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499" r:id="rId3"/>
    <p:sldId id="656" r:id="rId4"/>
    <p:sldId id="675" r:id="rId5"/>
    <p:sldId id="658" r:id="rId6"/>
    <p:sldId id="668" r:id="rId7"/>
    <p:sldId id="660" r:id="rId8"/>
    <p:sldId id="669" r:id="rId9"/>
    <p:sldId id="670" r:id="rId10"/>
    <p:sldId id="672" r:id="rId11"/>
    <p:sldId id="674" r:id="rId12"/>
    <p:sldId id="676" r:id="rId13"/>
    <p:sldId id="677" r:id="rId14"/>
    <p:sldId id="664" r:id="rId15"/>
    <p:sldId id="678" r:id="rId16"/>
    <p:sldId id="679" r:id="rId17"/>
    <p:sldId id="455" r:id="rId18"/>
  </p:sldIdLst>
  <p:sldSz cx="9144000" cy="6858000" type="screen4x3"/>
  <p:notesSz cx="6735763" cy="9866313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849" autoAdjust="0"/>
  </p:normalViewPr>
  <p:slideViewPr>
    <p:cSldViewPr>
      <p:cViewPr>
        <p:scale>
          <a:sx n="60" d="100"/>
          <a:sy n="60" d="100"/>
        </p:scale>
        <p:origin x="-1656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9A856-4954-4B68-8C8D-AA94B7F6273F}" type="datetimeFigureOut">
              <a:rPr lang="cs-CZ" smtClean="0"/>
              <a:t>25.4.2015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A9781-C520-4DDC-A9B0-DCAE6721BE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99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 dirty="0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E8787-DAA5-45D6-83E6-C0013AE942F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600A0-B131-481C-9B68-69B1B118C85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nadpis 1"/>
          <p:cNvSpPr>
            <a:spLocks noGrp="1"/>
          </p:cNvSpPr>
          <p:nvPr>
            <p:ph type="title"/>
          </p:nvPr>
        </p:nvSpPr>
        <p:spPr>
          <a:xfrm>
            <a:off x="2786050" y="274638"/>
            <a:ext cx="5900750" cy="11430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7E6CD-9191-4100-9B1D-A6EDA227638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2DC54-23D8-4960-8DBB-815919F3AE3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43049"/>
            <a:ext cx="4040188" cy="531825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83507-F93A-4617-92D7-A4FE6D96C78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3BF04-EFA2-4FDC-8E75-8C9DDC99B09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B0563-4034-4B87-88D6-F9D18EB2D30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500174"/>
            <a:ext cx="5111750" cy="46259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500174"/>
            <a:ext cx="3008313" cy="4625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4929D-2B62-4450-9A79-F49E5215176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1571611"/>
            <a:ext cx="5486400" cy="315596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85918" y="5072074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A8908-1B5A-4B2E-B6D1-F296A1FDB5B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247F-DE56-4619-B16E-78A6D9C8C9D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571613"/>
            <a:ext cx="2057400" cy="4357718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571613"/>
            <a:ext cx="6019800" cy="4357718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B7611-4A38-4404-BCC6-15EA4B592F4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2786063" y="274638"/>
            <a:ext cx="59007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3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pic>
        <p:nvPicPr>
          <p:cNvPr id="1028" name="Obrázek 6" descr="podval-hlavicka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980113"/>
            <a:ext cx="9144000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796088" y="62071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C8175-1022-4C71-B10E-CAE7FF04BC1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pic>
        <p:nvPicPr>
          <p:cNvPr id="1030" name="Picture 2" descr="C:\Documents and Settings\lukas\Desktop\logo_clk_Page_4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4313" y="285750"/>
            <a:ext cx="250825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Přímá spojovací čára 9"/>
          <p:cNvCxnSpPr/>
          <p:nvPr/>
        </p:nvCxnSpPr>
        <p:spPr>
          <a:xfrm>
            <a:off x="285750" y="1500188"/>
            <a:ext cx="8501063" cy="1587"/>
          </a:xfrm>
          <a:prstGeom prst="line">
            <a:avLst/>
          </a:prstGeom>
          <a:ln>
            <a:solidFill>
              <a:srgbClr val="008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Verdana" pitchFamily="34" charset="0"/>
          <a:cs typeface="Verdana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  <a:ea typeface="Verdana" pitchFamily="34" charset="0"/>
          <a:cs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  <a:ea typeface="Verdana" pitchFamily="34" charset="0"/>
          <a:cs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  <a:ea typeface="Verdana" pitchFamily="34" charset="0"/>
          <a:cs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  <a:ea typeface="Verdana" pitchFamily="34" charset="0"/>
          <a:cs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823B"/>
          </a:solidFill>
          <a:latin typeface="+mj-lt"/>
          <a:ea typeface="Verdana" pitchFamily="34" charset="0"/>
          <a:cs typeface="Verdana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823B"/>
          </a:solidFill>
          <a:latin typeface="+mj-lt"/>
          <a:ea typeface="Verdana" pitchFamily="34" charset="0"/>
          <a:cs typeface="Verdana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823B"/>
          </a:solidFill>
          <a:latin typeface="+mj-lt"/>
          <a:ea typeface="Verdana" pitchFamily="34" charset="0"/>
          <a:cs typeface="Verdana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823B"/>
          </a:solidFill>
          <a:latin typeface="+mj-lt"/>
          <a:ea typeface="Verdana" pitchFamily="34" charset="0"/>
          <a:cs typeface="Verdan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823B"/>
          </a:solidFill>
          <a:latin typeface="+mj-lt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1755626"/>
          </a:xfrm>
        </p:spPr>
        <p:txBody>
          <a:bodyPr/>
          <a:lstStyle/>
          <a:p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4000" b="1" dirty="0" smtClean="0"/>
              <a:t>AKTUÁLNĚ Z </a:t>
            </a:r>
            <a:r>
              <a:rPr lang="cs-CZ" sz="4000" b="1" dirty="0" err="1" smtClean="0"/>
              <a:t>ČLnK</a:t>
            </a:r>
            <a:r>
              <a:rPr lang="cs-CZ" sz="4000" b="1" dirty="0" smtClean="0"/>
              <a:t> </a:t>
            </a:r>
            <a:br>
              <a:rPr lang="cs-CZ" sz="4000" b="1" dirty="0" smtClean="0"/>
            </a:br>
            <a:r>
              <a:rPr lang="cs-CZ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cs-C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cs-C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cs-CZ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27584" y="2924944"/>
            <a:ext cx="7416824" cy="2713856"/>
          </a:xfrm>
        </p:spPr>
        <p:txBody>
          <a:bodyPr rtlCol="0">
            <a:normAutofit/>
          </a:bodyPr>
          <a:lstStyle/>
          <a:p>
            <a:endParaRPr lang="cs-CZ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cs-CZ" sz="2400" b="1" dirty="0" smtClean="0">
                <a:solidFill>
                  <a:schemeClr val="tx1"/>
                </a:solidFill>
              </a:rPr>
              <a:t>16. BESKYDSKÝ SLET LÉKÁRNÍKŮ, 25. 4. 2015</a:t>
            </a:r>
            <a:r>
              <a:rPr lang="cs-C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  <a:p>
            <a:r>
              <a:rPr lang="cs-C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PHARMDR. LUBOMÍR CHUDOBA</a:t>
            </a:r>
            <a:endParaRPr lang="cs-CZ" sz="2400" b="1" dirty="0" smtClean="0">
              <a:solidFill>
                <a:srgbClr val="00823B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                              </a:t>
            </a:r>
            <a:r>
              <a:rPr lang="cs-CZ" sz="2400" b="1" dirty="0" smtClean="0">
                <a:latin typeface="+mn-lt"/>
              </a:rPr>
              <a:t>                                                                                    OBSAH</a:t>
            </a:r>
          </a:p>
          <a:p>
            <a:pPr>
              <a:buClr>
                <a:srgbClr val="00B050"/>
              </a:buClr>
            </a:pPr>
            <a:endParaRPr lang="cs-CZ" sz="8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 marL="171450" indent="-171450"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cs-CZ" sz="800" b="1" dirty="0" smtClean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VÝKON FARMACEUTA </a:t>
            </a: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endParaRPr lang="cs-CZ" sz="2000" b="1" dirty="0" smtClean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JEDNÁNÍ SE ZDRAVOTNÍMI POJIŠŤOVNAMI</a:t>
            </a: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endParaRPr lang="cs-CZ" sz="2000" b="1" dirty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CENOVÝ PŘEDPIS MZ</a:t>
            </a: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endParaRPr lang="cs-CZ" sz="2000" b="1" dirty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PROJEKTY V PŘÍPRAVĚ</a:t>
            </a: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endParaRPr lang="cs-CZ" sz="2000" b="1" dirty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CELOŽIVOTNÍ VZDĚLÁVÁNÍ </a:t>
            </a: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endParaRPr lang="cs-CZ" sz="2000" b="1" dirty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LEGISLATIVA</a:t>
            </a:r>
          </a:p>
          <a:p>
            <a:pPr>
              <a:buClr>
                <a:srgbClr val="00B050"/>
              </a:buClr>
            </a:pPr>
            <a:endParaRPr lang="cs-CZ" sz="2000" dirty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800" b="1" dirty="0"/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endParaRPr lang="cs-CZ" sz="2000" b="1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r>
              <a:rPr lang="cs-CZ" sz="2400" b="1" dirty="0" smtClean="0">
                <a:latin typeface="+mn-lt"/>
              </a:rPr>
              <a:t>                                                                                   VÝKON </a:t>
            </a:r>
            <a:r>
              <a:rPr lang="cs-CZ" sz="2400" b="1" dirty="0">
                <a:latin typeface="+mn-lt"/>
              </a:rPr>
              <a:t>FARMACEUTA</a:t>
            </a:r>
            <a:r>
              <a:rPr lang="cs-CZ" sz="2400" b="1" dirty="0" smtClean="0">
                <a:latin typeface="+mn-lt"/>
              </a:rPr>
              <a:t>  </a:t>
            </a:r>
          </a:p>
          <a:p>
            <a:endParaRPr lang="cs-CZ" sz="1200" b="1" dirty="0">
              <a:latin typeface="+mn-lt"/>
            </a:endParaRPr>
          </a:p>
          <a:p>
            <a:endParaRPr lang="cs-CZ" sz="2000" dirty="0" smtClean="0">
              <a:latin typeface="+mn-lt"/>
            </a:endParaRPr>
          </a:p>
          <a:p>
            <a:endParaRPr lang="cs-CZ" sz="2000" dirty="0">
              <a:latin typeface="+mn-lt"/>
            </a:endParaRPr>
          </a:p>
          <a:p>
            <a:endParaRPr lang="cs-CZ" sz="1000" dirty="0" smtClean="0">
              <a:latin typeface="+mn-lt"/>
            </a:endParaRPr>
          </a:p>
          <a:p>
            <a:endParaRPr lang="cs-CZ" sz="2000" dirty="0" smtClean="0">
              <a:latin typeface="+mn-lt"/>
            </a:endParaRPr>
          </a:p>
          <a:p>
            <a:r>
              <a:rPr lang="cs-CZ" sz="2000" dirty="0" smtClean="0">
                <a:latin typeface="+mn-lt"/>
              </a:rPr>
              <a:t>K</a:t>
            </a:r>
            <a:r>
              <a:rPr lang="cs-CZ" sz="2000" dirty="0">
                <a:latin typeface="+mn-lt"/>
              </a:rPr>
              <a:t> tomu, aby poskytovatelé lékárenské péče mohli v roce 2015 účtovat zdravotním pojišťovnám úhrady za výkony, bylo </a:t>
            </a:r>
            <a:r>
              <a:rPr lang="cs-CZ" sz="2000" b="1" dirty="0">
                <a:latin typeface="+mn-lt"/>
              </a:rPr>
              <a:t>nutné </a:t>
            </a:r>
            <a:r>
              <a:rPr lang="cs-CZ" sz="2000" b="1" dirty="0" smtClean="0">
                <a:latin typeface="+mn-lt"/>
              </a:rPr>
              <a:t>novelizovat</a:t>
            </a:r>
            <a:r>
              <a:rPr lang="cs-CZ" sz="2000" dirty="0" smtClean="0">
                <a:latin typeface="+mn-lt"/>
              </a:rPr>
              <a:t>:</a:t>
            </a:r>
          </a:p>
          <a:p>
            <a:r>
              <a:rPr lang="cs-CZ" sz="800" dirty="0" smtClean="0">
                <a:latin typeface="+mn-lt"/>
              </a:rPr>
              <a:t> </a:t>
            </a:r>
            <a:endParaRPr lang="cs-CZ" sz="800" dirty="0">
              <a:latin typeface="+mn-lt"/>
            </a:endParaRPr>
          </a:p>
          <a:p>
            <a:pPr lvl="0"/>
            <a:r>
              <a:rPr lang="cs-CZ" sz="2000" b="1" dirty="0">
                <a:latin typeface="+mn-lt"/>
              </a:rPr>
              <a:t>zákon č. 48/1997 Sb.</a:t>
            </a:r>
            <a:r>
              <a:rPr lang="cs-CZ" sz="2000" dirty="0">
                <a:latin typeface="+mn-lt"/>
              </a:rPr>
              <a:t>, o veřejném zdravotním pojištění, </a:t>
            </a:r>
          </a:p>
          <a:p>
            <a:pPr lvl="0"/>
            <a:endParaRPr lang="cs-CZ" sz="800" dirty="0" smtClean="0">
              <a:latin typeface="+mn-lt"/>
            </a:endParaRPr>
          </a:p>
          <a:p>
            <a:pPr lvl="0"/>
            <a:r>
              <a:rPr lang="cs-CZ" sz="2000" b="1" dirty="0" smtClean="0">
                <a:latin typeface="+mn-lt"/>
              </a:rPr>
              <a:t>vyhlášku </a:t>
            </a:r>
            <a:r>
              <a:rPr lang="cs-CZ" sz="2000" b="1" dirty="0">
                <a:latin typeface="+mn-lt"/>
              </a:rPr>
              <a:t>č. 134/1998 Sb.</a:t>
            </a:r>
            <a:r>
              <a:rPr lang="cs-CZ" sz="2000" dirty="0">
                <a:latin typeface="+mn-lt"/>
              </a:rPr>
              <a:t>, kterou se vydává seznam zdravotních výkonů s bodovými hodnotami, </a:t>
            </a:r>
          </a:p>
          <a:p>
            <a:endParaRPr lang="cs-CZ" sz="800" dirty="0" smtClean="0">
              <a:latin typeface="+mn-lt"/>
            </a:endParaRPr>
          </a:p>
          <a:p>
            <a:r>
              <a:rPr lang="cs-CZ" sz="2000" dirty="0" smtClean="0">
                <a:latin typeface="+mn-lt"/>
              </a:rPr>
              <a:t>a </a:t>
            </a:r>
            <a:r>
              <a:rPr lang="cs-CZ" sz="2000" b="1" dirty="0">
                <a:latin typeface="+mn-lt"/>
              </a:rPr>
              <a:t>ocenit výkon farmaceuta</a:t>
            </a:r>
            <a:r>
              <a:rPr lang="cs-CZ" sz="2000" dirty="0">
                <a:latin typeface="+mn-lt"/>
              </a:rPr>
              <a:t> ve </a:t>
            </a:r>
            <a:r>
              <a:rPr lang="cs-CZ" sz="2000" b="1" dirty="0" smtClean="0">
                <a:latin typeface="+mn-lt"/>
              </a:rPr>
              <a:t>vyhlášce </a:t>
            </a:r>
            <a:r>
              <a:rPr lang="cs-CZ" sz="2000" b="1" dirty="0">
                <a:latin typeface="+mn-lt"/>
              </a:rPr>
              <a:t>č. 324/2014 Sb.</a:t>
            </a:r>
            <a:r>
              <a:rPr lang="cs-CZ" sz="2000" dirty="0">
                <a:latin typeface="+mn-lt"/>
              </a:rPr>
              <a:t>, o stanovení hodnot bodu, výše úhrad hrazených služeb a regulačních omezení pro rok </a:t>
            </a:r>
            <a:r>
              <a:rPr lang="cs-CZ" sz="2000" dirty="0" smtClean="0">
                <a:latin typeface="+mn-lt"/>
              </a:rPr>
              <a:t>2015.</a:t>
            </a:r>
          </a:p>
          <a:p>
            <a:endParaRPr lang="cs-CZ" sz="800" b="1" dirty="0">
              <a:latin typeface="+mn-lt"/>
            </a:endParaRPr>
          </a:p>
          <a:p>
            <a:r>
              <a:rPr lang="cs-CZ" sz="2000" b="1" dirty="0" err="1" smtClean="0">
                <a:latin typeface="+mn-lt"/>
              </a:rPr>
              <a:t>PČLnK</a:t>
            </a:r>
            <a:r>
              <a:rPr lang="cs-CZ" sz="2000" b="1" dirty="0" smtClean="0">
                <a:latin typeface="+mn-lt"/>
              </a:rPr>
              <a:t> </a:t>
            </a:r>
            <a:r>
              <a:rPr lang="cs-CZ" sz="2000" dirty="0">
                <a:latin typeface="+mn-lt"/>
              </a:rPr>
              <a:t>-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b="1" dirty="0" smtClean="0">
                <a:latin typeface="+mn-lt"/>
              </a:rPr>
              <a:t>Standard pro výdej LP vázaných na lékařský předpis ambulantním pacientům</a:t>
            </a:r>
            <a:r>
              <a:rPr lang="cs-CZ" sz="2000" dirty="0" smtClean="0">
                <a:latin typeface="+mn-lt"/>
              </a:rPr>
              <a:t> = podklad pro registrační list ZV (marže/pevná částka)</a:t>
            </a:r>
          </a:p>
          <a:p>
            <a:endParaRPr lang="cs-CZ" sz="2000" dirty="0" smtClean="0">
              <a:latin typeface="+mn-lt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43582"/>
              </p:ext>
            </p:extLst>
          </p:nvPr>
        </p:nvGraphicFramePr>
        <p:xfrm>
          <a:off x="421196" y="1628800"/>
          <a:ext cx="8229600" cy="648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7047"/>
                <a:gridCol w="7392553"/>
              </a:tblGrid>
              <a:tr h="64807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09552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SIGNÁLNÍ VÝKON VÝDEJ LÉČIVÉHO PŘÍPRAVKU ZA RECEPT, ZÁKLADNÍ DISPENZACE A SOUVISEJÍCÍ ADMINISTRATIVA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08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r>
              <a:rPr lang="cs-CZ" sz="2400" b="1" dirty="0" smtClean="0">
                <a:latin typeface="+mn-lt"/>
              </a:rPr>
              <a:t>                                                                                   VÝKON </a:t>
            </a:r>
            <a:r>
              <a:rPr lang="cs-CZ" sz="2400" b="1" dirty="0">
                <a:latin typeface="+mn-lt"/>
              </a:rPr>
              <a:t>FARMACEUTA</a:t>
            </a:r>
            <a:r>
              <a:rPr lang="cs-CZ" sz="2400" b="1" dirty="0" smtClean="0">
                <a:latin typeface="+mn-lt"/>
              </a:rPr>
              <a:t>  </a:t>
            </a:r>
          </a:p>
          <a:p>
            <a:endParaRPr lang="cs-CZ" sz="1200" b="1" dirty="0">
              <a:latin typeface="+mn-lt"/>
            </a:endParaRPr>
          </a:p>
          <a:p>
            <a:endParaRPr lang="cs-CZ" sz="2000" dirty="0" smtClean="0">
              <a:latin typeface="+mn-lt"/>
            </a:endParaRPr>
          </a:p>
          <a:p>
            <a:pPr lvl="0"/>
            <a:endParaRPr lang="cs-CZ" sz="2000" dirty="0">
              <a:latin typeface="+mn-lt"/>
            </a:endParaRPr>
          </a:p>
          <a:p>
            <a:pPr lvl="0"/>
            <a:endParaRPr lang="cs-CZ" sz="10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Proč výkon?</a:t>
            </a:r>
            <a:r>
              <a:rPr lang="cs-CZ" sz="2000" dirty="0" smtClean="0">
                <a:latin typeface="+mn-lt"/>
              </a:rPr>
              <a:t> = pevná částka (propad úhrad/cen) + perspektiva dalšího honorování odborných aktivit (výdej LP, </a:t>
            </a:r>
            <a:r>
              <a:rPr lang="cs-CZ" sz="2000" dirty="0" err="1" smtClean="0">
                <a:latin typeface="+mn-lt"/>
              </a:rPr>
              <a:t>nemlek</a:t>
            </a:r>
            <a:r>
              <a:rPr lang="cs-CZ" sz="2000" dirty="0">
                <a:latin typeface="+mn-lt"/>
              </a:rPr>
              <a:t>,</a:t>
            </a:r>
            <a:r>
              <a:rPr lang="cs-CZ" sz="2000" dirty="0" smtClean="0">
                <a:latin typeface="+mn-lt"/>
              </a:rPr>
              <a:t> KF, odborné činnosti).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Rychlé </a:t>
            </a:r>
            <a:r>
              <a:rPr lang="cs-CZ" sz="2000" b="1" dirty="0">
                <a:latin typeface="+mn-lt"/>
              </a:rPr>
              <a:t>a nepřipravené?</a:t>
            </a:r>
            <a:r>
              <a:rPr lang="cs-CZ" sz="2000" dirty="0">
                <a:latin typeface="+mn-lt"/>
              </a:rPr>
              <a:t> Výjimečná </a:t>
            </a:r>
            <a:r>
              <a:rPr lang="cs-CZ" sz="2000" dirty="0" smtClean="0">
                <a:latin typeface="+mn-lt"/>
              </a:rPr>
              <a:t>situace(lékaři </a:t>
            </a:r>
            <a:r>
              <a:rPr lang="cs-CZ" sz="2000" dirty="0">
                <a:latin typeface="+mn-lt"/>
              </a:rPr>
              <a:t>by bojkotovali i po </a:t>
            </a:r>
            <a:r>
              <a:rPr lang="cs-CZ" sz="2000" dirty="0" smtClean="0">
                <a:latin typeface="+mn-lt"/>
              </a:rPr>
              <a:t>přípravě).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Kdo může za pouhých 12,- Kč?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V zahraničí roky příprav? </a:t>
            </a:r>
            <a:r>
              <a:rPr lang="cs-CZ" sz="2000" dirty="0" smtClean="0">
                <a:latin typeface="+mn-lt"/>
              </a:rPr>
              <a:t>Ano, ale v době pevných cen a cenové stability LP.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Platba za GS?</a:t>
            </a:r>
            <a:r>
              <a:rPr lang="cs-CZ" sz="2000" dirty="0" smtClean="0">
                <a:latin typeface="+mn-lt"/>
              </a:rPr>
              <a:t> V systému pevných cen a doplatků = jednoznačně průkazné, v ČR u PL ZP po uzavření DNC a revizi (VZP jen za GS z PL + sledování nárůstu)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Nové kompetence?</a:t>
            </a:r>
            <a:r>
              <a:rPr lang="cs-CZ" sz="2000" dirty="0" smtClean="0">
                <a:latin typeface="+mn-lt"/>
              </a:rPr>
              <a:t> GK </a:t>
            </a:r>
            <a:r>
              <a:rPr lang="cs-CZ" sz="2000" dirty="0" err="1" smtClean="0">
                <a:latin typeface="+mn-lt"/>
              </a:rPr>
              <a:t>ČLnK</a:t>
            </a:r>
            <a:r>
              <a:rPr lang="cs-CZ" sz="2000" dirty="0" smtClean="0">
                <a:latin typeface="+mn-lt"/>
              </a:rPr>
              <a:t>, přístup k datům pacienta (</a:t>
            </a:r>
            <a:r>
              <a:rPr lang="cs-CZ" sz="2000" dirty="0" err="1" smtClean="0">
                <a:latin typeface="+mn-lt"/>
              </a:rPr>
              <a:t>eHealth</a:t>
            </a:r>
            <a:r>
              <a:rPr lang="cs-CZ" sz="2000" dirty="0" smtClean="0">
                <a:latin typeface="+mn-lt"/>
              </a:rPr>
              <a:t>), zdravotní dokumentace,… (zdravotní sestry - ordinace lékaře).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ČR </a:t>
            </a:r>
            <a:r>
              <a:rPr lang="cs-CZ" sz="2000" dirty="0">
                <a:latin typeface="+mn-lt"/>
              </a:rPr>
              <a:t>-</a:t>
            </a:r>
            <a:r>
              <a:rPr lang="cs-CZ" sz="2000" dirty="0" smtClean="0">
                <a:latin typeface="+mn-lt"/>
              </a:rPr>
              <a:t> pilotní studie/projekt, Seznam výkonů, Dohodovací řízení</a:t>
            </a:r>
            <a:endParaRPr lang="cs-CZ" sz="2000" b="1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EU - Lékárnické komory </a:t>
            </a:r>
            <a:r>
              <a:rPr lang="cs-CZ" sz="2000" dirty="0" smtClean="0">
                <a:latin typeface="+mn-lt"/>
              </a:rPr>
              <a:t>(XX - XXX zaměstnanců)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EU - NHS / ZP + dostupnost lékařů + výše spoluúčasti</a:t>
            </a:r>
          </a:p>
          <a:p>
            <a:pPr lvl="0"/>
            <a:endParaRPr lang="cs-CZ" sz="800" dirty="0" smtClean="0">
              <a:latin typeface="+mn-lt"/>
            </a:endParaRPr>
          </a:p>
          <a:p>
            <a:endParaRPr lang="cs-CZ" sz="2000" dirty="0" smtClean="0">
              <a:latin typeface="+mn-lt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27772"/>
              </p:ext>
            </p:extLst>
          </p:nvPr>
        </p:nvGraphicFramePr>
        <p:xfrm>
          <a:off x="421196" y="1628800"/>
          <a:ext cx="8229600" cy="648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7047"/>
                <a:gridCol w="7392553"/>
              </a:tblGrid>
              <a:tr h="64807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09552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SIGNÁLNÍ VÝKON VÝDEJ LÉČIVÉHO PŘÍPRAVKU ZA RECEPT, ZÁKLADNÍ DISPENZACE A SOUVISEJÍCÍ ADMINISTRATIVA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45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r>
              <a:rPr lang="cs-CZ" sz="2400" b="1" dirty="0" smtClean="0">
                <a:latin typeface="+mn-lt"/>
              </a:rPr>
              <a:t>                                                                                   VÝKON </a:t>
            </a:r>
            <a:r>
              <a:rPr lang="cs-CZ" sz="2400" b="1" dirty="0">
                <a:latin typeface="+mn-lt"/>
              </a:rPr>
              <a:t>FARMACEUTA</a:t>
            </a:r>
            <a:r>
              <a:rPr lang="cs-CZ" sz="2400" b="1" dirty="0" smtClean="0">
                <a:latin typeface="+mn-lt"/>
              </a:rPr>
              <a:t>  </a:t>
            </a:r>
          </a:p>
          <a:p>
            <a:endParaRPr lang="cs-CZ" sz="2000" b="1" dirty="0">
              <a:latin typeface="+mn-lt"/>
            </a:endParaRPr>
          </a:p>
          <a:p>
            <a:r>
              <a:rPr lang="cs-CZ" sz="2000" b="1" dirty="0" smtClean="0">
                <a:latin typeface="+mn-lt"/>
              </a:rPr>
              <a:t>Česká lékárnická komora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návrh vlastní smlouvy se </a:t>
            </a:r>
            <a:r>
              <a:rPr lang="cs-CZ" sz="2000" b="1" dirty="0">
                <a:latin typeface="+mn-lt"/>
              </a:rPr>
              <a:t>Z</a:t>
            </a:r>
            <a:r>
              <a:rPr lang="cs-CZ" sz="2000" b="1" dirty="0" smtClean="0">
                <a:latin typeface="+mn-lt"/>
              </a:rPr>
              <a:t>P - pouze k výkonu </a:t>
            </a:r>
          </a:p>
          <a:p>
            <a:r>
              <a:rPr lang="cs-CZ" sz="2000" b="1" dirty="0">
                <a:latin typeface="+mn-lt"/>
              </a:rPr>
              <a:t> </a:t>
            </a:r>
            <a:r>
              <a:rPr lang="cs-CZ" sz="2000" b="1" dirty="0" smtClean="0">
                <a:latin typeface="+mn-lt"/>
              </a:rPr>
              <a:t>     </a:t>
            </a:r>
            <a:r>
              <a:rPr lang="cs-CZ" sz="2000" dirty="0" smtClean="0">
                <a:latin typeface="+mn-lt"/>
              </a:rPr>
              <a:t>(</a:t>
            </a:r>
            <a:r>
              <a:rPr lang="cs-CZ" sz="2000" dirty="0">
                <a:latin typeface="+mn-lt"/>
              </a:rPr>
              <a:t>dispenzace léčiv nadále bezesmluvní vztah)</a:t>
            </a:r>
            <a:endParaRPr lang="cs-CZ" sz="20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řešit nejasná ustanovení vyhlášky ve prospěch lékáren </a:t>
            </a:r>
          </a:p>
          <a:p>
            <a:r>
              <a:rPr lang="cs-CZ" sz="2000" b="1" dirty="0">
                <a:latin typeface="+mn-lt"/>
              </a:rPr>
              <a:t> </a:t>
            </a:r>
            <a:r>
              <a:rPr lang="cs-CZ" sz="2000" b="1" dirty="0" smtClean="0">
                <a:latin typeface="+mn-lt"/>
              </a:rPr>
              <a:t>     </a:t>
            </a:r>
            <a:r>
              <a:rPr lang="cs-CZ" sz="2000" dirty="0" smtClean="0">
                <a:latin typeface="+mn-lt"/>
              </a:rPr>
              <a:t>(dodržení slibu MZ o kompenzaci ve výši 700 mil. Kč)</a:t>
            </a:r>
          </a:p>
          <a:p>
            <a:endParaRPr lang="cs-CZ" sz="800" dirty="0" smtClean="0">
              <a:latin typeface="+mn-lt"/>
            </a:endParaRPr>
          </a:p>
          <a:p>
            <a:endParaRPr lang="cs-CZ" sz="800" dirty="0" smtClean="0">
              <a:latin typeface="+mn-lt"/>
            </a:endParaRPr>
          </a:p>
          <a:p>
            <a:r>
              <a:rPr lang="cs-CZ" sz="2000" b="1" dirty="0">
                <a:latin typeface="+mn-lt"/>
              </a:rPr>
              <a:t>„úhradová vyhláška“ - limitace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+mn-lt"/>
              </a:rPr>
              <a:t>referenční období pro počet </a:t>
            </a:r>
            <a:r>
              <a:rPr lang="cs-CZ" sz="2000" dirty="0" err="1">
                <a:latin typeface="+mn-lt"/>
              </a:rPr>
              <a:t>SiV</a:t>
            </a:r>
            <a:r>
              <a:rPr lang="cs-CZ" sz="2000" dirty="0">
                <a:latin typeface="+mn-lt"/>
              </a:rPr>
              <a:t> = počet </a:t>
            </a:r>
            <a:r>
              <a:rPr lang="cs-CZ" sz="2000" dirty="0" err="1">
                <a:latin typeface="+mn-lt"/>
              </a:rPr>
              <a:t>Rp</a:t>
            </a:r>
            <a:r>
              <a:rPr lang="cs-CZ" sz="2000" dirty="0">
                <a:latin typeface="+mn-lt"/>
              </a:rPr>
              <a:t> v r. 2013 </a:t>
            </a:r>
          </a:p>
          <a:p>
            <a:r>
              <a:rPr lang="cs-CZ" sz="2000" dirty="0">
                <a:latin typeface="+mn-lt"/>
              </a:rPr>
              <a:t>      (diskriminace lékáren vzniklých v průběhu roku 2013/14)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+mn-lt"/>
              </a:rPr>
              <a:t>pro jednotlivé zdravotní pojišťovny odděleně </a:t>
            </a:r>
          </a:p>
          <a:p>
            <a:r>
              <a:rPr lang="cs-CZ" sz="2000" dirty="0">
                <a:latin typeface="+mn-lt"/>
              </a:rPr>
              <a:t>      </a:t>
            </a:r>
            <a:r>
              <a:rPr lang="cs-CZ" sz="2000" dirty="0" smtClean="0">
                <a:latin typeface="+mn-lt"/>
              </a:rPr>
              <a:t>(měnící se struktura </a:t>
            </a:r>
            <a:r>
              <a:rPr lang="cs-CZ" sz="2000" dirty="0">
                <a:latin typeface="+mn-lt"/>
              </a:rPr>
              <a:t>pojištěncův </a:t>
            </a:r>
            <a:r>
              <a:rPr lang="cs-CZ" sz="2000" dirty="0" smtClean="0">
                <a:latin typeface="+mn-lt"/>
              </a:rPr>
              <a:t>lékárně)</a:t>
            </a:r>
            <a:endParaRPr lang="cs-CZ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proplacení </a:t>
            </a:r>
            <a:r>
              <a:rPr lang="cs-CZ" sz="2000" dirty="0" err="1">
                <a:latin typeface="+mn-lt"/>
              </a:rPr>
              <a:t>SiV</a:t>
            </a:r>
            <a:r>
              <a:rPr lang="cs-CZ" sz="2000" dirty="0">
                <a:latin typeface="+mn-lt"/>
              </a:rPr>
              <a:t> </a:t>
            </a:r>
            <a:r>
              <a:rPr lang="cs-CZ" sz="2000" dirty="0" smtClean="0">
                <a:latin typeface="+mn-lt"/>
              </a:rPr>
              <a:t>některými ZP až </a:t>
            </a:r>
            <a:r>
              <a:rPr lang="cs-CZ" sz="2000" dirty="0">
                <a:latin typeface="+mn-lt"/>
              </a:rPr>
              <a:t>od data podepsání smlouvy a dodatku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+mn-lt"/>
              </a:rPr>
              <a:t>nezohledněna DPH</a:t>
            </a:r>
            <a:endParaRPr lang="cs-CZ" sz="2000" b="1" dirty="0" smtClean="0">
              <a:latin typeface="+mn-lt"/>
            </a:endParaRPr>
          </a:p>
          <a:p>
            <a:endParaRPr lang="cs-CZ" sz="800" b="1" dirty="0">
              <a:latin typeface="+mn-lt"/>
            </a:endParaRPr>
          </a:p>
          <a:p>
            <a:endParaRPr lang="cs-CZ" sz="2000" b="1" dirty="0" smtClean="0">
              <a:latin typeface="+mn-lt"/>
            </a:endParaRPr>
          </a:p>
          <a:p>
            <a:endParaRPr lang="cs-CZ" sz="800" u="sng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884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r>
              <a:rPr lang="cs-CZ" sz="2400" b="1" dirty="0" smtClean="0">
                <a:latin typeface="+mn-lt"/>
              </a:rPr>
              <a:t>                                                                                   VÝKON </a:t>
            </a:r>
            <a:r>
              <a:rPr lang="cs-CZ" sz="2400" b="1" dirty="0">
                <a:latin typeface="+mn-lt"/>
              </a:rPr>
              <a:t>FARMACEUTA</a:t>
            </a:r>
            <a:r>
              <a:rPr lang="cs-CZ" sz="2400" b="1" dirty="0" smtClean="0">
                <a:latin typeface="+mn-lt"/>
              </a:rPr>
              <a:t>  </a:t>
            </a:r>
          </a:p>
          <a:p>
            <a:endParaRPr lang="cs-CZ" sz="2000" b="1" dirty="0">
              <a:latin typeface="+mn-lt"/>
            </a:endParaRPr>
          </a:p>
          <a:p>
            <a:r>
              <a:rPr lang="cs-CZ" sz="2000" b="1" dirty="0">
                <a:latin typeface="+mn-lt"/>
              </a:rPr>
              <a:t>Grémium majitelů lékáren</a:t>
            </a:r>
            <a:r>
              <a:rPr lang="cs-CZ" sz="2000" dirty="0">
                <a:latin typeface="+mn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+mn-lt"/>
              </a:rPr>
              <a:t>podpis Dodatku </a:t>
            </a:r>
            <a:r>
              <a:rPr lang="cs-CZ" sz="2000" dirty="0" smtClean="0">
                <a:latin typeface="+mn-lt"/>
              </a:rPr>
              <a:t>VZP (k </a:t>
            </a:r>
            <a:r>
              <a:rPr lang="cs-CZ" sz="2000" dirty="0">
                <a:latin typeface="+mn-lt"/>
              </a:rPr>
              <a:t>povinně uzavřené základní smlouvě) - 8. 1. </a:t>
            </a:r>
            <a:r>
              <a:rPr lang="cs-CZ" sz="2000" dirty="0" smtClean="0">
                <a:latin typeface="+mn-lt"/>
              </a:rPr>
              <a:t>2015</a:t>
            </a:r>
          </a:p>
          <a:p>
            <a:r>
              <a:rPr lang="cs-CZ" sz="2000" dirty="0" smtClean="0">
                <a:latin typeface="+mn-lt"/>
              </a:rPr>
              <a:t>(Pozn.: intervence </a:t>
            </a:r>
            <a:r>
              <a:rPr lang="cs-CZ" sz="2000" dirty="0" err="1" smtClean="0">
                <a:latin typeface="+mn-lt"/>
              </a:rPr>
              <a:t>ČLnK</a:t>
            </a:r>
            <a:r>
              <a:rPr lang="cs-CZ" sz="2000" dirty="0" smtClean="0">
                <a:latin typeface="+mn-lt"/>
              </a:rPr>
              <a:t> = ZPMV/do </a:t>
            </a:r>
            <a:r>
              <a:rPr lang="cs-CZ" sz="2000" dirty="0">
                <a:latin typeface="+mn-lt"/>
              </a:rPr>
              <a:t>30.4. 15 + dopis </a:t>
            </a:r>
            <a:r>
              <a:rPr lang="cs-CZ" sz="2000" dirty="0" smtClean="0">
                <a:latin typeface="+mn-lt"/>
              </a:rPr>
              <a:t>ministra </a:t>
            </a:r>
            <a:r>
              <a:rPr lang="cs-CZ" sz="2000" dirty="0">
                <a:latin typeface="+mn-lt"/>
              </a:rPr>
              <a:t>na SZP</a:t>
            </a:r>
            <a:r>
              <a:rPr lang="cs-CZ" sz="2000" dirty="0" smtClean="0">
                <a:latin typeface="+mn-lt"/>
              </a:rPr>
              <a:t>)</a:t>
            </a:r>
            <a:endParaRPr lang="cs-CZ" sz="800" b="1" dirty="0">
              <a:latin typeface="+mn-lt"/>
            </a:endParaRPr>
          </a:p>
          <a:p>
            <a:r>
              <a:rPr lang="cs-CZ" sz="2000" b="1" dirty="0">
                <a:latin typeface="+mn-lt"/>
              </a:rPr>
              <a:t>Poskytovatelé lékárenské </a:t>
            </a:r>
            <a:r>
              <a:rPr lang="cs-CZ" sz="2000" b="1" dirty="0" smtClean="0">
                <a:latin typeface="+mn-lt"/>
              </a:rPr>
              <a:t>péče</a:t>
            </a:r>
            <a:endParaRPr lang="cs-CZ" sz="800" b="1" dirty="0">
              <a:latin typeface="+mn-lt"/>
            </a:endParaRPr>
          </a:p>
          <a:p>
            <a:r>
              <a:rPr lang="cs-CZ" sz="2000" b="1" dirty="0">
                <a:latin typeface="+mn-lt"/>
              </a:rPr>
              <a:t>Asociace provozovatelů lékárenských sítí</a:t>
            </a:r>
          </a:p>
          <a:p>
            <a:endParaRPr lang="cs-CZ" sz="800" b="1" dirty="0" smtClean="0">
              <a:latin typeface="+mn-lt"/>
            </a:endParaRPr>
          </a:p>
          <a:p>
            <a:endParaRPr lang="cs-CZ" sz="800" b="1" dirty="0">
              <a:latin typeface="+mn-lt"/>
            </a:endParaRPr>
          </a:p>
          <a:p>
            <a:r>
              <a:rPr lang="cs-CZ" sz="2000" b="1" dirty="0" smtClean="0">
                <a:latin typeface="+mn-lt"/>
              </a:rPr>
              <a:t>Dohodovací řízení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IČZ / </a:t>
            </a:r>
            <a:r>
              <a:rPr lang="cs-CZ" sz="2000" b="1" dirty="0" smtClean="0">
                <a:latin typeface="+mn-lt"/>
              </a:rPr>
              <a:t>IČO = 1 hlas</a:t>
            </a:r>
            <a:r>
              <a:rPr lang="cs-CZ" sz="2000" dirty="0" smtClean="0">
                <a:latin typeface="+mn-lt"/>
              </a:rPr>
              <a:t> (posílení pozice nezávislých lékáren)</a:t>
            </a:r>
          </a:p>
          <a:p>
            <a:r>
              <a:rPr lang="cs-CZ" sz="800" dirty="0" smtClean="0">
                <a:latin typeface="+mn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1. 4. 2015 - </a:t>
            </a:r>
            <a:r>
              <a:rPr lang="cs-CZ" sz="2000" b="1" dirty="0" smtClean="0">
                <a:latin typeface="+mn-lt"/>
              </a:rPr>
              <a:t>NEZAHRNUTÍ lékárenského segmentu</a:t>
            </a:r>
            <a:r>
              <a:rPr lang="cs-CZ" sz="2000" dirty="0" smtClean="0">
                <a:latin typeface="+mn-lt"/>
              </a:rPr>
              <a:t> (nesouhlas lékařů)</a:t>
            </a:r>
          </a:p>
          <a:p>
            <a:endParaRPr lang="cs-CZ" sz="8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Poskytovatelé lékárenské péče</a:t>
            </a:r>
            <a:r>
              <a:rPr lang="cs-CZ" sz="2000" dirty="0" smtClean="0">
                <a:latin typeface="+mn-lt"/>
              </a:rPr>
              <a:t> - žádost na MZ, </a:t>
            </a:r>
            <a:r>
              <a:rPr lang="cs-CZ" sz="2000" dirty="0">
                <a:latin typeface="+mn-lt"/>
              </a:rPr>
              <a:t>aby bez </a:t>
            </a:r>
            <a:r>
              <a:rPr lang="cs-CZ" sz="2000" dirty="0" smtClean="0">
                <a:latin typeface="+mn-lt"/>
              </a:rPr>
              <a:t>odkladu svolalo </a:t>
            </a:r>
            <a:r>
              <a:rPr lang="cs-CZ" sz="2000" dirty="0">
                <a:latin typeface="+mn-lt"/>
              </a:rPr>
              <a:t>dohodovací řízení zástupců </a:t>
            </a:r>
            <a:r>
              <a:rPr lang="cs-CZ" sz="2000" dirty="0" smtClean="0">
                <a:latin typeface="+mn-lt"/>
              </a:rPr>
              <a:t>VZP </a:t>
            </a:r>
            <a:r>
              <a:rPr lang="cs-CZ" sz="2000" dirty="0">
                <a:latin typeface="+mn-lt"/>
              </a:rPr>
              <a:t>a ostatních </a:t>
            </a:r>
            <a:r>
              <a:rPr lang="cs-CZ" sz="2000" dirty="0" smtClean="0">
                <a:latin typeface="+mn-lt"/>
              </a:rPr>
              <a:t>ZP </a:t>
            </a:r>
            <a:r>
              <a:rPr lang="cs-CZ" sz="2000" dirty="0">
                <a:latin typeface="+mn-lt"/>
              </a:rPr>
              <a:t>se zástupci smluvních </a:t>
            </a:r>
            <a:r>
              <a:rPr lang="cs-CZ" sz="2000" dirty="0" smtClean="0">
                <a:latin typeface="+mn-lt"/>
              </a:rPr>
              <a:t>poskytovatelů </a:t>
            </a:r>
            <a:r>
              <a:rPr lang="cs-CZ" sz="2000" dirty="0">
                <a:latin typeface="+mn-lt"/>
              </a:rPr>
              <a:t>lékárenské péče za účelem uzavření </a:t>
            </a:r>
            <a:r>
              <a:rPr lang="cs-CZ" sz="2000" dirty="0" smtClean="0">
                <a:latin typeface="+mn-lt"/>
              </a:rPr>
              <a:t>dohody </a:t>
            </a:r>
            <a:r>
              <a:rPr lang="cs-CZ" sz="2000" dirty="0">
                <a:latin typeface="+mn-lt"/>
              </a:rPr>
              <a:t>o výši úhrady výkonu č. 09552 a regulačních omezení na rok </a:t>
            </a:r>
            <a:r>
              <a:rPr lang="cs-CZ" sz="2000" dirty="0" smtClean="0">
                <a:latin typeface="+mn-lt"/>
              </a:rPr>
              <a:t>2016</a:t>
            </a:r>
            <a:endParaRPr lang="cs-CZ" sz="2000" dirty="0">
              <a:latin typeface="+mn-lt"/>
            </a:endParaRPr>
          </a:p>
          <a:p>
            <a:endParaRPr lang="cs-CZ" sz="2000" b="1" dirty="0" smtClean="0">
              <a:latin typeface="+mn-lt"/>
            </a:endParaRPr>
          </a:p>
          <a:p>
            <a:endParaRPr lang="cs-CZ" sz="800" u="sng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6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r>
              <a:rPr lang="cs-CZ" sz="2400" b="1" dirty="0" smtClean="0">
                <a:latin typeface="+mn-lt"/>
              </a:rPr>
              <a:t>                                                                                 Z JEDNÁNÍ S VZP / </a:t>
            </a:r>
            <a:r>
              <a:rPr lang="cs-CZ" sz="2400" b="1" i="1" dirty="0" smtClean="0">
                <a:latin typeface="+mn-lt"/>
              </a:rPr>
              <a:t>SZP</a:t>
            </a:r>
            <a:endParaRPr lang="cs-CZ" sz="2400" dirty="0">
              <a:latin typeface="+mn-lt"/>
            </a:endParaRPr>
          </a:p>
          <a:p>
            <a:endParaRPr lang="cs-CZ" sz="12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p</a:t>
            </a:r>
            <a:r>
              <a:rPr lang="cs-CZ" sz="2000" b="1" dirty="0" smtClean="0">
                <a:latin typeface="+mn-lt"/>
              </a:rPr>
              <a:t>evné doplatky na léky</a:t>
            </a:r>
          </a:p>
          <a:p>
            <a:r>
              <a:rPr lang="cs-CZ" sz="2000" dirty="0">
                <a:latin typeface="+mn-lt"/>
              </a:rPr>
              <a:t>n</a:t>
            </a:r>
            <a:r>
              <a:rPr lang="cs-CZ" sz="2000" dirty="0" smtClean="0">
                <a:latin typeface="+mn-lt"/>
              </a:rPr>
              <a:t>ejsou nakloněni, obava ze zvýšené spoluúčasti</a:t>
            </a:r>
            <a:r>
              <a:rPr lang="cs-CZ" sz="2000" b="1" dirty="0" smtClean="0">
                <a:latin typeface="+mn-lt"/>
              </a:rPr>
              <a:t> / </a:t>
            </a:r>
            <a:r>
              <a:rPr lang="cs-CZ" sz="2000" i="1" dirty="0" smtClean="0">
                <a:latin typeface="+mn-lt"/>
              </a:rPr>
              <a:t>nejsou proti principu, pacient by měl doplatek předem znát, měly by být minimální rozdíly v místní spoluúčasti  </a:t>
            </a:r>
          </a:p>
          <a:p>
            <a:pPr lvl="1"/>
            <a:endParaRPr lang="cs-CZ" sz="8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r</a:t>
            </a:r>
            <a:r>
              <a:rPr lang="cs-CZ" sz="2000" b="1" dirty="0" smtClean="0">
                <a:latin typeface="+mn-lt"/>
              </a:rPr>
              <a:t>egulace cen a úhrad léků</a:t>
            </a:r>
            <a:endParaRPr lang="cs-CZ" sz="2000" dirty="0" smtClean="0">
              <a:latin typeface="+mn-lt"/>
            </a:endParaRPr>
          </a:p>
          <a:p>
            <a:r>
              <a:rPr lang="cs-CZ" sz="2000" dirty="0" smtClean="0">
                <a:latin typeface="+mn-lt"/>
              </a:rPr>
              <a:t>stávající model vyhovuje, letos očekávána cca 750 mil. Kč úspora </a:t>
            </a:r>
            <a:r>
              <a:rPr lang="cs-CZ" sz="2000" b="1" dirty="0" smtClean="0">
                <a:latin typeface="+mn-lt"/>
              </a:rPr>
              <a:t>/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i="1" dirty="0" smtClean="0">
                <a:latin typeface="+mn-lt"/>
              </a:rPr>
              <a:t>potenciál dalších úspor dosti vyčerpán, riziko nárůstu výdajů za nové, nákladné léky</a:t>
            </a:r>
            <a:r>
              <a:rPr lang="cs-CZ" sz="2000" dirty="0" smtClean="0">
                <a:latin typeface="+mn-lt"/>
              </a:rPr>
              <a:t> </a:t>
            </a:r>
          </a:p>
          <a:p>
            <a:endParaRPr lang="cs-CZ" sz="8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p</a:t>
            </a:r>
            <a:r>
              <a:rPr lang="cs-CZ" sz="2000" b="1" dirty="0" smtClean="0">
                <a:latin typeface="+mn-lt"/>
              </a:rPr>
              <a:t>ozitivní listy ZP</a:t>
            </a:r>
          </a:p>
          <a:p>
            <a:r>
              <a:rPr lang="cs-CZ" sz="2000" dirty="0" smtClean="0">
                <a:latin typeface="+mn-lt"/>
              </a:rPr>
              <a:t>bonus lékárnám jedině za „aktivní </a:t>
            </a:r>
            <a:r>
              <a:rPr lang="cs-CZ" sz="2000" dirty="0" err="1" smtClean="0">
                <a:latin typeface="+mn-lt"/>
              </a:rPr>
              <a:t>switch</a:t>
            </a:r>
            <a:r>
              <a:rPr lang="cs-CZ" sz="2000" dirty="0" smtClean="0">
                <a:latin typeface="+mn-lt"/>
              </a:rPr>
              <a:t>“, odměna za zvýšení podílu léku po jeho zavedení na PL </a:t>
            </a:r>
            <a:r>
              <a:rPr lang="cs-CZ" sz="2000" b="1" dirty="0" smtClean="0">
                <a:latin typeface="+mn-lt"/>
              </a:rPr>
              <a:t>/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i="1" dirty="0" smtClean="0">
                <a:latin typeface="+mn-lt"/>
              </a:rPr>
              <a:t>smlouvy s výrobci na konečnou cenu, zajištění 100% dostupnosti</a:t>
            </a:r>
            <a:endParaRPr lang="cs-CZ" sz="2000" dirty="0" smtClean="0">
              <a:latin typeface="+mn-lt"/>
            </a:endParaRPr>
          </a:p>
          <a:p>
            <a:endParaRPr lang="cs-CZ" sz="8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výkon farmaceuta</a:t>
            </a:r>
          </a:p>
          <a:p>
            <a:r>
              <a:rPr lang="cs-CZ" sz="2000" dirty="0">
                <a:latin typeface="+mn-lt"/>
              </a:rPr>
              <a:t>n</a:t>
            </a:r>
            <a:r>
              <a:rPr lang="cs-CZ" sz="2000" dirty="0" smtClean="0">
                <a:latin typeface="+mn-lt"/>
              </a:rPr>
              <a:t>ejsou nakloněni, k úvaze ale preference lékáren s malým počtem </a:t>
            </a:r>
            <a:r>
              <a:rPr lang="cs-CZ" sz="2000" dirty="0" err="1" smtClean="0">
                <a:latin typeface="+mn-lt"/>
              </a:rPr>
              <a:t>Rp</a:t>
            </a:r>
            <a:r>
              <a:rPr lang="cs-CZ" sz="2000" dirty="0" smtClean="0">
                <a:latin typeface="+mn-lt"/>
              </a:rPr>
              <a:t> a v oblastech nutného zajištění lékárenské péče </a:t>
            </a:r>
            <a:r>
              <a:rPr lang="cs-CZ" sz="2000" b="1" dirty="0" smtClean="0">
                <a:latin typeface="+mn-lt"/>
              </a:rPr>
              <a:t>/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i="1" dirty="0" smtClean="0">
                <a:latin typeface="+mn-lt"/>
              </a:rPr>
              <a:t>nejsou proti, ale dát do vztahu s výkony lékařskými a přehodnotit smluvní volnost lékáren  </a:t>
            </a:r>
            <a:endParaRPr lang="cs-CZ" sz="20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025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r>
              <a:rPr lang="cs-CZ" sz="2400" b="1" dirty="0" smtClean="0">
                <a:latin typeface="+mn-lt"/>
              </a:rPr>
              <a:t>                                                                                 Z JEDNÁNÍ S VZP / </a:t>
            </a:r>
            <a:r>
              <a:rPr lang="cs-CZ" sz="2400" b="1" i="1" dirty="0" smtClean="0">
                <a:latin typeface="+mn-lt"/>
              </a:rPr>
              <a:t>SZP</a:t>
            </a:r>
            <a:endParaRPr lang="cs-CZ" sz="2400" dirty="0">
              <a:latin typeface="+mn-lt"/>
            </a:endParaRPr>
          </a:p>
          <a:p>
            <a:endParaRPr lang="cs-CZ" sz="12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n</a:t>
            </a:r>
            <a:r>
              <a:rPr lang="cs-CZ" sz="2000" b="1" dirty="0" smtClean="0">
                <a:latin typeface="+mn-lt"/>
              </a:rPr>
              <a:t>adstandardní výkony farmaceuta </a:t>
            </a:r>
          </a:p>
          <a:p>
            <a:r>
              <a:rPr lang="cs-CZ" sz="2000" dirty="0">
                <a:latin typeface="+mn-lt"/>
              </a:rPr>
              <a:t>v</a:t>
            </a:r>
            <a:r>
              <a:rPr lang="cs-CZ" sz="2000" dirty="0" smtClean="0">
                <a:latin typeface="+mn-lt"/>
              </a:rPr>
              <a:t>elmi rezervovaní, nutný průkaz efektivity poskytované služby</a:t>
            </a:r>
            <a:r>
              <a:rPr lang="cs-CZ" sz="2000" b="1" dirty="0" smtClean="0">
                <a:latin typeface="+mn-lt"/>
              </a:rPr>
              <a:t> / </a:t>
            </a:r>
            <a:r>
              <a:rPr lang="cs-CZ" sz="2000" i="1" dirty="0" smtClean="0">
                <a:latin typeface="+mn-lt"/>
              </a:rPr>
              <a:t>nenalezení kritérií pro uzavření smluv jen s vybranými lékárnami, eskalace nákladů ZP  </a:t>
            </a:r>
          </a:p>
          <a:p>
            <a:pPr lvl="1"/>
            <a:endParaRPr lang="cs-CZ" sz="8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s</a:t>
            </a:r>
            <a:r>
              <a:rPr lang="cs-CZ" sz="2000" b="1" dirty="0" smtClean="0">
                <a:latin typeface="+mn-lt"/>
              </a:rPr>
              <a:t>íť lékáren </a:t>
            </a:r>
            <a:endParaRPr lang="cs-CZ" sz="2000" dirty="0" smtClean="0">
              <a:latin typeface="+mn-lt"/>
            </a:endParaRPr>
          </a:p>
          <a:p>
            <a:r>
              <a:rPr lang="cs-CZ" sz="2000" dirty="0">
                <a:latin typeface="+mn-lt"/>
              </a:rPr>
              <a:t>n</a:t>
            </a:r>
            <a:r>
              <a:rPr lang="cs-CZ" sz="2000" dirty="0" smtClean="0">
                <a:latin typeface="+mn-lt"/>
              </a:rPr>
              <a:t>epovažují za aktuální problém, nebrání se ale podpoře nejmenších lékáren </a:t>
            </a:r>
            <a:r>
              <a:rPr lang="cs-CZ" sz="2000" b="1" dirty="0" smtClean="0">
                <a:latin typeface="+mn-lt"/>
              </a:rPr>
              <a:t>/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i="1" dirty="0" smtClean="0">
                <a:latin typeface="+mn-lt"/>
              </a:rPr>
              <a:t>ano podpoře lékárnám v rozsahu nařízení vlády o místní a časové dostupnosti</a:t>
            </a:r>
            <a:endParaRPr lang="cs-CZ" sz="800" dirty="0" smtClean="0">
              <a:latin typeface="+mn-lt"/>
            </a:endParaRPr>
          </a:p>
          <a:p>
            <a:r>
              <a:rPr lang="cs-CZ" sz="2000" dirty="0" smtClean="0">
                <a:latin typeface="+mn-lt"/>
              </a:rPr>
              <a:t>Pozn.: Nepřijat pozměňovací návrh k novele zák. č. 48/1997 Sb., § 17, odst.1 „Smlouva o poskytování a úhradě hrazených služeb se uzavírá na dobu neurčitou jako trvalý smluvní vztah a lze ji ukončit z důvodů uvedených v rámcové </a:t>
            </a:r>
            <a:r>
              <a:rPr lang="cs-CZ" sz="2000" dirty="0" err="1" smtClean="0">
                <a:latin typeface="+mn-lt"/>
              </a:rPr>
              <a:t>sml</a:t>
            </a:r>
            <a:r>
              <a:rPr lang="cs-CZ" sz="2000" dirty="0" smtClean="0">
                <a:latin typeface="+mn-lt"/>
              </a:rPr>
              <a:t>.“  </a:t>
            </a:r>
          </a:p>
          <a:p>
            <a:endParaRPr lang="cs-CZ" sz="8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EXPERTNÍ STANOVISKO</a:t>
            </a:r>
          </a:p>
          <a:p>
            <a:r>
              <a:rPr lang="cs-CZ" sz="2000" b="1" dirty="0">
                <a:latin typeface="+mn-lt"/>
              </a:rPr>
              <a:t>s</a:t>
            </a:r>
            <a:r>
              <a:rPr lang="cs-CZ" sz="2000" b="1" dirty="0" smtClean="0">
                <a:latin typeface="+mn-lt"/>
              </a:rPr>
              <a:t>oudní spory - judikát NSS </a:t>
            </a:r>
            <a:r>
              <a:rPr lang="cs-CZ" sz="2000" dirty="0" smtClean="0">
                <a:latin typeface="+mn-lt"/>
              </a:rPr>
              <a:t>(jádrová úhrada, koeficienty, výběr referenčních LP,…)</a:t>
            </a:r>
          </a:p>
          <a:p>
            <a:r>
              <a:rPr lang="cs-CZ" sz="2000" b="1" dirty="0">
                <a:latin typeface="+mn-lt"/>
              </a:rPr>
              <a:t>s</a:t>
            </a:r>
            <a:r>
              <a:rPr lang="cs-CZ" sz="2000" b="1" dirty="0" smtClean="0">
                <a:latin typeface="+mn-lt"/>
              </a:rPr>
              <a:t>nížení úhrad</a:t>
            </a:r>
            <a:r>
              <a:rPr lang="cs-CZ" sz="2000" dirty="0" smtClean="0">
                <a:latin typeface="+mn-lt"/>
              </a:rPr>
              <a:t> o cca 2-3 </a:t>
            </a:r>
            <a:r>
              <a:rPr lang="cs-CZ" sz="2000" dirty="0" err="1" smtClean="0">
                <a:latin typeface="+mn-lt"/>
              </a:rPr>
              <a:t>mld.Kč</a:t>
            </a:r>
            <a:r>
              <a:rPr lang="cs-CZ" sz="2000" dirty="0" smtClean="0">
                <a:latin typeface="+mn-lt"/>
              </a:rPr>
              <a:t> (2015/16) x zvýšení nákladů u </a:t>
            </a:r>
            <a:r>
              <a:rPr lang="cs-CZ" sz="2000" dirty="0" err="1" smtClean="0">
                <a:latin typeface="+mn-lt"/>
              </a:rPr>
              <a:t>centrových</a:t>
            </a:r>
            <a:r>
              <a:rPr lang="cs-CZ" sz="2000" dirty="0" smtClean="0">
                <a:latin typeface="+mn-lt"/>
              </a:rPr>
              <a:t> LP,…</a:t>
            </a:r>
          </a:p>
          <a:p>
            <a:r>
              <a:rPr lang="cs-CZ" sz="2000" dirty="0">
                <a:latin typeface="+mn-lt"/>
              </a:rPr>
              <a:t>s</a:t>
            </a:r>
            <a:r>
              <a:rPr lang="cs-CZ" sz="2000" dirty="0" smtClean="0">
                <a:latin typeface="+mn-lt"/>
              </a:rPr>
              <a:t>naha o </a:t>
            </a:r>
            <a:r>
              <a:rPr lang="cs-CZ" sz="2000" b="1" dirty="0" smtClean="0">
                <a:latin typeface="+mn-lt"/>
              </a:rPr>
              <a:t>úspory spotřeb D</a:t>
            </a:r>
            <a:r>
              <a:rPr lang="cs-CZ" sz="2000" dirty="0" smtClean="0">
                <a:latin typeface="+mn-lt"/>
              </a:rPr>
              <a:t>efinovaných</a:t>
            </a:r>
            <a:r>
              <a:rPr lang="cs-CZ" sz="2000" b="1" dirty="0" smtClean="0">
                <a:latin typeface="+mn-lt"/>
              </a:rPr>
              <a:t> D</a:t>
            </a:r>
            <a:r>
              <a:rPr lang="cs-CZ" sz="2000" dirty="0" smtClean="0">
                <a:latin typeface="+mn-lt"/>
              </a:rPr>
              <a:t>enních</a:t>
            </a:r>
            <a:r>
              <a:rPr lang="cs-CZ" sz="2000" b="1" dirty="0" smtClean="0">
                <a:latin typeface="+mn-lt"/>
              </a:rPr>
              <a:t> D</a:t>
            </a:r>
            <a:r>
              <a:rPr lang="cs-CZ" sz="2000" dirty="0" smtClean="0">
                <a:latin typeface="+mn-lt"/>
              </a:rPr>
              <a:t>ávek ( UK, NL = mnohem nižší)</a:t>
            </a:r>
          </a:p>
          <a:p>
            <a:r>
              <a:rPr lang="cs-CZ" sz="2000" b="1" dirty="0">
                <a:latin typeface="+mn-lt"/>
              </a:rPr>
              <a:t>p</a:t>
            </a:r>
            <a:r>
              <a:rPr lang="cs-CZ" sz="2000" b="1" dirty="0" smtClean="0">
                <a:latin typeface="+mn-lt"/>
              </a:rPr>
              <a:t>ozitivní listy zdravotních pojišťoven</a:t>
            </a:r>
            <a:r>
              <a:rPr lang="cs-CZ" sz="2000" dirty="0" smtClean="0">
                <a:latin typeface="+mn-lt"/>
              </a:rPr>
              <a:t> + </a:t>
            </a:r>
            <a:r>
              <a:rPr lang="cs-CZ" sz="2000" b="1" dirty="0" smtClean="0">
                <a:latin typeface="+mn-lt"/>
              </a:rPr>
              <a:t>bonusy</a:t>
            </a:r>
            <a:r>
              <a:rPr lang="cs-CZ" sz="2000" dirty="0" smtClean="0">
                <a:latin typeface="+mn-lt"/>
              </a:rPr>
              <a:t> výrobců - ?vývoj?</a:t>
            </a:r>
          </a:p>
          <a:p>
            <a:endParaRPr lang="cs-CZ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292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                              </a:t>
            </a:r>
            <a:r>
              <a:rPr lang="cs-CZ" sz="2400" b="1" dirty="0" smtClean="0">
                <a:latin typeface="+mn-lt"/>
              </a:rPr>
              <a:t>                               CENOVÝ PŘEDPIS MZ / NÁVRH GML</a:t>
            </a:r>
            <a:endParaRPr lang="cs-CZ" sz="2400" b="1" dirty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14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14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1400" b="1" dirty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800" b="1" dirty="0"/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952732"/>
              </p:ext>
            </p:extLst>
          </p:nvPr>
        </p:nvGraphicFramePr>
        <p:xfrm>
          <a:off x="3" y="1437426"/>
          <a:ext cx="9143995" cy="4079806"/>
        </p:xfrm>
        <a:graphic>
          <a:graphicData uri="http://schemas.openxmlformats.org/drawingml/2006/table">
            <a:tbl>
              <a:tblPr firstRow="1" firstCol="1" bandRow="1" bandCol="1">
                <a:tableStyleId>{F5AB1C69-6EDB-4FF4-983F-18BD219EF322}</a:tableStyleId>
              </a:tblPr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53280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Hranice pásem</a:t>
                      </a:r>
                      <a:endParaRPr lang="cs-CZ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Celková</a:t>
                      </a:r>
                      <a:endParaRPr lang="cs-CZ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Distributor maximálně</a:t>
                      </a:r>
                      <a:endParaRPr lang="cs-CZ" sz="20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80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       Pásmo</a:t>
                      </a:r>
                      <a:endParaRPr lang="cs-CZ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    Cena </a:t>
                      </a:r>
                      <a:r>
                        <a:rPr lang="cs-CZ" sz="2000" dirty="0">
                          <a:effectLst/>
                        </a:rPr>
                        <a:t>od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    Cena </a:t>
                      </a:r>
                      <a:r>
                        <a:rPr lang="cs-CZ" sz="2000" dirty="0">
                          <a:effectLst/>
                        </a:rPr>
                        <a:t>do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     Přirážka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    </a:t>
                      </a:r>
                      <a:r>
                        <a:rPr lang="cs-CZ" sz="2000" dirty="0" err="1" smtClean="0">
                          <a:effectLst/>
                        </a:rPr>
                        <a:t>Nápočet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     Přirážka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    </a:t>
                      </a:r>
                      <a:r>
                        <a:rPr lang="cs-CZ" sz="2000" dirty="0" err="1" smtClean="0">
                          <a:effectLst/>
                        </a:rPr>
                        <a:t>Nápočet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01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0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150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40%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 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10%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 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01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150,01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300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35%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7,5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9%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1,5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01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3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300,01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500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25%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37,5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6%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10,5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01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4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500,01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1000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20%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62,5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15,5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01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1000,01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2500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17%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92,5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4%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25,5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01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6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2500,01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5000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14%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167,5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4%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25,5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01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7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5000,01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10000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6%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567,5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125,5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0612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8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10000,01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999999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4%</a:t>
                      </a:r>
                      <a:endParaRPr lang="cs-C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767,5</a:t>
                      </a:r>
                      <a:endParaRPr lang="cs-CZ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225,5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38400" y="26050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52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 </a:t>
            </a:r>
            <a:r>
              <a:rPr lang="cs-CZ" sz="2000" b="1" dirty="0"/>
              <a:t> </a:t>
            </a:r>
            <a:r>
              <a:rPr lang="cs-CZ" sz="2000" b="1" dirty="0" smtClean="0"/>
              <a:t>                                                                              </a:t>
            </a:r>
            <a:r>
              <a:rPr lang="cs-CZ" sz="2400" b="1" dirty="0" smtClean="0">
                <a:latin typeface="+mn-lt"/>
              </a:rPr>
              <a:t>NEDOSTUPNOST LÉKŮ              </a:t>
            </a:r>
            <a:endParaRPr lang="cs-CZ" sz="8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1200" b="1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cs-CZ" sz="800" dirty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PHARMACEUTICAL GROUP OF EUROPEAN UNION (</a:t>
            </a:r>
            <a:r>
              <a:rPr lang="cs-CZ" sz="2000" dirty="0" smtClean="0">
                <a:latin typeface="+mn-lt"/>
              </a:rPr>
              <a:t>PRŮZKUM ZE 16 ZEMÍ EU)</a:t>
            </a:r>
          </a:p>
          <a:p>
            <a:pPr>
              <a:buClr>
                <a:srgbClr val="00B050"/>
              </a:buClr>
            </a:pPr>
            <a:r>
              <a:rPr lang="cs-CZ" sz="800" dirty="0" smtClean="0">
                <a:latin typeface="+mn-lt"/>
              </a:rPr>
              <a:t> </a:t>
            </a: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94% - ŘEŠENÍ PROBLÉMŮ V POSLEDNÍM ROCE</a:t>
            </a: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73% - ŘEŠENÍ PROBLÉMŮ V POSLEDNÍCH 2 MĚSÍCÍCH</a:t>
            </a:r>
          </a:p>
          <a:p>
            <a:pPr lvl="1">
              <a:buClr>
                <a:srgbClr val="00B050"/>
              </a:buClr>
            </a:pPr>
            <a:endParaRPr lang="cs-CZ" sz="800" dirty="0" smtClean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40% - SITUACE SE V POSLEDNÍM ROCE ZHORŠILA</a:t>
            </a: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NEDOSTUPNOST 10 - 100 LÉKŮ</a:t>
            </a:r>
          </a:p>
          <a:p>
            <a:pPr lvl="1">
              <a:buClr>
                <a:srgbClr val="00B050"/>
              </a:buClr>
            </a:pPr>
            <a:r>
              <a:rPr lang="cs-CZ" sz="800" dirty="0" smtClean="0">
                <a:latin typeface="+mn-lt"/>
              </a:rPr>
              <a:t> </a:t>
            </a:r>
            <a:endParaRPr lang="cs-CZ" sz="800" dirty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VÍCEPRÁCE LÉKÁREN - 5 HOD/TÝDEN</a:t>
            </a:r>
          </a:p>
          <a:p>
            <a:pPr lvl="1">
              <a:buClr>
                <a:srgbClr val="00B050"/>
              </a:buClr>
            </a:pPr>
            <a:endParaRPr lang="cs-CZ" sz="800" dirty="0" smtClean="0">
              <a:latin typeface="+mn-lt"/>
            </a:endParaRPr>
          </a:p>
          <a:p>
            <a:pPr marL="800100" lvl="1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INFORMAČNÍ SYSTÉM MONITORUJÍCÍ NEDOSTUPNOST LP (HOLANDSKO)</a:t>
            </a:r>
          </a:p>
          <a:p>
            <a:pPr lvl="1">
              <a:buClr>
                <a:srgbClr val="00B050"/>
              </a:buClr>
            </a:pPr>
            <a:r>
              <a:rPr lang="cs-CZ" sz="2000" dirty="0" smtClean="0">
                <a:latin typeface="+mn-lt"/>
              </a:rPr>
              <a:t> </a:t>
            </a:r>
            <a:r>
              <a:rPr lang="cs-CZ" sz="800" dirty="0" smtClean="0">
                <a:latin typeface="+mn-lt"/>
              </a:rPr>
              <a:t> </a:t>
            </a:r>
          </a:p>
          <a:p>
            <a:pPr>
              <a:buClr>
                <a:srgbClr val="00B050"/>
              </a:buClr>
            </a:pPr>
            <a:r>
              <a:rPr lang="cs-CZ" sz="2000" dirty="0" smtClean="0">
                <a:latin typeface="+mn-lt"/>
              </a:rPr>
              <a:t>DOSAVADNÍ </a:t>
            </a:r>
            <a:r>
              <a:rPr lang="cs-CZ" sz="2000" dirty="0">
                <a:latin typeface="+mn-lt"/>
              </a:rPr>
              <a:t>JEDNÁNÍ S EFPIA,…BEZ KONKRÉTNÍCH </a:t>
            </a:r>
            <a:r>
              <a:rPr lang="cs-CZ" sz="2000" dirty="0" smtClean="0">
                <a:latin typeface="+mn-lt"/>
              </a:rPr>
              <a:t>VÝSLEDKŮ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cs-CZ" sz="2000" b="1" dirty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dirty="0" smtClean="0">
                <a:latin typeface="+mn-lt"/>
              </a:rPr>
              <a:t>(EU - PODPORA REEXPORTŮ)</a:t>
            </a:r>
          </a:p>
        </p:txBody>
      </p:sp>
    </p:spTree>
    <p:extLst>
      <p:ext uri="{BB962C8B-B14F-4D97-AF65-F5344CB8AC3E}">
        <p14:creationId xmlns:p14="http://schemas.microsoft.com/office/powerpoint/2010/main" val="189895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 </a:t>
            </a:r>
            <a:r>
              <a:rPr lang="cs-CZ" sz="2000" b="1" dirty="0"/>
              <a:t> </a:t>
            </a:r>
            <a:r>
              <a:rPr lang="cs-CZ" sz="2000" b="1" dirty="0" smtClean="0"/>
              <a:t>                                     </a:t>
            </a:r>
            <a:r>
              <a:rPr lang="cs-CZ" sz="2400" b="1" dirty="0">
                <a:latin typeface="+mn-lt"/>
              </a:rPr>
              <a:t> </a:t>
            </a:r>
            <a:r>
              <a:rPr lang="cs-CZ" sz="2400" b="1" dirty="0" smtClean="0">
                <a:latin typeface="+mn-lt"/>
              </a:rPr>
              <a:t>                                        PROJEKTY V PŘÍPRAVĚ             </a:t>
            </a:r>
            <a:endParaRPr lang="cs-CZ" sz="8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14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>
                <a:latin typeface="+mn-lt"/>
              </a:rPr>
              <a:t>NEDOSTUPNOST </a:t>
            </a:r>
            <a:r>
              <a:rPr lang="cs-CZ" sz="2000" b="1" dirty="0" smtClean="0">
                <a:latin typeface="+mn-lt"/>
              </a:rPr>
              <a:t>LÉKŮ</a:t>
            </a:r>
            <a:endParaRPr lang="cs-CZ" sz="800" b="1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VYTVOŘENÍ CENTRALIZOVANÉ PLATFORMY PRO HLÁŠENÍ VÝPADKŮ LÉČIV</a:t>
            </a:r>
            <a:endParaRPr lang="cs-CZ" sz="800" dirty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ZADÁVÁNÍ LÉKÁRNOU DLE KRAJE (JEDNORÁZOVĚ) </a:t>
            </a:r>
            <a:endParaRPr lang="cs-CZ" sz="800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KOMENTÁŘE ZE STRANY VÝROBCŮ LÉČIV (DŮVOD, OBNOVENÍ PRODEJE,…)</a:t>
            </a:r>
            <a:endParaRPr lang="cs-CZ" sz="800" dirty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PŘIŘAZENÍ INFORMACÍ O REEXPORTECH LÉČIV (SPRINX)</a:t>
            </a:r>
            <a:endParaRPr lang="cs-CZ" sz="800" dirty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ČLNK - MOŽNOST DATOVÝCH ANALÝZ (cenová diskriminace části lékáren)</a:t>
            </a:r>
            <a:endParaRPr lang="cs-CZ" sz="800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GARANTOVANÝ KURZ </a:t>
            </a:r>
            <a:r>
              <a:rPr lang="cs-CZ" sz="2000" dirty="0" smtClean="0">
                <a:latin typeface="+mn-lt"/>
              </a:rPr>
              <a:t>ODVYKÁNÍ KOUŘENÍ V LÉKÁRNÁCH</a:t>
            </a:r>
            <a:endParaRPr lang="cs-CZ" sz="800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STUDIE (ANALYZÁTORY CO, SJEDNOCENÉ VÝSTUPY, WORKSHOP)</a:t>
            </a:r>
            <a:endParaRPr lang="cs-CZ" sz="800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JEDNÁNÍ SE ZDRAVOTNÍMI POJIŠŤOVNAMI</a:t>
            </a:r>
            <a:endParaRPr lang="cs-CZ" sz="800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SNAHA O GRANT VZP </a:t>
            </a:r>
          </a:p>
          <a:p>
            <a:pPr>
              <a:buClr>
                <a:srgbClr val="00B050"/>
              </a:buClr>
            </a:pPr>
            <a:endParaRPr lang="cs-CZ" sz="2000" dirty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WEB PRO PACIENTY </a:t>
            </a:r>
            <a:r>
              <a:rPr lang="cs-CZ" sz="2000" smtClean="0">
                <a:latin typeface="+mn-lt"/>
              </a:rPr>
              <a:t>(LÉKÁRNICKÉ </a:t>
            </a:r>
            <a:r>
              <a:rPr lang="cs-CZ" sz="2000" dirty="0" smtClean="0">
                <a:latin typeface="+mn-lt"/>
              </a:rPr>
              <a:t>KAPKY)</a:t>
            </a: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LÉKÁRNÍCI - DATABÁZE ČLÁNKŮ</a:t>
            </a:r>
          </a:p>
          <a:p>
            <a:pPr>
              <a:buClr>
                <a:srgbClr val="00B050"/>
              </a:buClr>
            </a:pPr>
            <a:endParaRPr lang="cs-CZ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160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sz="2400" b="1" dirty="0" smtClean="0"/>
              <a:t>CELOŽIVOTNÍ VZDĚLÁVÁNÍ</a:t>
            </a:r>
            <a:endParaRPr lang="cs-CZ" sz="24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8" y="1124744"/>
            <a:ext cx="9036496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8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sz="2400" b="1" dirty="0" smtClean="0">
                <a:latin typeface="+mn-lt"/>
              </a:rPr>
              <a:t>UKONČENÍ CYKLU CV</a:t>
            </a:r>
            <a:endParaRPr lang="cs-CZ" sz="2400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000" b="1" dirty="0" smtClean="0">
                <a:solidFill>
                  <a:schemeClr val="tx1"/>
                </a:solidFill>
              </a:rPr>
              <a:t>PODMÍNKY ŘÁDU CV SPLNILO 62 % ČLENŮ </a:t>
            </a:r>
            <a:r>
              <a:rPr lang="cs-CZ" sz="2000" b="1" dirty="0" err="1" smtClean="0">
                <a:solidFill>
                  <a:schemeClr val="tx1"/>
                </a:solidFill>
              </a:rPr>
              <a:t>ČLnK</a:t>
            </a:r>
            <a:endParaRPr lang="cs-CZ" sz="2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5" y="2924944"/>
            <a:ext cx="9144000" cy="27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6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                                               </a:t>
            </a:r>
            <a:r>
              <a:rPr lang="cs-CZ" sz="2400" b="1" dirty="0" smtClean="0">
                <a:latin typeface="+mn-lt"/>
              </a:rPr>
              <a:t>SPOLUÚČAST </a:t>
            </a:r>
            <a:r>
              <a:rPr lang="cs-CZ" sz="2400" b="1" dirty="0">
                <a:latin typeface="+mn-lt"/>
              </a:rPr>
              <a:t>PACIENTŮ - DOPLATKY NA </a:t>
            </a:r>
            <a:r>
              <a:rPr lang="cs-CZ" sz="2400" b="1" dirty="0" smtClean="0">
                <a:latin typeface="+mn-lt"/>
              </a:rPr>
              <a:t>LÉKY</a:t>
            </a: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800" b="1" dirty="0" smtClean="0">
              <a:latin typeface="+mn-lt"/>
            </a:endParaRPr>
          </a:p>
          <a:p>
            <a:r>
              <a:rPr lang="cs-CZ" sz="2000" b="1" dirty="0" smtClean="0">
                <a:latin typeface="+mn-lt"/>
              </a:rPr>
              <a:t>SENÁT - seminář </a:t>
            </a:r>
            <a:r>
              <a:rPr lang="cs-CZ" sz="2000" b="1" dirty="0" err="1" smtClean="0">
                <a:latin typeface="+mn-lt"/>
              </a:rPr>
              <a:t>ČLnK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dirty="0">
                <a:latin typeface="+mn-lt"/>
              </a:rPr>
              <a:t>pod záštitou pana </a:t>
            </a:r>
            <a:r>
              <a:rPr lang="cs-CZ" sz="2000" b="1" dirty="0">
                <a:latin typeface="+mn-lt"/>
              </a:rPr>
              <a:t>prof. MUDr. Jana </a:t>
            </a:r>
            <a:r>
              <a:rPr lang="cs-CZ" sz="2000" b="1" dirty="0" err="1">
                <a:latin typeface="+mn-lt"/>
              </a:rPr>
              <a:t>Žaloudíka</a:t>
            </a:r>
            <a:r>
              <a:rPr lang="cs-CZ" sz="2000" b="1" dirty="0">
                <a:latin typeface="+mn-lt"/>
              </a:rPr>
              <a:t>, </a:t>
            </a:r>
            <a:r>
              <a:rPr lang="cs-CZ" sz="2000" b="1" dirty="0" smtClean="0">
                <a:latin typeface="+mn-lt"/>
              </a:rPr>
              <a:t>CSc.</a:t>
            </a:r>
            <a:r>
              <a:rPr lang="cs-CZ" sz="2000" dirty="0">
                <a:latin typeface="+mn-lt"/>
              </a:rPr>
              <a:t> </a:t>
            </a:r>
            <a:r>
              <a:rPr lang="cs-CZ" sz="2000" dirty="0" smtClean="0">
                <a:latin typeface="+mn-lt"/>
              </a:rPr>
              <a:t>(26.5.)</a:t>
            </a:r>
          </a:p>
          <a:p>
            <a:r>
              <a:rPr lang="cs-CZ" sz="800" dirty="0" smtClean="0">
                <a:latin typeface="+mn-lt"/>
              </a:rPr>
              <a:t> </a:t>
            </a:r>
            <a:endParaRPr lang="cs-CZ" sz="800" dirty="0">
              <a:latin typeface="+mn-lt"/>
            </a:endParaRPr>
          </a:p>
          <a:p>
            <a:endParaRPr lang="cs-CZ" sz="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PharmDr</a:t>
            </a:r>
            <a:r>
              <a:rPr lang="cs-CZ" sz="2000" b="1" dirty="0">
                <a:latin typeface="+mn-lt"/>
              </a:rPr>
              <a:t>. Lubomír Chudoba</a:t>
            </a:r>
            <a:r>
              <a:rPr lang="cs-CZ" sz="2000" dirty="0">
                <a:latin typeface="+mn-lt"/>
              </a:rPr>
              <a:t>, prezident České lékárnické komory </a:t>
            </a:r>
          </a:p>
          <a:p>
            <a:r>
              <a:rPr lang="cs-CZ" sz="2000" dirty="0">
                <a:latin typeface="+mn-lt"/>
              </a:rPr>
              <a:t>zdůvodnění výběru tématu, popis současné situace a výše doplatků na léky </a:t>
            </a:r>
          </a:p>
          <a:p>
            <a:endParaRPr lang="cs-CZ" sz="8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PharmDr</a:t>
            </a:r>
            <a:r>
              <a:rPr lang="cs-CZ" sz="2000" b="1" dirty="0">
                <a:latin typeface="+mn-lt"/>
              </a:rPr>
              <a:t>. Bc. Ivana </a:t>
            </a:r>
            <a:r>
              <a:rPr lang="cs-CZ" sz="2000" b="1" dirty="0" err="1">
                <a:latin typeface="+mn-lt"/>
              </a:rPr>
              <a:t>Minarčíková</a:t>
            </a:r>
            <a:r>
              <a:rPr lang="cs-CZ" sz="2000" b="1" dirty="0">
                <a:latin typeface="+mn-lt"/>
              </a:rPr>
              <a:t>, Ph.D.</a:t>
            </a:r>
            <a:r>
              <a:rPr lang="cs-CZ" sz="2000" dirty="0">
                <a:latin typeface="+mn-lt"/>
              </a:rPr>
              <a:t>, specialistka </a:t>
            </a:r>
            <a:r>
              <a:rPr lang="cs-CZ" sz="2000" dirty="0" smtClean="0">
                <a:latin typeface="+mn-lt"/>
              </a:rPr>
              <a:t>pro </a:t>
            </a:r>
            <a:r>
              <a:rPr lang="cs-CZ" sz="2000" dirty="0" err="1" smtClean="0">
                <a:latin typeface="+mn-lt"/>
              </a:rPr>
              <a:t>farmakoekonomii</a:t>
            </a:r>
            <a:endParaRPr lang="cs-CZ" sz="2000" dirty="0">
              <a:latin typeface="+mn-lt"/>
            </a:endParaRPr>
          </a:p>
          <a:p>
            <a:r>
              <a:rPr lang="cs-CZ" sz="2000" dirty="0" smtClean="0">
                <a:latin typeface="+mn-lt"/>
              </a:rPr>
              <a:t>správní </a:t>
            </a:r>
            <a:r>
              <a:rPr lang="cs-CZ" sz="2000" dirty="0">
                <a:latin typeface="+mn-lt"/>
              </a:rPr>
              <a:t>řízení SÚKL a jejich dopad na dostupnost a spoluúčast </a:t>
            </a:r>
            <a:r>
              <a:rPr lang="cs-CZ" sz="2000" dirty="0" smtClean="0">
                <a:latin typeface="+mn-lt"/>
              </a:rPr>
              <a:t>léků</a:t>
            </a:r>
          </a:p>
          <a:p>
            <a:endParaRPr lang="cs-CZ" sz="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Mgr</a:t>
            </a:r>
            <a:r>
              <a:rPr lang="cs-CZ" sz="2000" b="1" dirty="0">
                <a:latin typeface="+mn-lt"/>
              </a:rPr>
              <a:t>. Martin Mátl</a:t>
            </a:r>
            <a:r>
              <a:rPr lang="cs-CZ" sz="2000" dirty="0">
                <a:latin typeface="+mn-lt"/>
              </a:rPr>
              <a:t>, lékárník, Krajská zdravotní a.s. </a:t>
            </a:r>
          </a:p>
          <a:p>
            <a:r>
              <a:rPr lang="cs-CZ" sz="2000" dirty="0" smtClean="0">
                <a:latin typeface="+mn-lt"/>
              </a:rPr>
              <a:t>návrhy </a:t>
            </a:r>
            <a:r>
              <a:rPr lang="cs-CZ" sz="2000" dirty="0">
                <a:latin typeface="+mn-lt"/>
              </a:rPr>
              <a:t>České lékárnické komory a ochranný limit </a:t>
            </a:r>
            <a:r>
              <a:rPr lang="cs-CZ" sz="2000" dirty="0" smtClean="0">
                <a:latin typeface="+mn-lt"/>
              </a:rPr>
              <a:t>spoluúčasti</a:t>
            </a:r>
          </a:p>
          <a:p>
            <a:endParaRPr lang="cs-CZ" sz="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PharmDr</a:t>
            </a:r>
            <a:r>
              <a:rPr lang="cs-CZ" sz="2000" b="1" dirty="0">
                <a:latin typeface="+mn-lt"/>
              </a:rPr>
              <a:t>. Petr Horák</a:t>
            </a:r>
            <a:r>
              <a:rPr lang="cs-CZ" sz="2000" dirty="0">
                <a:latin typeface="+mn-lt"/>
              </a:rPr>
              <a:t>, vedoucí lékárník nemocniční lékárny FN Motol</a:t>
            </a:r>
          </a:p>
          <a:p>
            <a:r>
              <a:rPr lang="cs-CZ" sz="2000" dirty="0">
                <a:latin typeface="+mn-lt"/>
              </a:rPr>
              <a:t>zvlášť účtované léčivé přípravky a </a:t>
            </a:r>
            <a:r>
              <a:rPr lang="cs-CZ" sz="2000" dirty="0" smtClean="0">
                <a:latin typeface="+mn-lt"/>
              </a:rPr>
              <a:t>spoluúčast</a:t>
            </a:r>
          </a:p>
          <a:p>
            <a:endParaRPr lang="cs-CZ" sz="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+mn-lt"/>
              </a:rPr>
              <a:t>panelová </a:t>
            </a:r>
            <a:r>
              <a:rPr lang="cs-CZ" sz="2000" b="1" dirty="0">
                <a:latin typeface="+mn-lt"/>
              </a:rPr>
              <a:t>diskuse s přednášejícími</a:t>
            </a:r>
            <a:r>
              <a:rPr lang="cs-CZ" sz="2000" dirty="0">
                <a:latin typeface="+mn-lt"/>
              </a:rPr>
              <a:t> (moderátor PharmDr. Aleš Krebs, Ph.D</a:t>
            </a:r>
            <a:r>
              <a:rPr lang="cs-CZ" sz="2000" dirty="0" smtClean="0">
                <a:latin typeface="+mn-lt"/>
              </a:rPr>
              <a:t>.) </a:t>
            </a:r>
            <a:endParaRPr lang="cs-CZ" sz="2000" dirty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029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 </a:t>
            </a:r>
            <a:r>
              <a:rPr lang="cs-CZ" sz="2000" b="1" dirty="0"/>
              <a:t> </a:t>
            </a:r>
            <a:r>
              <a:rPr lang="cs-CZ" sz="2000" b="1" dirty="0" smtClean="0"/>
              <a:t>                                                </a:t>
            </a:r>
            <a:r>
              <a:rPr lang="cs-CZ" sz="2400" b="1" dirty="0">
                <a:latin typeface="+mn-lt"/>
              </a:rPr>
              <a:t> </a:t>
            </a:r>
            <a:r>
              <a:rPr lang="cs-CZ" sz="2400" b="1" dirty="0" smtClean="0">
                <a:latin typeface="+mn-lt"/>
              </a:rPr>
              <a:t>                         BEZPEČNÉ UŽÍVÁNÍ LÉKŮ             </a:t>
            </a:r>
            <a:endParaRPr lang="cs-CZ" sz="1200" b="1" dirty="0" smtClean="0">
              <a:latin typeface="+mn-lt"/>
            </a:endParaRPr>
          </a:p>
          <a:p>
            <a:pPr lvl="0"/>
            <a:endParaRPr lang="cs-CZ" sz="1200" b="1" dirty="0">
              <a:latin typeface="+mn-lt"/>
            </a:endParaRPr>
          </a:p>
          <a:p>
            <a:pPr lvl="0"/>
            <a:r>
              <a:rPr lang="cs-CZ" sz="2000" b="1" dirty="0" smtClean="0">
                <a:latin typeface="+mn-lt"/>
              </a:rPr>
              <a:t>PARLAMENT - </a:t>
            </a:r>
            <a:r>
              <a:rPr lang="cs-CZ" sz="2000" b="1" dirty="0">
                <a:latin typeface="+mn-lt"/>
              </a:rPr>
              <a:t>seminář </a:t>
            </a:r>
            <a:r>
              <a:rPr lang="cs-CZ" sz="2000" b="1" dirty="0" err="1">
                <a:latin typeface="+mn-lt"/>
              </a:rPr>
              <a:t>ČLnK</a:t>
            </a:r>
            <a:r>
              <a:rPr lang="cs-CZ" sz="2000" dirty="0">
                <a:latin typeface="+mn-lt"/>
              </a:rPr>
              <a:t> pod záštitou pana </a:t>
            </a:r>
            <a:r>
              <a:rPr lang="cs-CZ" sz="2000" b="1" dirty="0" smtClean="0">
                <a:latin typeface="+mn-lt"/>
              </a:rPr>
              <a:t>MUDr</a:t>
            </a:r>
            <a:r>
              <a:rPr lang="cs-CZ" sz="2000" b="1" dirty="0">
                <a:latin typeface="+mn-lt"/>
              </a:rPr>
              <a:t>. </a:t>
            </a:r>
            <a:r>
              <a:rPr lang="cs-CZ" sz="2000" b="1" dirty="0" smtClean="0">
                <a:latin typeface="+mn-lt"/>
              </a:rPr>
              <a:t>Jaroslava Krákory</a:t>
            </a:r>
            <a:r>
              <a:rPr lang="cs-CZ" sz="2000" dirty="0">
                <a:latin typeface="+mn-lt"/>
              </a:rPr>
              <a:t> </a:t>
            </a:r>
            <a:r>
              <a:rPr lang="cs-CZ" sz="2000" dirty="0" smtClean="0">
                <a:latin typeface="+mn-lt"/>
              </a:rPr>
              <a:t>a </a:t>
            </a:r>
            <a:r>
              <a:rPr lang="cs-CZ" sz="2000" b="1" dirty="0" smtClean="0">
                <a:latin typeface="+mn-lt"/>
              </a:rPr>
              <a:t>PharmDr</a:t>
            </a:r>
            <a:r>
              <a:rPr lang="cs-CZ" sz="2000" b="1" dirty="0">
                <a:latin typeface="+mn-lt"/>
              </a:rPr>
              <a:t>. </a:t>
            </a:r>
            <a:r>
              <a:rPr lang="cs-CZ" sz="2000" b="1" dirty="0" smtClean="0">
                <a:latin typeface="+mn-lt"/>
              </a:rPr>
              <a:t>Jiřího Skalického </a:t>
            </a:r>
            <a:r>
              <a:rPr lang="cs-CZ" sz="2000" dirty="0" smtClean="0">
                <a:latin typeface="+mn-lt"/>
              </a:rPr>
              <a:t>(9.6.)</a:t>
            </a:r>
            <a:endParaRPr lang="cs-CZ" sz="2000" dirty="0">
              <a:latin typeface="+mn-lt"/>
            </a:endParaRPr>
          </a:p>
          <a:p>
            <a:r>
              <a:rPr lang="cs-CZ" sz="800" b="1" dirty="0">
                <a:latin typeface="+mn-lt"/>
              </a:rPr>
              <a:t> </a:t>
            </a:r>
            <a:endParaRPr lang="cs-CZ" sz="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PharmDr. Lubomír Chudoba</a:t>
            </a:r>
            <a:r>
              <a:rPr lang="cs-CZ" sz="2000" dirty="0">
                <a:latin typeface="+mn-lt"/>
              </a:rPr>
              <a:t>, prezident České lékárnické komory </a:t>
            </a:r>
          </a:p>
          <a:p>
            <a:r>
              <a:rPr lang="cs-CZ" sz="2000" dirty="0">
                <a:latin typeface="+mn-lt"/>
              </a:rPr>
              <a:t>z</a:t>
            </a:r>
            <a:r>
              <a:rPr lang="cs-CZ" sz="2000" dirty="0" smtClean="0">
                <a:latin typeface="+mn-lt"/>
              </a:rPr>
              <a:t>důvodnění </a:t>
            </a:r>
            <a:r>
              <a:rPr lang="cs-CZ" sz="2000" dirty="0">
                <a:latin typeface="+mn-lt"/>
              </a:rPr>
              <a:t>výběru tématu a priority </a:t>
            </a:r>
            <a:r>
              <a:rPr lang="cs-CZ" sz="2000" dirty="0" err="1">
                <a:latin typeface="+mn-lt"/>
              </a:rPr>
              <a:t>ČLnK</a:t>
            </a:r>
            <a:r>
              <a:rPr lang="cs-CZ" sz="2000" dirty="0">
                <a:latin typeface="+mn-lt"/>
              </a:rPr>
              <a:t> </a:t>
            </a:r>
          </a:p>
          <a:p>
            <a:r>
              <a:rPr lang="cs-CZ" sz="800" b="1" dirty="0">
                <a:latin typeface="+mn-lt"/>
              </a:rPr>
              <a:t> </a:t>
            </a:r>
            <a:endParaRPr lang="cs-CZ" sz="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PharmDr. Jana Šolínová</a:t>
            </a:r>
            <a:r>
              <a:rPr lang="cs-CZ" sz="2000" dirty="0">
                <a:latin typeface="+mn-lt"/>
              </a:rPr>
              <a:t>, Lékárna U zlatého hada, Cvikov  </a:t>
            </a:r>
          </a:p>
          <a:p>
            <a:r>
              <a:rPr lang="cs-CZ" sz="2000" dirty="0">
                <a:latin typeface="+mn-lt"/>
              </a:rPr>
              <a:t>p</a:t>
            </a:r>
            <a:r>
              <a:rPr lang="cs-CZ" sz="2000" dirty="0" smtClean="0">
                <a:latin typeface="+mn-lt"/>
              </a:rPr>
              <a:t>říklad </a:t>
            </a:r>
            <a:r>
              <a:rPr lang="cs-CZ" sz="2000" dirty="0">
                <a:latin typeface="+mn-lt"/>
              </a:rPr>
              <a:t>přípravy a konzultace s pacientem v lékárně </a:t>
            </a:r>
          </a:p>
          <a:p>
            <a:r>
              <a:rPr lang="cs-CZ" sz="800" b="1" dirty="0">
                <a:latin typeface="+mn-lt"/>
              </a:rPr>
              <a:t> </a:t>
            </a:r>
            <a:endParaRPr lang="cs-CZ" sz="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PharmDr. Alena Linhartová</a:t>
            </a:r>
            <a:r>
              <a:rPr lang="cs-CZ" sz="2000" dirty="0">
                <a:latin typeface="+mn-lt"/>
              </a:rPr>
              <a:t>, lékárna Thomayerovy nemocnice Praha</a:t>
            </a:r>
          </a:p>
          <a:p>
            <a:r>
              <a:rPr lang="cs-CZ" sz="2000" dirty="0">
                <a:latin typeface="+mn-lt"/>
              </a:rPr>
              <a:t>i</a:t>
            </a:r>
            <a:r>
              <a:rPr lang="cs-CZ" sz="2000" dirty="0" smtClean="0">
                <a:latin typeface="+mn-lt"/>
              </a:rPr>
              <a:t>nteraktivní </a:t>
            </a:r>
            <a:r>
              <a:rPr lang="cs-CZ" sz="2000" dirty="0">
                <a:latin typeface="+mn-lt"/>
              </a:rPr>
              <a:t>dispenzační semináře</a:t>
            </a:r>
          </a:p>
          <a:p>
            <a:r>
              <a:rPr lang="cs-CZ" sz="800" b="1" dirty="0">
                <a:latin typeface="+mn-lt"/>
              </a:rPr>
              <a:t> </a:t>
            </a:r>
            <a:endParaRPr lang="cs-CZ" sz="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Mgr. Kornélia </a:t>
            </a:r>
            <a:r>
              <a:rPr lang="cs-CZ" sz="2000" b="1" dirty="0" err="1">
                <a:latin typeface="+mn-lt"/>
              </a:rPr>
              <a:t>Chrapková</a:t>
            </a:r>
            <a:r>
              <a:rPr lang="cs-CZ" sz="2000" b="1" dirty="0">
                <a:latin typeface="+mn-lt"/>
              </a:rPr>
              <a:t>, </a:t>
            </a:r>
            <a:r>
              <a:rPr lang="cs-CZ" sz="2000" b="1" dirty="0" err="1">
                <a:latin typeface="+mn-lt"/>
              </a:rPr>
              <a:t>PG.Dip</a:t>
            </a:r>
            <a:r>
              <a:rPr lang="cs-CZ" sz="2000" dirty="0">
                <a:latin typeface="+mn-lt"/>
              </a:rPr>
              <a:t>, ústavní lékárna IKEM</a:t>
            </a:r>
            <a:r>
              <a:rPr lang="cs-CZ" sz="2000" b="1" dirty="0">
                <a:latin typeface="+mn-lt"/>
              </a:rPr>
              <a:t> </a:t>
            </a:r>
            <a:endParaRPr lang="cs-CZ" sz="2000" dirty="0">
              <a:latin typeface="+mn-lt"/>
            </a:endParaRPr>
          </a:p>
          <a:p>
            <a:r>
              <a:rPr lang="cs-CZ" sz="2000" dirty="0">
                <a:latin typeface="+mn-lt"/>
              </a:rPr>
              <a:t>s</a:t>
            </a:r>
            <a:r>
              <a:rPr lang="cs-CZ" sz="2000" dirty="0" smtClean="0">
                <a:latin typeface="+mn-lt"/>
              </a:rPr>
              <a:t>polupráce </a:t>
            </a:r>
            <a:r>
              <a:rPr lang="cs-CZ" sz="2000" dirty="0">
                <a:latin typeface="+mn-lt"/>
              </a:rPr>
              <a:t>lékař </a:t>
            </a:r>
            <a:r>
              <a:rPr lang="cs-CZ" sz="2000" dirty="0" smtClean="0">
                <a:latin typeface="+mn-lt"/>
              </a:rPr>
              <a:t>- </a:t>
            </a:r>
            <a:r>
              <a:rPr lang="cs-CZ" sz="2000" dirty="0">
                <a:latin typeface="+mn-lt"/>
              </a:rPr>
              <a:t>lékárník, inspirace ze zahraničí</a:t>
            </a:r>
          </a:p>
          <a:p>
            <a:r>
              <a:rPr lang="cs-CZ" sz="800" b="1" dirty="0">
                <a:latin typeface="+mn-lt"/>
              </a:rPr>
              <a:t> </a:t>
            </a:r>
            <a:endParaRPr lang="cs-CZ" sz="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+mn-lt"/>
              </a:rPr>
              <a:t>Mgr. Michal Hojný</a:t>
            </a:r>
            <a:r>
              <a:rPr lang="cs-CZ" sz="2000" dirty="0">
                <a:latin typeface="+mn-lt"/>
              </a:rPr>
              <a:t>, vedoucí lékárník ústavní lékárny IKEM</a:t>
            </a:r>
          </a:p>
          <a:p>
            <a:r>
              <a:rPr lang="cs-CZ" sz="2000" dirty="0">
                <a:latin typeface="+mn-lt"/>
              </a:rPr>
              <a:t>s</a:t>
            </a:r>
            <a:r>
              <a:rPr lang="cs-CZ" sz="2000" dirty="0" smtClean="0">
                <a:latin typeface="+mn-lt"/>
              </a:rPr>
              <a:t>tandardy </a:t>
            </a:r>
            <a:r>
              <a:rPr lang="cs-CZ" sz="2000" dirty="0">
                <a:latin typeface="+mn-lt"/>
              </a:rPr>
              <a:t>výdeje léčivého přípravku a výkony lékárenské péče</a:t>
            </a:r>
            <a:endParaRPr lang="cs-CZ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20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620688"/>
            <a:ext cx="856895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r>
              <a:rPr lang="cs-CZ" sz="2000" b="1" dirty="0" smtClean="0">
                <a:latin typeface="+mn-lt"/>
              </a:rPr>
              <a:t> </a:t>
            </a:r>
            <a:r>
              <a:rPr lang="cs-CZ" sz="2000" b="1" dirty="0"/>
              <a:t> </a:t>
            </a:r>
            <a:r>
              <a:rPr lang="cs-CZ" sz="2000" b="1" dirty="0" smtClean="0"/>
              <a:t>                                                </a:t>
            </a:r>
            <a:r>
              <a:rPr lang="cs-CZ" sz="2400" b="1" dirty="0">
                <a:latin typeface="+mn-lt"/>
              </a:rPr>
              <a:t> </a:t>
            </a:r>
            <a:r>
              <a:rPr lang="cs-CZ" sz="2400" b="1" dirty="0" smtClean="0">
                <a:latin typeface="+mn-lt"/>
              </a:rPr>
              <a:t>                            AKTUÁLNÍ LEGISLATIVA             </a:t>
            </a:r>
            <a:endParaRPr lang="cs-CZ" sz="8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12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1200" b="1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ZÁKON Č. 95/1997 Sb. </a:t>
            </a:r>
            <a:r>
              <a:rPr lang="cs-CZ" sz="2000" dirty="0">
                <a:latin typeface="+mn-lt"/>
              </a:rPr>
              <a:t>-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b="1" dirty="0" smtClean="0">
                <a:latin typeface="+mn-lt"/>
              </a:rPr>
              <a:t>o VZDĚLÁVÁNÍ</a:t>
            </a:r>
            <a:r>
              <a:rPr lang="cs-CZ" sz="2000" dirty="0" smtClean="0">
                <a:latin typeface="+mn-lt"/>
              </a:rPr>
              <a:t> - ODBORNÁ A SPECIALIZOVANÁ ZPŮSOBILOST (zákl. kmen, lékárenství/KF, nástavbové obory/vedení </a:t>
            </a:r>
            <a:r>
              <a:rPr lang="cs-CZ" sz="2000" dirty="0" err="1" smtClean="0">
                <a:latin typeface="+mn-lt"/>
              </a:rPr>
              <a:t>nemlek</a:t>
            </a:r>
            <a:r>
              <a:rPr lang="cs-CZ" sz="2000" dirty="0" smtClean="0">
                <a:latin typeface="+mn-lt"/>
              </a:rPr>
              <a:t>)</a:t>
            </a:r>
          </a:p>
          <a:p>
            <a:pPr>
              <a:buClr>
                <a:srgbClr val="00B050"/>
              </a:buClr>
            </a:pPr>
            <a:endParaRPr lang="cs-CZ" sz="800" dirty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ZÁKON č. 48/1997 Sb. </a:t>
            </a:r>
            <a:r>
              <a:rPr lang="cs-CZ" sz="2000" dirty="0">
                <a:latin typeface="+mn-lt"/>
              </a:rPr>
              <a:t>-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b="1" dirty="0" smtClean="0">
                <a:latin typeface="+mn-lt"/>
              </a:rPr>
              <a:t>o VEŘEJNÉM ZDRAVOTNÍM POJIŠTĚNÍ</a:t>
            </a:r>
            <a:r>
              <a:rPr lang="cs-CZ" sz="2000" dirty="0" smtClean="0">
                <a:latin typeface="+mn-lt"/>
              </a:rPr>
              <a:t> (trvalý smluvní vztah ZP/ZZ a definované podmínky jeho vypovězení, dostupnost LP pro DNC)</a:t>
            </a:r>
          </a:p>
          <a:p>
            <a:pPr>
              <a:buClr>
                <a:srgbClr val="00B050"/>
              </a:buClr>
            </a:pPr>
            <a:endParaRPr lang="cs-CZ" sz="800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ZÁKON č. 40/1995 Sb. - </a:t>
            </a:r>
            <a:r>
              <a:rPr lang="cs-CZ" sz="2000" b="1" dirty="0" smtClean="0">
                <a:latin typeface="+mn-lt"/>
              </a:rPr>
              <a:t>o REGULACI REKLAMY</a:t>
            </a:r>
            <a:r>
              <a:rPr lang="cs-CZ" sz="2000" dirty="0" smtClean="0">
                <a:latin typeface="+mn-lt"/>
              </a:rPr>
              <a:t> (srovnávací ceníky, evidence nákladů pohoštění, pobídkové programy ZP/pozitivní listy)</a:t>
            </a:r>
          </a:p>
          <a:p>
            <a:pPr>
              <a:buClr>
                <a:srgbClr val="00B050"/>
              </a:buClr>
            </a:pPr>
            <a:endParaRPr lang="cs-CZ" sz="800" dirty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ZÁKON č. 372/2011 Sb. - </a:t>
            </a:r>
            <a:r>
              <a:rPr lang="cs-CZ" sz="2000" b="1" dirty="0" smtClean="0">
                <a:latin typeface="+mn-lt"/>
              </a:rPr>
              <a:t>o ZDRAVOTNÍCH SLUŽBÁCH</a:t>
            </a:r>
            <a:r>
              <a:rPr lang="cs-CZ" sz="2000" dirty="0" smtClean="0">
                <a:latin typeface="+mn-lt"/>
              </a:rPr>
              <a:t> (Národní registr zdravotnických pracovníků - ÚZIS, </a:t>
            </a:r>
            <a:r>
              <a:rPr lang="cs-CZ" sz="2000" dirty="0" err="1" smtClean="0">
                <a:latin typeface="+mn-lt"/>
              </a:rPr>
              <a:t>ČLnK</a:t>
            </a:r>
            <a:r>
              <a:rPr lang="cs-CZ" sz="2000" dirty="0" smtClean="0">
                <a:latin typeface="+mn-lt"/>
              </a:rPr>
              <a:t> - lékárna, lékárenský kříž)</a:t>
            </a:r>
          </a:p>
          <a:p>
            <a:pPr>
              <a:buClr>
                <a:srgbClr val="00B050"/>
              </a:buClr>
            </a:pPr>
            <a:endParaRPr lang="cs-CZ" sz="800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ZÁKON č. 378/2007 Sb. - </a:t>
            </a:r>
            <a:r>
              <a:rPr lang="cs-CZ" sz="2000" b="1" dirty="0" smtClean="0">
                <a:latin typeface="+mn-lt"/>
              </a:rPr>
              <a:t>o LÉČIVECH</a:t>
            </a:r>
            <a:r>
              <a:rPr lang="cs-CZ" sz="2000" dirty="0" smtClean="0">
                <a:latin typeface="+mn-lt"/>
              </a:rPr>
              <a:t> (reexporty), (?</a:t>
            </a:r>
            <a:r>
              <a:rPr lang="cs-CZ" sz="2000" dirty="0" err="1" smtClean="0">
                <a:latin typeface="+mn-lt"/>
              </a:rPr>
              <a:t>indiv</a:t>
            </a:r>
            <a:r>
              <a:rPr lang="cs-CZ" sz="2000" dirty="0" smtClean="0">
                <a:latin typeface="+mn-lt"/>
              </a:rPr>
              <a:t>. dávkovače LP-PGEU)</a:t>
            </a:r>
          </a:p>
          <a:p>
            <a:pPr>
              <a:buClr>
                <a:srgbClr val="00B050"/>
              </a:buClr>
            </a:pPr>
            <a:endParaRPr lang="cs-CZ" sz="800" dirty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latin typeface="+mn-lt"/>
              </a:rPr>
              <a:t>ZÁKON </a:t>
            </a:r>
            <a:r>
              <a:rPr lang="cs-CZ" sz="2000" b="1" dirty="0" smtClean="0">
                <a:latin typeface="+mn-lt"/>
              </a:rPr>
              <a:t>o ODPADECH</a:t>
            </a:r>
            <a:r>
              <a:rPr lang="cs-CZ" sz="2000" dirty="0" smtClean="0">
                <a:latin typeface="+mn-lt"/>
              </a:rPr>
              <a:t> - VĚCNÝ ZÁMĚR (ostrý a infekční odpad/LP)</a:t>
            </a:r>
          </a:p>
          <a:p>
            <a:pPr>
              <a:buClr>
                <a:srgbClr val="00B050"/>
              </a:buClr>
            </a:pPr>
            <a:endParaRPr lang="cs-CZ" sz="800" dirty="0" smtClean="0">
              <a:latin typeface="+mn-lt"/>
            </a:endParaRP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latin typeface="+mn-lt"/>
              </a:rPr>
              <a:t>VYHLÁŠKA č. 221/2013 Sb. - PŘÍPRAVA A VÝDEJ </a:t>
            </a:r>
            <a:r>
              <a:rPr lang="cs-CZ" sz="2000" b="1" dirty="0">
                <a:latin typeface="+mn-lt"/>
              </a:rPr>
              <a:t>LP S OBSAHEM KONOPÍ</a:t>
            </a:r>
          </a:p>
          <a:p>
            <a:pPr>
              <a:buClr>
                <a:srgbClr val="00B050"/>
              </a:buClr>
            </a:pPr>
            <a:r>
              <a:rPr lang="cs-CZ" sz="2000" dirty="0" smtClean="0">
                <a:latin typeface="+mn-lt"/>
              </a:rPr>
              <a:t> </a:t>
            </a:r>
          </a:p>
          <a:p>
            <a:pPr>
              <a:buClr>
                <a:srgbClr val="00B050"/>
              </a:buClr>
            </a:pPr>
            <a:endParaRPr lang="cs-CZ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20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1556793"/>
            <a:ext cx="856895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  <a:p>
            <a:pPr>
              <a:buClr>
                <a:srgbClr val="00B050"/>
              </a:buClr>
            </a:pPr>
            <a:endParaRPr lang="cs-CZ" sz="2000" b="1" dirty="0" smtClean="0">
              <a:latin typeface="+mn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483768" y="980728"/>
            <a:ext cx="6480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Váš lékárník rádce ve zdraví i nemoci  </a:t>
            </a:r>
            <a:br>
              <a:rPr lang="cs-CZ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endParaRPr lang="cs-CZ" sz="3200" dirty="0">
              <a:latin typeface="+mn-lt"/>
            </a:endParaRPr>
          </a:p>
        </p:txBody>
      </p:sp>
      <p:pic>
        <p:nvPicPr>
          <p:cNvPr id="5" name="Obrázek 4" descr="Den lekare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628800"/>
            <a:ext cx="4860032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51520" y="2636913"/>
            <a:ext cx="417646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>
                <a:latin typeface="+mn-lt"/>
              </a:rPr>
              <a:t>děkuji za pozornost</a:t>
            </a:r>
          </a:p>
          <a:p>
            <a:pPr algn="ctr"/>
            <a:endParaRPr lang="cs-CZ" sz="3200" b="1" dirty="0" smtClean="0">
              <a:latin typeface="+mn-lt"/>
            </a:endParaRPr>
          </a:p>
          <a:p>
            <a:pPr algn="ctr"/>
            <a:r>
              <a:rPr lang="cs-CZ" sz="2000" b="1" dirty="0" smtClean="0">
                <a:latin typeface="+mn-lt"/>
              </a:rPr>
              <a:t>www.</a:t>
            </a:r>
            <a:r>
              <a:rPr lang="cs-CZ" sz="2000" b="1" dirty="0" err="1" smtClean="0">
                <a:latin typeface="+mn-lt"/>
              </a:rPr>
              <a:t>lekarnici.cz</a:t>
            </a:r>
            <a:endParaRPr lang="cs-CZ" sz="2000" b="1" dirty="0" smtClean="0">
              <a:latin typeface="+mn-lt"/>
            </a:endParaRPr>
          </a:p>
          <a:p>
            <a:endParaRPr lang="cs-CZ" sz="1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ČLnK - šablo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ČLnK - šablona</Template>
  <TotalTime>4812</TotalTime>
  <Words>1310</Words>
  <Application>Microsoft Office PowerPoint</Application>
  <PresentationFormat>Předvádění na obrazovce (4:3)</PresentationFormat>
  <Paragraphs>297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ČLnK - šablona</vt:lpstr>
      <vt:lpstr>  AKTUÁLNĚ Z ČLnK   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CELOŽIVOTNÍ VZDĚLÁVÁNÍ</vt:lpstr>
      <vt:lpstr>UKONČENÍ CYKLU CV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Česká lékárnická komora</dc:title>
  <dc:creator>Lubomír Chudoba</dc:creator>
  <cp:lastModifiedBy>Chudoba</cp:lastModifiedBy>
  <cp:revision>2358</cp:revision>
  <cp:lastPrinted>2015-04-22T15:25:57Z</cp:lastPrinted>
  <dcterms:created xsi:type="dcterms:W3CDTF">2012-01-16T14:28:01Z</dcterms:created>
  <dcterms:modified xsi:type="dcterms:W3CDTF">2015-04-25T12:02:35Z</dcterms:modified>
</cp:coreProperties>
</file>