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6" r:id="rId9"/>
    <p:sldId id="267" r:id="rId10"/>
    <p:sldId id="280" r:id="rId11"/>
    <p:sldId id="268" r:id="rId12"/>
    <p:sldId id="269" r:id="rId13"/>
    <p:sldId id="270" r:id="rId14"/>
    <p:sldId id="271" r:id="rId15"/>
    <p:sldId id="276" r:id="rId16"/>
    <p:sldId id="272" r:id="rId17"/>
    <p:sldId id="281" r:id="rId18"/>
    <p:sldId id="278" r:id="rId19"/>
    <p:sldId id="273" r:id="rId20"/>
    <p:sldId id="274" r:id="rId21"/>
    <p:sldId id="279" r:id="rId22"/>
    <p:sldId id="275" r:id="rId23"/>
  </p:sldIdLst>
  <p:sldSz cx="9144000" cy="6858000" type="screen4x3"/>
  <p:notesSz cx="7559675" cy="10691813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Výchozí oddíl" id="{5654C406-F704-4057-B5DE-194B323A4683}">
          <p14:sldIdLst>
            <p14:sldId id="256"/>
            <p14:sldId id="258"/>
            <p14:sldId id="259"/>
          </p14:sldIdLst>
        </p14:section>
        <p14:section name="Oddíl bez názvu" id="{B0480704-EC8E-4A3A-9B9F-95FEB55FB23A}">
          <p14:sldIdLst>
            <p14:sldId id="260"/>
            <p14:sldId id="262"/>
            <p14:sldId id="263"/>
            <p14:sldId id="264"/>
            <p14:sldId id="266"/>
            <p14:sldId id="267"/>
            <p14:sldId id="280"/>
            <p14:sldId id="268"/>
            <p14:sldId id="269"/>
            <p14:sldId id="270"/>
            <p14:sldId id="271"/>
            <p14:sldId id="276"/>
            <p14:sldId id="272"/>
            <p14:sldId id="281"/>
            <p14:sldId id="278"/>
            <p14:sldId id="273"/>
            <p14:sldId id="274"/>
            <p14:sldId id="279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>
      <p:cViewPr>
        <p:scale>
          <a:sx n="80" d="100"/>
          <a:sy n="80" d="100"/>
        </p:scale>
        <p:origin x="7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lvl1pPr fontAlgn="auto" hangingPunct="0">
              <a:spcBef>
                <a:spcPts val="0"/>
              </a:spcBef>
              <a:spcAft>
                <a:spcPts val="0"/>
              </a:spcAft>
              <a:defRPr sz="1400">
                <a:latin typeface="Arial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/>
            </a:pPr>
            <a:endParaRPr lang="cs-CZ" dirty="0"/>
          </a:p>
        </p:txBody>
      </p:sp>
      <p:sp>
        <p:nvSpPr>
          <p:cNvPr id="3" name="Zástupný symbol pro datum 2"/>
          <p:cNvSpPr txBox="1">
            <a:spLocks noGrp="1"/>
          </p:cNvSpPr>
          <p:nvPr>
            <p:ph type="dt" sz="quarter" idx="1"/>
          </p:nvPr>
        </p:nvSpPr>
        <p:spPr>
          <a:xfrm>
            <a:off x="4278313" y="0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Arial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/>
            </a:pPr>
            <a:fld id="{C57B71F5-84D4-4055-A942-62D6C7A42E6F}" type="datetimeFigureOut">
              <a:rPr lang="cs-CZ"/>
              <a:pPr>
                <a:defRPr sz="1400"/>
              </a:pPr>
              <a:t>24. 4. 2015</a:t>
            </a:fld>
            <a:endParaRPr lang="cs-CZ" dirty="0"/>
          </a:p>
        </p:txBody>
      </p:sp>
      <p:sp>
        <p:nvSpPr>
          <p:cNvPr id="4" name="Zástupný symbol pro zápatí 3"/>
          <p:cNvSpPr txBox="1">
            <a:spLocks noGrp="1"/>
          </p:cNvSpPr>
          <p:nvPr>
            <p:ph type="ftr" sz="quarter" idx="2"/>
          </p:nvPr>
        </p:nvSpPr>
        <p:spPr>
          <a:xfrm>
            <a:off x="0" y="10156825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>
            <a:lvl1pPr fontAlgn="auto" hangingPunct="0">
              <a:spcBef>
                <a:spcPts val="0"/>
              </a:spcBef>
              <a:spcAft>
                <a:spcPts val="0"/>
              </a:spcAft>
              <a:defRPr sz="1400">
                <a:latin typeface="Arial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/>
            </a:pPr>
            <a:endParaRPr lang="cs-CZ" dirty="0"/>
          </a:p>
        </p:txBody>
      </p:sp>
      <p:sp>
        <p:nvSpPr>
          <p:cNvPr id="5" name="Zástupný symbol pro číslo snímku 4"/>
          <p:cNvSpPr txBox="1">
            <a:spLocks noGrp="1"/>
          </p:cNvSpPr>
          <p:nvPr>
            <p:ph type="sldNum" sz="quarter" idx="3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Arial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/>
            </a:pPr>
            <a:fld id="{39FA6084-B79C-4593-882D-AC36E17E3419}" type="slidenum">
              <a:rPr lang="cs-CZ"/>
              <a:pPr>
                <a:defRPr sz="1400"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9037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Zástupný symbol pro obrázek snímku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endParaRPr lang="cs-CZ" noProof="0" smtClean="0"/>
          </a:p>
        </p:txBody>
      </p:sp>
      <p:sp>
        <p:nvSpPr>
          <p:cNvPr id="4" name="Zástupný symbol pro záhlaví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cs-CZ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idx="1"/>
          </p:nvPr>
        </p:nvSpPr>
        <p:spPr>
          <a:xfrm>
            <a:off x="4278313" y="0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cs-CZ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fld id="{A6632C06-A75F-4B67-BBD1-7AFA5744A777}" type="datetimeFigureOut">
              <a:rPr lang="cs-CZ"/>
              <a:pPr>
                <a:defRPr/>
              </a:pPr>
              <a:t>24. 4. 2015</a:t>
            </a:fld>
            <a:endParaRPr dirty="0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4"/>
          </p:nvPr>
        </p:nvSpPr>
        <p:spPr>
          <a:xfrm>
            <a:off x="0" y="10156825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cs-CZ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cs-CZ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fld id="{04A40C1E-A355-40C0-A4F1-373E1052D297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371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00" indent="-215900" algn="l" rtl="0" eaLnBrk="0" fontAlgn="base" hangingPunct="0">
      <a:spcBef>
        <a:spcPct val="30000"/>
      </a:spcBef>
      <a:spcAft>
        <a:spcPct val="0"/>
      </a:spcAft>
      <a:defRPr lang="cs-CZ" sz="2000" kern="1200">
        <a:solidFill>
          <a:schemeClr val="tx1"/>
        </a:solidFill>
        <a:latin typeface="Arial" pitchFamily="18"/>
        <a:ea typeface="Microsoft YaHei" pitchFamily="2"/>
        <a:cs typeface="Mangal" pitchFamily="2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1508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10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417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2532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10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4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3556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10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54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4580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10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473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5604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10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328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6627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139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7652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10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534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 dirty="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8676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10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dirty="0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780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 dirty="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9700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10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dirty="0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347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 dirty="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0724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10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dirty="0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108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 dirty="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1748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dirty="0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3798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 dirty="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2772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10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dirty="0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431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 dirty="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3796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dirty="0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7367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 dirty="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4820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dirty="0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6699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 dirty="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4820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dirty="0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5240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 dirty="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5844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dirty="0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1122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6867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dirty="0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3154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0"/>
            <a:ext cx="0" cy="0"/>
          </a:xfrm>
        </p:spPr>
        <p:txBody>
          <a:bodyPr wrap="square"/>
          <a:lstStyle/>
          <a:p>
            <a:pPr hangingPunct="1">
              <a:defRPr/>
            </a:pPr>
            <a:r>
              <a:rPr sz="1800" dirty="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Konference Mladých lékárníků Opava květen 2013</a:t>
            </a:r>
          </a:p>
        </p:txBody>
      </p:sp>
      <p:sp>
        <p:nvSpPr>
          <p:cNvPr id="3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7892" name="Zástupný symbol pro poznámky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10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dirty="0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879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úhlý trojúhelní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Volný tvar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Volný tvar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Volný tvar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Přímá spojnice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D6E5DDC-626F-49F5-90E4-46790985E01A}" type="datetime1">
              <a:rPr lang="cs-CZ" smtClean="0"/>
              <a:pPr>
                <a:defRPr/>
              </a:pPr>
              <a:t>24. 4. 2015</a:t>
            </a:fld>
            <a:endParaRPr lang="cs-CZ" dirty="0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cs-CZ" dirty="0" smtClean="0"/>
              <a:t>Konference mladých lékárníků Opava 2013</a:t>
            </a:r>
            <a:endParaRPr lang="cs-CZ" dirty="0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58521EE-BBF9-4CC6-989A-D91ACEA20833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0AF2547-38CB-4881-B080-ABA6B721E3A8}" type="datetime1">
              <a:rPr lang="cs-CZ" smtClean="0"/>
              <a:pPr>
                <a:defRPr/>
              </a:pPr>
              <a:t>24. 4. 2015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cs-CZ" dirty="0" smtClean="0"/>
              <a:t>Konference mladých lékárníků Opava 2013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3799D-257F-4C29-B55A-54648522393E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F79FBB2-5639-41BF-9059-7DC9E9752698}" type="datetime1">
              <a:rPr lang="cs-CZ" smtClean="0"/>
              <a:pPr>
                <a:defRPr/>
              </a:pPr>
              <a:t>24. 4. 2015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cs-CZ" dirty="0" smtClean="0"/>
              <a:t>Konference mladých lékárníků Opava 2013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9EBAA86-BBFF-4FBD-9531-A51D4AE5B90E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7" name="Dvojitá šipk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Dvojitá šipk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B375E7-CAA1-4A27-8820-CEFC74C9E609}" type="datetime1">
              <a:rPr lang="cs-CZ" smtClean="0"/>
              <a:pPr>
                <a:defRPr/>
              </a:pPr>
              <a:t>24. 4. 2015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cs-CZ" dirty="0" smtClean="0"/>
              <a:t>Konference mladých lékárníků Opava 2013</a:t>
            </a: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85B4DA4-9B84-40E8-8852-ADC42143B16C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17FCE3B-9F7A-44A6-AC57-CA4CF6F0F089}" type="datetime1">
              <a:rPr lang="cs-CZ" smtClean="0"/>
              <a:pPr>
                <a:defRPr/>
              </a:pPr>
              <a:t>24. 4. 2015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cs-CZ" dirty="0" smtClean="0"/>
              <a:t>Konference mladých lékárníků Opava 2013</a:t>
            </a:r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7BC784D-5F47-41A7-910B-6970A9B97570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18E3A8F-8B8B-408B-A640-7134DBFA9061}" type="datetime1">
              <a:rPr lang="cs-CZ" smtClean="0"/>
              <a:pPr>
                <a:defRPr/>
              </a:pPr>
              <a:t>24. 4. 2015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cs-CZ" dirty="0" smtClean="0"/>
              <a:t>Konference mladých lékárníků Opava 2013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82DD48D-FDF5-41C2-B4F8-4D76A466FACE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77A815-0922-4809-A820-6E49C470DCD3}" type="datetime1">
              <a:rPr lang="cs-CZ" smtClean="0"/>
              <a:pPr>
                <a:defRPr/>
              </a:pPr>
              <a:t>24. 4. 2015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cs-CZ" dirty="0" smtClean="0"/>
              <a:t>Konference mladých lékárníků Opava 2013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942EC60-09FF-476F-AD76-1798795EF8EE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52D5163A-B091-4380-8527-E390D4C513B3}" type="datetime1">
              <a:rPr lang="cs-CZ" smtClean="0"/>
              <a:pPr>
                <a:defRPr/>
              </a:pPr>
              <a:t>24. 4. 2015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cs-CZ" dirty="0" smtClean="0"/>
              <a:t>Konference mladých lékárníků Opava 2013</a:t>
            </a: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0C7C3AD-CFFA-4F9D-AFC9-BBFEE4EC8EEA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dirty="0" smtClean="0"/>
              <a:t>Kliknutím na ikonu přidáte obrázek.</a:t>
            </a:r>
            <a:endParaRPr kumimoji="0" lang="en-US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2025217-77EC-480B-B70B-A946938E9CD0}" type="datetime1">
              <a:rPr lang="cs-CZ" smtClean="0"/>
              <a:pPr>
                <a:defRPr/>
              </a:pPr>
              <a:t>24. 4. 2015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cs-CZ" dirty="0" smtClean="0"/>
              <a:t>Konference mladých lékárníků Opava 2013</a:t>
            </a: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A559997-73CC-4831-A999-4FF0B90CC075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Pravoúhlý trojúhelní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Přímá spojnice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vojitá šipk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Dvojitá šipk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39D011-C584-4F02-A5EB-3F4A82C0D84F}" type="datetime1">
              <a:rPr lang="cs-CZ" smtClean="0"/>
              <a:pPr>
                <a:defRPr/>
              </a:pPr>
              <a:t>24. 4. 2015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cs-CZ" dirty="0" smtClean="0"/>
              <a:t>Konference mladých lékárníků Opava 2013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0BD3AB3-5E22-4DB8-8048-200567B53703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6F730B2-442C-4BD3-97FA-2AB57038B26D}" type="datetime1">
              <a:rPr lang="cs-CZ" smtClean="0"/>
              <a:pPr>
                <a:defRPr/>
              </a:pPr>
              <a:t>24. 4. 2015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cs-CZ" dirty="0" smtClean="0"/>
              <a:t>Konference mladých lékárníků Opava 2013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4273A03-6E6D-4174-8534-E44D4975334D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lný tvar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Volný tvar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Pravoúhlý trojúhelní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Přímá spojnice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A4BD3E2-BC72-466F-ADB2-757552AACAD0}" type="datetime1">
              <a:rPr lang="cs-CZ" smtClean="0"/>
              <a:pPr>
                <a:defRPr/>
              </a:pPr>
              <a:t>24. 4. 2015</a:t>
            </a:fld>
            <a:endParaRPr lang="cs-CZ" dirty="0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cs-CZ" dirty="0" smtClean="0"/>
              <a:t>Konference mladých lékárníků Opava 2013</a:t>
            </a:r>
            <a:endParaRPr lang="cs-CZ" dirty="0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F54D3E5-D5D8-46E8-B4D1-53BBB1C181A6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Změna vizu jako nežádoucí účinek léč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 txBox="1">
            <a:spLocks noGrp="1"/>
          </p:cNvSpPr>
          <p:nvPr>
            <p:ph type="title" idx="4294967295"/>
          </p:nvPr>
        </p:nvSpPr>
        <p:spPr>
          <a:xfrm>
            <a:off x="827584" y="1379481"/>
            <a:ext cx="7772400" cy="1468437"/>
          </a:xfrm>
        </p:spPr>
        <p:txBody>
          <a:bodyPr lIns="90000" tIns="45000" rIns="90000" bIns="45000" anchor="t">
            <a:normAutofit/>
          </a:bodyPr>
          <a:lstStyle/>
          <a:p>
            <a:pPr algn="ctr"/>
            <a:r>
              <a:rPr lang="cs-CZ" sz="4400" b="0" dirty="0" smtClean="0"/>
              <a:t> </a:t>
            </a:r>
            <a:r>
              <a:rPr lang="cs-CZ" sz="4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Možné nežádoucí projevy léčiv na oku </a:t>
            </a:r>
            <a:endParaRPr lang="cs-CZ" sz="4400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075" name="Podnadpis 2"/>
          <p:cNvSpPr txBox="1">
            <a:spLocks noGrp="1"/>
          </p:cNvSpPr>
          <p:nvPr>
            <p:ph type="subTitle" idx="4294967295"/>
          </p:nvPr>
        </p:nvSpPr>
        <p:spPr>
          <a:xfrm>
            <a:off x="2025650" y="3284984"/>
            <a:ext cx="6400800" cy="1751013"/>
          </a:xfrm>
        </p:spPr>
        <p:txBody>
          <a:bodyPr lIns="90000" tIns="45000" rIns="90000" bIns="45000"/>
          <a:lstStyle>
            <a:lvl1pPr algn="ctr"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  <a:cs typeface="Mangal" pitchFamily="18" charset="0"/>
              </a:defRPr>
            </a:lvl1pPr>
            <a:lvl2pPr algn="ctr">
              <a:defRPr sz="28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algn="ctr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algn="ctr"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algn="ctr"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algn="ctr"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algn="ctr"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algn="ctr"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algn="ctr"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marL="0" indent="0" algn="r" eaLnBrk="1" hangingPunct="1">
              <a:spcAft>
                <a:spcPct val="0"/>
              </a:spcAft>
              <a:buSzPct val="45000"/>
              <a:buFont typeface="StarSymbol"/>
              <a:buNone/>
            </a:pPr>
            <a:r>
              <a:rPr sz="4400" dirty="0" smtClean="0"/>
              <a:t>Lukáš Láznička</a:t>
            </a:r>
            <a:endParaRPr lang="cs-CZ" sz="4400" dirty="0"/>
          </a:p>
          <a:p>
            <a:pPr marL="0" indent="0" algn="r" eaLnBrk="1" hangingPunct="1">
              <a:spcAft>
                <a:spcPct val="0"/>
              </a:spcAft>
              <a:buSzPct val="45000"/>
              <a:buFont typeface="StarSymbol"/>
              <a:buNone/>
            </a:pPr>
            <a:r>
              <a:rPr lang="cs-CZ" sz="1800" dirty="0" smtClean="0"/>
              <a:t>Nemocniční lékárna</a:t>
            </a:r>
          </a:p>
          <a:p>
            <a:pPr marL="0" indent="0" algn="r" eaLnBrk="1" hangingPunct="1">
              <a:spcAft>
                <a:spcPct val="0"/>
              </a:spcAft>
              <a:buSzPct val="45000"/>
              <a:buFont typeface="StarSymbol"/>
              <a:buNone/>
            </a:pPr>
            <a:r>
              <a:rPr lang="cs-CZ" sz="1800" dirty="0" smtClean="0"/>
              <a:t>Fakultní nemocnice Královské Vinohrady</a:t>
            </a:r>
            <a:endParaRPr sz="1800" dirty="0" smtClean="0"/>
          </a:p>
        </p:txBody>
      </p:sp>
      <p:pic>
        <p:nvPicPr>
          <p:cNvPr id="3076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11113"/>
            <a:ext cx="2003425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627784" y="5624817"/>
            <a:ext cx="500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16. Beskydský slet lékárníků		duben 2015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natomie o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 txBox="1">
            <a:spLocks noGrp="1"/>
          </p:cNvSpPr>
          <p:nvPr>
            <p:ph type="title" idx="4294967295"/>
          </p:nvPr>
        </p:nvSpPr>
        <p:spPr>
          <a:xfrm>
            <a:off x="539552" y="260648"/>
            <a:ext cx="8229600" cy="1143000"/>
          </a:xfrm>
        </p:spPr>
        <p:txBody>
          <a:bodyPr lIns="90000" tIns="45000" rIns="90000" bIns="45000" anchor="t"/>
          <a:lstStyle/>
          <a:p>
            <a:pPr algn="ctr" eaLnBrk="1" hangingPunct="1">
              <a:buSzPct val="45000"/>
              <a:buFont typeface="StarSymbol"/>
              <a:buNone/>
            </a:pP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Anatomie oka</a:t>
            </a:r>
          </a:p>
        </p:txBody>
      </p:sp>
      <p:pic>
        <p:nvPicPr>
          <p:cNvPr id="4099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700213"/>
            <a:ext cx="5976938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 txBox="1">
            <a:spLocks noGrp="1"/>
          </p:cNvSpPr>
          <p:nvPr>
            <p:ph type="title" idx="4294967295"/>
          </p:nvPr>
        </p:nvSpPr>
        <p:spPr>
          <a:xfrm>
            <a:off x="0" y="331788"/>
            <a:ext cx="8229600" cy="1028700"/>
          </a:xfrm>
        </p:spPr>
        <p:txBody>
          <a:bodyPr/>
          <a:lstStyle/>
          <a:p>
            <a:pPr algn="ctr" eaLnBrk="1" hangingPunct="1">
              <a:buSzPct val="45000"/>
              <a:buFont typeface="StarSymbol"/>
              <a:buNone/>
            </a:pPr>
            <a:r>
              <a:rPr lang="cs-CZ"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Anatomie oka</a:t>
            </a:r>
            <a:endParaRPr sz="4400" dirty="0" smtClean="0">
              <a:solidFill>
                <a:schemeClr val="tx1"/>
              </a:solidFill>
              <a:effectLst/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pic>
        <p:nvPicPr>
          <p:cNvPr id="512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1609855"/>
            <a:ext cx="558641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efinice pojm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 txBox="1">
            <a:spLocks noGrp="1"/>
          </p:cNvSpPr>
          <p:nvPr>
            <p:ph type="title" idx="4294967295"/>
          </p:nvPr>
        </p:nvSpPr>
        <p:spPr>
          <a:xfrm>
            <a:off x="251520" y="188640"/>
            <a:ext cx="8229600" cy="1143000"/>
          </a:xfrm>
        </p:spPr>
        <p:txBody>
          <a:bodyPr lIns="90000" tIns="45000" rIns="90000" bIns="45000" anchor="t"/>
          <a:lstStyle/>
          <a:p>
            <a:pPr algn="ctr" eaLnBrk="1" hangingPunct="1">
              <a:buSzPct val="45000"/>
              <a:buFont typeface="StarSymbol"/>
              <a:buNone/>
            </a:pPr>
            <a:r>
              <a:rPr sz="4400" dirty="0" err="1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Definice</a:t>
            </a: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sz="4400" dirty="0" err="1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pojmů</a:t>
            </a:r>
            <a:endParaRPr sz="4400" dirty="0" smtClean="0">
              <a:solidFill>
                <a:schemeClr val="tx1"/>
              </a:solidFill>
              <a:effectLst/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sp>
        <p:nvSpPr>
          <p:cNvPr id="6147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1043608" y="980728"/>
            <a:ext cx="8228013" cy="5265315"/>
          </a:xfrm>
        </p:spPr>
        <p:txBody>
          <a:bodyPr lIns="90000" tIns="45000" rIns="90000" bIns="45000">
            <a:normAutofit lnSpcReduction="10000"/>
          </a:bodyPr>
          <a:lstStyle/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konjunktivitida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keratokonjunktivitida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blefarokonjunktivitida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retinopatie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makulopatie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porucha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barvocitu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katarakta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glaukom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pic>
        <p:nvPicPr>
          <p:cNvPr id="6148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17463"/>
            <a:ext cx="1619251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ční nežádoucí účin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9036496" cy="1143000"/>
          </a:xfrm>
        </p:spPr>
        <p:txBody>
          <a:bodyPr lIns="90000" tIns="45000" rIns="90000" bIns="45000" anchor="t"/>
          <a:lstStyle/>
          <a:p>
            <a:pPr algn="ctr" eaLnBrk="1" hangingPunct="1">
              <a:buSzPct val="45000"/>
              <a:buFont typeface="StarSymbol"/>
              <a:buNone/>
            </a:pPr>
            <a:r>
              <a:rPr lang="cs-CZ" sz="44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sz="4400" dirty="0" err="1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Oční</a:t>
            </a: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sz="4400" dirty="0" err="1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nežádoucí</a:t>
            </a: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sz="4400" dirty="0" err="1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účinky</a:t>
            </a:r>
            <a:endParaRPr sz="4400" dirty="0" smtClean="0">
              <a:solidFill>
                <a:schemeClr val="tx1"/>
              </a:solidFill>
              <a:effectLst/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sp>
        <p:nvSpPr>
          <p:cNvPr id="7171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35616" y="1373188"/>
            <a:ext cx="8229600" cy="4781575"/>
          </a:xfrm>
        </p:spPr>
        <p:txBody>
          <a:bodyPr lIns="90000" tIns="45000" rIns="90000" bIns="45000">
            <a:normAutofit fontScale="92500" lnSpcReduction="20000"/>
          </a:bodyPr>
          <a:lstStyle/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keratokonjunktivitidy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a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postižení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víček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poruchy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uveálního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traktu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poruchy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akomodace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,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mydriáza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zvýšení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nitroočního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tlaku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katarakta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/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pigm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.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skvrny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v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rohovce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a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čočce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přímý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toxický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efekt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 -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retinopatie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,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optická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neuropatie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syndrom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suchého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oka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Tx/>
              <a:buChar char="•"/>
            </a:pP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ovlivění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vyšších</a:t>
            </a:r>
            <a:r>
              <a:rPr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center </a:t>
            </a:r>
            <a:r>
              <a:rPr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vidění</a:t>
            </a:r>
            <a:endParaRPr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pic>
        <p:nvPicPr>
          <p:cNvPr id="7172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15875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 txBox="1">
            <a:spLocks noGrp="1"/>
          </p:cNvSpPr>
          <p:nvPr>
            <p:ph type="title" idx="4294967295"/>
          </p:nvPr>
        </p:nvSpPr>
        <p:spPr>
          <a:xfrm>
            <a:off x="914400" y="309810"/>
            <a:ext cx="8229600" cy="769441"/>
          </a:xfrm>
        </p:spPr>
        <p:txBody>
          <a:bodyPr>
            <a:spAutoFit/>
          </a:bodyPr>
          <a:lstStyle/>
          <a:p>
            <a:pPr algn="ctr" eaLnBrk="1" hangingPunct="1">
              <a:buSzPct val="45000"/>
              <a:buFont typeface="StarSymbol"/>
              <a:buNone/>
            </a:pP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Diferenciální </a:t>
            </a:r>
            <a:r>
              <a:rPr sz="4400" dirty="0" err="1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diagnóza</a:t>
            </a:r>
            <a:endParaRPr sz="4400" dirty="0" smtClean="0">
              <a:solidFill>
                <a:schemeClr val="tx1"/>
              </a:solidFill>
              <a:effectLst/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sp>
        <p:nvSpPr>
          <p:cNvPr id="8195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473075" y="1196752"/>
            <a:ext cx="8229600" cy="4525962"/>
          </a:xfrm>
        </p:spPr>
        <p:txBody>
          <a:bodyPr>
            <a:noAutofit/>
          </a:bodyPr>
          <a:lstStyle>
            <a:lvl1pPr marL="431800" indent="-323850"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  <a:cs typeface="Mangal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SzPct val="45000"/>
              <a:buFont typeface="StarSymbol"/>
              <a:buChar char="●"/>
            </a:pPr>
            <a:r>
              <a:rPr sz="2500" dirty="0" smtClean="0"/>
              <a:t>CMP, trauma </a:t>
            </a:r>
            <a:r>
              <a:rPr sz="2500" dirty="0" err="1" smtClean="0"/>
              <a:t>hlavy</a:t>
            </a:r>
            <a:r>
              <a:rPr sz="2500" dirty="0" smtClean="0"/>
              <a:t>, </a:t>
            </a:r>
            <a:r>
              <a:rPr sz="2500" dirty="0" err="1" smtClean="0"/>
              <a:t>otřes</a:t>
            </a:r>
            <a:r>
              <a:rPr sz="2500" dirty="0" smtClean="0"/>
              <a:t> </a:t>
            </a:r>
            <a:r>
              <a:rPr sz="2500" dirty="0" err="1" smtClean="0"/>
              <a:t>mozku</a:t>
            </a:r>
            <a:endParaRPr sz="2500" dirty="0" smtClean="0"/>
          </a:p>
          <a:p>
            <a:pPr eaLnBrk="1" hangingPunct="1">
              <a:lnSpc>
                <a:spcPct val="150000"/>
              </a:lnSpc>
              <a:buSzPct val="45000"/>
              <a:buFont typeface="StarSymbol"/>
              <a:buChar char="●"/>
            </a:pPr>
            <a:r>
              <a:rPr sz="2500" dirty="0" err="1" smtClean="0"/>
              <a:t>Dehydratace</a:t>
            </a:r>
            <a:r>
              <a:rPr sz="2500" dirty="0" smtClean="0"/>
              <a:t>, </a:t>
            </a:r>
            <a:r>
              <a:rPr sz="2500" dirty="0" err="1" smtClean="0"/>
              <a:t>metabolické</a:t>
            </a:r>
            <a:r>
              <a:rPr sz="2500" dirty="0" smtClean="0"/>
              <a:t> </a:t>
            </a:r>
            <a:r>
              <a:rPr sz="2500" dirty="0" err="1" smtClean="0"/>
              <a:t>abnormali</a:t>
            </a:r>
            <a:r>
              <a:rPr lang="cs-CZ" sz="2500" dirty="0" smtClean="0"/>
              <a:t>t</a:t>
            </a:r>
            <a:r>
              <a:rPr sz="2500" dirty="0" smtClean="0"/>
              <a:t>y</a:t>
            </a:r>
          </a:p>
          <a:p>
            <a:pPr eaLnBrk="1" hangingPunct="1">
              <a:lnSpc>
                <a:spcPct val="150000"/>
              </a:lnSpc>
              <a:buSzPct val="45000"/>
              <a:buFont typeface="StarSymbol"/>
              <a:buChar char="●"/>
            </a:pPr>
            <a:r>
              <a:rPr sz="2500" dirty="0" err="1" smtClean="0"/>
              <a:t>Intoxikace</a:t>
            </a:r>
            <a:endParaRPr sz="2500" dirty="0" smtClean="0"/>
          </a:p>
          <a:p>
            <a:pPr eaLnBrk="1" hangingPunct="1">
              <a:lnSpc>
                <a:spcPct val="150000"/>
              </a:lnSpc>
              <a:buSzPct val="45000"/>
              <a:buFont typeface="StarSymbol"/>
              <a:buChar char="●"/>
            </a:pPr>
            <a:r>
              <a:rPr sz="2500" dirty="0" err="1" smtClean="0"/>
              <a:t>Hypert</a:t>
            </a:r>
            <a:r>
              <a:rPr lang="cs-CZ" sz="2500" dirty="0" smtClean="0"/>
              <a:t>e</a:t>
            </a:r>
            <a:r>
              <a:rPr sz="2500" dirty="0" err="1" smtClean="0"/>
              <a:t>nze</a:t>
            </a:r>
            <a:endParaRPr sz="2500" dirty="0" smtClean="0"/>
          </a:p>
          <a:p>
            <a:pPr eaLnBrk="1" hangingPunct="1">
              <a:lnSpc>
                <a:spcPct val="150000"/>
              </a:lnSpc>
              <a:buSzPct val="45000"/>
              <a:buFont typeface="StarSymbol"/>
              <a:buChar char="●"/>
            </a:pPr>
            <a:r>
              <a:rPr sz="2500" dirty="0" err="1" smtClean="0"/>
              <a:t>Migréna</a:t>
            </a:r>
            <a:endParaRPr sz="2500" dirty="0" smtClean="0"/>
          </a:p>
          <a:p>
            <a:pPr eaLnBrk="1" hangingPunct="1">
              <a:lnSpc>
                <a:spcPct val="150000"/>
              </a:lnSpc>
              <a:buSzPct val="45000"/>
              <a:buFont typeface="StarSymbol"/>
              <a:buChar char="●"/>
            </a:pPr>
            <a:r>
              <a:rPr sz="2500" dirty="0" err="1" smtClean="0"/>
              <a:t>Glaukom</a:t>
            </a:r>
            <a:r>
              <a:rPr sz="2500" dirty="0" smtClean="0"/>
              <a:t>, </a:t>
            </a:r>
            <a:r>
              <a:rPr sz="2500" dirty="0" err="1" smtClean="0"/>
              <a:t>jiná</a:t>
            </a:r>
            <a:r>
              <a:rPr sz="2500" dirty="0" smtClean="0"/>
              <a:t> </a:t>
            </a:r>
            <a:r>
              <a:rPr sz="2500" dirty="0" err="1" smtClean="0"/>
              <a:t>oční</a:t>
            </a:r>
            <a:r>
              <a:rPr sz="2500" dirty="0" smtClean="0"/>
              <a:t> </a:t>
            </a:r>
            <a:r>
              <a:rPr sz="2500" dirty="0" err="1" smtClean="0"/>
              <a:t>onemocnění</a:t>
            </a:r>
            <a:endParaRPr sz="2500" dirty="0" smtClean="0"/>
          </a:p>
          <a:p>
            <a:pPr eaLnBrk="1" hangingPunct="1">
              <a:lnSpc>
                <a:spcPct val="150000"/>
              </a:lnSpc>
              <a:buSzPct val="45000"/>
              <a:buFont typeface="StarSymbol"/>
              <a:buChar char="●"/>
            </a:pPr>
            <a:r>
              <a:rPr sz="2500" dirty="0" err="1" smtClean="0"/>
              <a:t>Psychiatrická</a:t>
            </a:r>
            <a:r>
              <a:rPr sz="2500" dirty="0" smtClean="0"/>
              <a:t> </a:t>
            </a:r>
            <a:r>
              <a:rPr sz="2500" dirty="0" err="1" smtClean="0"/>
              <a:t>onemocnění</a:t>
            </a:r>
            <a:endParaRPr sz="2500" dirty="0" smtClean="0"/>
          </a:p>
          <a:p>
            <a:pPr eaLnBrk="1" hangingPunct="1">
              <a:lnSpc>
                <a:spcPct val="150000"/>
              </a:lnSpc>
              <a:buSzPct val="45000"/>
              <a:buFont typeface="StarSymbol"/>
              <a:buChar char="●"/>
            </a:pPr>
            <a:r>
              <a:rPr sz="2500" dirty="0" err="1" smtClean="0"/>
              <a:t>Nádorová</a:t>
            </a:r>
            <a:r>
              <a:rPr sz="2500" dirty="0" smtClean="0"/>
              <a:t> </a:t>
            </a:r>
            <a:r>
              <a:rPr sz="2500" dirty="0" err="1" smtClean="0"/>
              <a:t>onemocnění</a:t>
            </a:r>
            <a:endParaRPr sz="2500" dirty="0" smtClean="0"/>
          </a:p>
        </p:txBody>
      </p:sp>
      <p:sp>
        <p:nvSpPr>
          <p:cNvPr id="4" name="TextovéPole 3"/>
          <p:cNvSpPr txBox="1"/>
          <p:nvPr/>
        </p:nvSpPr>
        <p:spPr>
          <a:xfrm>
            <a:off x="4497388" y="1939925"/>
            <a:ext cx="180975" cy="346075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cs-CZ">
              <a:latin typeface="Arial" pitchFamily="18"/>
              <a:ea typeface="Microsoft YaHei" pitchFamily="2"/>
              <a:cs typeface="Mangal" pitchFamily="2"/>
            </a:endParaRPr>
          </a:p>
        </p:txBody>
      </p:sp>
      <p:pic>
        <p:nvPicPr>
          <p:cNvPr id="8197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15875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492896"/>
            <a:ext cx="3561928" cy="33393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izikové skupiny léč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 txBox="1">
            <a:spLocks noGrp="1"/>
          </p:cNvSpPr>
          <p:nvPr>
            <p:ph type="title" idx="4294967295"/>
          </p:nvPr>
        </p:nvSpPr>
        <p:spPr>
          <a:xfrm>
            <a:off x="611560" y="207963"/>
            <a:ext cx="8229600" cy="1143000"/>
          </a:xfrm>
        </p:spPr>
        <p:txBody>
          <a:bodyPr lIns="90000" tIns="45000" rIns="90000" bIns="45000" anchor="t"/>
          <a:lstStyle/>
          <a:p>
            <a:pPr algn="ctr" eaLnBrk="1" hangingPunct="1">
              <a:buSzPct val="45000"/>
              <a:buFont typeface="StarSymbol"/>
              <a:buNone/>
            </a:pPr>
            <a:r>
              <a:rPr sz="4400" dirty="0" err="1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Rizikové</a:t>
            </a: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sz="4400" dirty="0" err="1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skupiny</a:t>
            </a: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sz="4400" dirty="0" err="1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léčiv</a:t>
            </a:r>
            <a:endParaRPr sz="4400" dirty="0" smtClean="0">
              <a:solidFill>
                <a:schemeClr val="tx1"/>
              </a:solidFill>
              <a:effectLst/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sp>
        <p:nvSpPr>
          <p:cNvPr id="9219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611560" y="1206500"/>
            <a:ext cx="8532440" cy="5030812"/>
          </a:xfrm>
        </p:spPr>
        <p:txBody>
          <a:bodyPr lIns="90000" tIns="45000" rIns="90000" bIns="45000">
            <a:normAutofit fontScale="92500" lnSpcReduction="20000"/>
          </a:bodyPr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  <a:cs typeface="Mangal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ts val="638"/>
              </a:spcBef>
              <a:buSzPct val="45000"/>
              <a:buFont typeface="Arial" pitchFamily="34" charset="0"/>
              <a:buChar char="•"/>
            </a:pPr>
            <a:r>
              <a:rPr sz="2800" dirty="0" err="1" smtClean="0"/>
              <a:t>antihypertenziva</a:t>
            </a:r>
            <a:r>
              <a:rPr sz="2800" dirty="0" smtClean="0"/>
              <a:t>, </a:t>
            </a:r>
            <a:r>
              <a:rPr sz="2800" dirty="0" err="1" smtClean="0"/>
              <a:t>antiarytmika</a:t>
            </a:r>
            <a:r>
              <a:rPr lang="cs-CZ" sz="2800" dirty="0" smtClean="0"/>
              <a:t>, antikoagulancia</a:t>
            </a:r>
            <a:endParaRPr sz="2800" dirty="0" smtClean="0"/>
          </a:p>
          <a:p>
            <a:pPr marL="457200" indent="-457200" eaLnBrk="1" hangingPunct="1">
              <a:lnSpc>
                <a:spcPct val="150000"/>
              </a:lnSpc>
              <a:spcBef>
                <a:spcPts val="638"/>
              </a:spcBef>
              <a:buSzPct val="45000"/>
              <a:buFont typeface="Arial" pitchFamily="34" charset="0"/>
              <a:buChar char="•"/>
            </a:pPr>
            <a:r>
              <a:rPr sz="2800" dirty="0" err="1" smtClean="0"/>
              <a:t>kortikosteroidy</a:t>
            </a:r>
            <a:r>
              <a:rPr sz="2800" dirty="0" smtClean="0"/>
              <a:t>, </a:t>
            </a:r>
            <a:r>
              <a:rPr sz="2800" dirty="0" err="1" smtClean="0"/>
              <a:t>perorální</a:t>
            </a:r>
            <a:r>
              <a:rPr sz="2800" dirty="0" smtClean="0"/>
              <a:t> </a:t>
            </a:r>
            <a:r>
              <a:rPr sz="2800" dirty="0" err="1" smtClean="0"/>
              <a:t>kontraceptiva</a:t>
            </a:r>
            <a:endParaRPr sz="2800" dirty="0" smtClean="0"/>
          </a:p>
          <a:p>
            <a:pPr marL="457200" indent="-457200" eaLnBrk="1" hangingPunct="1">
              <a:lnSpc>
                <a:spcPct val="150000"/>
              </a:lnSpc>
              <a:spcBef>
                <a:spcPts val="638"/>
              </a:spcBef>
              <a:buSzPct val="45000"/>
              <a:buFont typeface="Arial" pitchFamily="34" charset="0"/>
              <a:buChar char="•"/>
            </a:pPr>
            <a:r>
              <a:rPr sz="2800" dirty="0" err="1" smtClean="0"/>
              <a:t>antirevmatika</a:t>
            </a:r>
            <a:r>
              <a:rPr sz="2800" dirty="0" smtClean="0"/>
              <a:t> – </a:t>
            </a:r>
            <a:r>
              <a:rPr sz="2800" dirty="0" err="1" smtClean="0"/>
              <a:t>chlorochin</a:t>
            </a:r>
            <a:r>
              <a:rPr sz="2800" dirty="0" smtClean="0"/>
              <a:t>, NSAID</a:t>
            </a:r>
          </a:p>
          <a:p>
            <a:pPr marL="457200" indent="-457200" eaLnBrk="1" hangingPunct="1">
              <a:lnSpc>
                <a:spcPct val="150000"/>
              </a:lnSpc>
              <a:spcBef>
                <a:spcPts val="638"/>
              </a:spcBef>
              <a:buSzPct val="45000"/>
              <a:buFont typeface="Arial" pitchFamily="34" charset="0"/>
              <a:buChar char="•"/>
            </a:pPr>
            <a:r>
              <a:rPr sz="2800" dirty="0" err="1" smtClean="0"/>
              <a:t>antipsychotika</a:t>
            </a:r>
            <a:r>
              <a:rPr sz="2800" dirty="0" smtClean="0"/>
              <a:t>, </a:t>
            </a:r>
            <a:r>
              <a:rPr sz="2800" dirty="0" err="1" smtClean="0"/>
              <a:t>antidepresiva</a:t>
            </a:r>
            <a:r>
              <a:rPr sz="2800" dirty="0" smtClean="0"/>
              <a:t> (SSRI, TCA), </a:t>
            </a:r>
            <a:r>
              <a:rPr sz="2800" dirty="0" err="1" smtClean="0"/>
              <a:t>antiepile</a:t>
            </a:r>
            <a:r>
              <a:rPr lang="cs-CZ" sz="2800" dirty="0" smtClean="0"/>
              <a:t>p</a:t>
            </a:r>
            <a:r>
              <a:rPr sz="2800" dirty="0" err="1" smtClean="0"/>
              <a:t>tika</a:t>
            </a:r>
            <a:endParaRPr sz="2800" dirty="0" smtClean="0"/>
          </a:p>
          <a:p>
            <a:pPr marL="457200" indent="-457200" eaLnBrk="1" hangingPunct="1">
              <a:lnSpc>
                <a:spcPct val="150000"/>
              </a:lnSpc>
              <a:spcBef>
                <a:spcPts val="638"/>
              </a:spcBef>
              <a:buSzPct val="45000"/>
              <a:buFont typeface="Arial" pitchFamily="34" charset="0"/>
              <a:buChar char="•"/>
            </a:pPr>
            <a:r>
              <a:rPr sz="2800" dirty="0" err="1" smtClean="0"/>
              <a:t>antihistaminika</a:t>
            </a:r>
            <a:r>
              <a:rPr sz="2800" dirty="0" smtClean="0"/>
              <a:t>, </a:t>
            </a:r>
            <a:r>
              <a:rPr sz="2800" dirty="0" err="1" smtClean="0"/>
              <a:t>anticholinergika</a:t>
            </a:r>
            <a:endParaRPr sz="2800" dirty="0" smtClean="0"/>
          </a:p>
          <a:p>
            <a:pPr marL="457200" indent="-457200" eaLnBrk="1" hangingPunct="1">
              <a:lnSpc>
                <a:spcPct val="150000"/>
              </a:lnSpc>
              <a:spcBef>
                <a:spcPts val="638"/>
              </a:spcBef>
              <a:buSzPct val="45000"/>
              <a:buFont typeface="Arial" pitchFamily="34" charset="0"/>
              <a:buChar char="•"/>
            </a:pPr>
            <a:r>
              <a:rPr sz="2800" dirty="0" err="1" smtClean="0"/>
              <a:t>antibiotika</a:t>
            </a:r>
            <a:r>
              <a:rPr sz="2800" dirty="0" smtClean="0"/>
              <a:t>, </a:t>
            </a:r>
            <a:r>
              <a:rPr sz="2800" dirty="0" err="1" smtClean="0"/>
              <a:t>antituberkulotika</a:t>
            </a:r>
            <a:endParaRPr sz="2800" dirty="0" smtClean="0"/>
          </a:p>
          <a:p>
            <a:pPr marL="457200" indent="-457200" eaLnBrk="1" hangingPunct="1">
              <a:lnSpc>
                <a:spcPct val="150000"/>
              </a:lnSpc>
              <a:spcBef>
                <a:spcPts val="638"/>
              </a:spcBef>
              <a:buSzPct val="45000"/>
              <a:buFont typeface="Arial" pitchFamily="34" charset="0"/>
              <a:buChar char="•"/>
            </a:pPr>
            <a:r>
              <a:rPr sz="2800" dirty="0" err="1" smtClean="0"/>
              <a:t>cytostatika</a:t>
            </a:r>
            <a:r>
              <a:rPr sz="2800" dirty="0" smtClean="0"/>
              <a:t> – </a:t>
            </a:r>
            <a:r>
              <a:rPr sz="2800" dirty="0" err="1" smtClean="0"/>
              <a:t>tamoxifen</a:t>
            </a:r>
            <a:r>
              <a:rPr sz="2800" dirty="0" smtClean="0"/>
              <a:t>, </a:t>
            </a:r>
            <a:r>
              <a:rPr sz="2800" dirty="0" err="1" smtClean="0"/>
              <a:t>paklitaxel</a:t>
            </a:r>
            <a:r>
              <a:rPr sz="2800" dirty="0" smtClean="0"/>
              <a:t>, </a:t>
            </a:r>
            <a:r>
              <a:rPr sz="2800" dirty="0" err="1" smtClean="0"/>
              <a:t>docetaxel</a:t>
            </a:r>
            <a:endParaRPr lang="cs-CZ" sz="2800" dirty="0" smtClean="0"/>
          </a:p>
          <a:p>
            <a:pPr marL="457200" indent="-457200" eaLnBrk="1" hangingPunct="1">
              <a:lnSpc>
                <a:spcPct val="150000"/>
              </a:lnSpc>
              <a:spcBef>
                <a:spcPts val="638"/>
              </a:spcBef>
              <a:buSzPct val="45000"/>
              <a:buFont typeface="Arial" pitchFamily="34" charset="0"/>
              <a:buChar char="•"/>
            </a:pPr>
            <a:r>
              <a:rPr lang="cs-CZ" sz="2800" dirty="0" err="1" smtClean="0"/>
              <a:t>retinoidy</a:t>
            </a:r>
            <a:endParaRPr sz="2800" dirty="0" smtClean="0"/>
          </a:p>
          <a:p>
            <a:pPr marL="457200" indent="-457200" eaLnBrk="1" hangingPunct="1">
              <a:lnSpc>
                <a:spcPct val="150000"/>
              </a:lnSpc>
              <a:spcBef>
                <a:spcPts val="638"/>
              </a:spcBef>
              <a:buSzPct val="45000"/>
              <a:buFont typeface="Arial" pitchFamily="34" charset="0"/>
              <a:buChar char="•"/>
            </a:pPr>
            <a:endParaRPr sz="2800" dirty="0" smtClean="0"/>
          </a:p>
        </p:txBody>
      </p:sp>
      <p:pic>
        <p:nvPicPr>
          <p:cNvPr id="9220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6350"/>
            <a:ext cx="2003426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miodar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lIns="90000" tIns="45000" rIns="90000" bIns="45000" anchor="t"/>
          <a:lstStyle/>
          <a:p>
            <a:pPr algn="ctr" eaLnBrk="1" hangingPunct="1">
              <a:buSzPct val="45000"/>
              <a:buFont typeface="StarSymbol"/>
              <a:buNone/>
            </a:pP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Amiodaron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467544" y="1334819"/>
            <a:ext cx="8445624" cy="4525963"/>
          </a:xfrm>
        </p:spPr>
        <p:txBody>
          <a:bodyPr lIns="90000" tIns="45000" rIns="90000" bIns="45000">
            <a:normAutofit fontScale="92500"/>
          </a:bodyPr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cs-CZ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cs-CZ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cs-CZ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cs-CZ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9pPr>
          </a:lstStyle>
          <a:p>
            <a:pPr marL="342900" indent="-342900" eaLnBrk="1" fontAlgn="auto">
              <a:spcBef>
                <a:spcPts val="638"/>
              </a:spcBef>
              <a:buSzPct val="100000"/>
              <a:buFont typeface="Arial" pitchFamily="34" charset="0"/>
              <a:buChar char="•"/>
              <a:defRPr/>
            </a:pPr>
            <a:r>
              <a:rPr sz="2800" dirty="0" smtClean="0">
                <a:latin typeface="Calibri" pitchFamily="18"/>
                <a:ea typeface="Microsoft YaHei"/>
                <a:cs typeface="Mangal"/>
              </a:rPr>
              <a:t>oční depozita v rohovce (70 – 100 </a:t>
            </a:r>
            <a:r>
              <a:rPr sz="2800" dirty="0" smtClean="0">
                <a:latin typeface="Calibri" pitchFamily="18"/>
                <a:ea typeface="Microsoft YaHei"/>
                <a:cs typeface="Mangal"/>
              </a:rPr>
              <a:t>%)</a:t>
            </a:r>
          </a:p>
          <a:p>
            <a:pPr marL="774900" lvl="1" indent="-342900">
              <a:spcBef>
                <a:spcPts val="638"/>
              </a:spcBef>
              <a:buSzPct val="100000"/>
              <a:buFont typeface="Arial" pitchFamily="34" charset="0"/>
              <a:buChar char="•"/>
              <a:defRPr/>
            </a:pPr>
            <a:r>
              <a:rPr lang="cs-CZ" sz="2800" dirty="0" smtClean="0">
                <a:latin typeface="Calibri" pitchFamily="18"/>
                <a:ea typeface="Microsoft YaHei"/>
                <a:cs typeface="Mangal"/>
              </a:rPr>
              <a:t>Rozmazané vidění, halo efekt</a:t>
            </a:r>
            <a:endParaRPr sz="2800" dirty="0" smtClean="0">
              <a:latin typeface="Calibri" pitchFamily="18"/>
              <a:ea typeface="Microsoft YaHei"/>
              <a:cs typeface="Mangal"/>
            </a:endParaRPr>
          </a:p>
          <a:p>
            <a:pPr marL="342900" indent="-342900" eaLnBrk="1" fontAlgn="auto">
              <a:spcBef>
                <a:spcPts val="638"/>
              </a:spcBef>
              <a:buSzPct val="100000"/>
              <a:buFont typeface="Arial" pitchFamily="34" charset="0"/>
              <a:buChar char="•"/>
              <a:defRPr/>
            </a:pPr>
            <a:r>
              <a:rPr sz="2800" dirty="0" smtClean="0">
                <a:latin typeface="Calibri" pitchFamily="18"/>
                <a:ea typeface="Microsoft YaHei"/>
                <a:cs typeface="Mangal"/>
              </a:rPr>
              <a:t>bilaterální neuropatie, neuritida očního nervu (1,8 %)</a:t>
            </a:r>
          </a:p>
          <a:p>
            <a:pPr marL="342900" indent="-342900" eaLnBrk="1" fontAlgn="auto">
              <a:spcBef>
                <a:spcPts val="638"/>
              </a:spcBef>
              <a:buSzPct val="100000"/>
              <a:buFont typeface="Arial" pitchFamily="34" charset="0"/>
              <a:buChar char="•"/>
              <a:defRPr/>
            </a:pPr>
            <a:r>
              <a:rPr sz="2800" dirty="0" smtClean="0">
                <a:latin typeface="Calibri" pitchFamily="18"/>
                <a:ea typeface="Microsoft YaHei"/>
                <a:cs typeface="Mangal"/>
              </a:rPr>
              <a:t>modrozelené</a:t>
            </a:r>
            <a:r>
              <a:rPr sz="2800" dirty="0" smtClean="0">
                <a:latin typeface="Calibri" pitchFamily="18"/>
                <a:ea typeface="Microsoft YaHei"/>
                <a:cs typeface="Mangal"/>
              </a:rPr>
              <a:t>, zastřené vidění, fotofobie, xeroftalmie</a:t>
            </a:r>
          </a:p>
          <a:p>
            <a:pPr marL="342900" indent="-342900" eaLnBrk="1" fontAlgn="auto">
              <a:spcBef>
                <a:spcPts val="638"/>
              </a:spcBef>
              <a:buSzPct val="100000"/>
              <a:buFont typeface="Arial" pitchFamily="34" charset="0"/>
              <a:buChar char="•"/>
              <a:defRPr/>
            </a:pPr>
            <a:r>
              <a:rPr sz="2800" dirty="0" smtClean="0">
                <a:latin typeface="Calibri" pitchFamily="18"/>
                <a:ea typeface="Microsoft YaHei"/>
                <a:cs typeface="Mangal"/>
              </a:rPr>
              <a:t>oční kontrola při nasazení a pravidelně každých 6 měsíců </a:t>
            </a:r>
            <a:r>
              <a:rPr sz="2800" dirty="0" smtClean="0">
                <a:latin typeface="Calibri" pitchFamily="18"/>
                <a:ea typeface="Microsoft YaHei"/>
                <a:cs typeface="Mangal"/>
              </a:rPr>
              <a:t>terapie</a:t>
            </a:r>
          </a:p>
          <a:p>
            <a:pPr marL="342900" indent="-342900">
              <a:spcBef>
                <a:spcPts val="638"/>
              </a:spcBef>
              <a:buSzPct val="100000"/>
              <a:buFont typeface="Arial" pitchFamily="34" charset="0"/>
              <a:buChar char="•"/>
              <a:defRPr/>
            </a:pPr>
            <a:r>
              <a:rPr lang="cs-CZ" sz="2800" dirty="0" smtClean="0">
                <a:latin typeface="Calibri" pitchFamily="18"/>
                <a:ea typeface="Microsoft YaHei"/>
                <a:cs typeface="Mangal"/>
              </a:rPr>
              <a:t>Riziko NÚ roste s dávkou (&gt; 400mg/den) a délkou podávání</a:t>
            </a:r>
            <a:endParaRPr lang="cs-CZ" sz="2800" dirty="0">
              <a:latin typeface="Calibri" pitchFamily="18"/>
              <a:ea typeface="Microsoft YaHei"/>
              <a:cs typeface="Mangal"/>
            </a:endParaRPr>
          </a:p>
          <a:p>
            <a:pPr marL="342900" indent="-342900" eaLnBrk="1" fontAlgn="auto">
              <a:spcBef>
                <a:spcPts val="638"/>
              </a:spcBef>
              <a:buFont typeface="Arial" pitchFamily="34" charset="0"/>
              <a:buChar char="•"/>
              <a:defRPr/>
            </a:pPr>
            <a:endParaRPr sz="2800" dirty="0" smtClean="0">
              <a:latin typeface="Calibri" pitchFamily="18"/>
              <a:ea typeface="Microsoft YaHei"/>
              <a:cs typeface="Mangal"/>
            </a:endParaRPr>
          </a:p>
          <a:p>
            <a:pPr marL="0" indent="0" eaLnBrk="1" fontAlgn="auto">
              <a:spcBef>
                <a:spcPts val="638"/>
              </a:spcBef>
              <a:buFont typeface="StarSymbol"/>
              <a:buNone/>
              <a:defRPr/>
            </a:pPr>
            <a:endParaRPr dirty="0" smtClean="0">
              <a:latin typeface="Calibri" pitchFamily="18"/>
              <a:ea typeface="Microsoft YaHei"/>
              <a:cs typeface="Mangal"/>
            </a:endParaRPr>
          </a:p>
        </p:txBody>
      </p:sp>
      <p:pic>
        <p:nvPicPr>
          <p:cNvPr id="10244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Betabloká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 txBox="1">
            <a:spLocks noGrp="1"/>
          </p:cNvSpPr>
          <p:nvPr>
            <p:ph type="title" idx="4294967295"/>
          </p:nvPr>
        </p:nvSpPr>
        <p:spPr>
          <a:xfrm>
            <a:off x="395536" y="332656"/>
            <a:ext cx="8229600" cy="1143000"/>
          </a:xfrm>
        </p:spPr>
        <p:txBody>
          <a:bodyPr lIns="90000" tIns="45000" rIns="90000" bIns="45000" anchor="t"/>
          <a:lstStyle/>
          <a:p>
            <a:pPr algn="ctr" eaLnBrk="1" hangingPunct="1">
              <a:buSzPct val="45000"/>
              <a:buFont typeface="StarSymbol"/>
              <a:buNone/>
            </a:pP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Betablokátory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611560" y="1268760"/>
            <a:ext cx="8229600" cy="4525963"/>
          </a:xfrm>
        </p:spPr>
        <p:txBody>
          <a:bodyPr lIns="90000" tIns="45000" rIns="90000" bIns="45000">
            <a:noAutofit/>
          </a:bodyPr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cs-CZ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cs-CZ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cs-CZ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cs-CZ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 pitchFamily="2"/>
                <a:cs typeface="Mangal" pitchFamily="2"/>
              </a:defRPr>
            </a:lvl9pPr>
          </a:lstStyle>
          <a:p>
            <a:pPr marL="342900" indent="-342900" eaLnBrk="1" fontAlgn="auto">
              <a:spcBef>
                <a:spcPts val="638"/>
              </a:spcBef>
              <a:buSzPct val="100000"/>
              <a:buFont typeface="Arial" pitchFamily="34" charset="0"/>
              <a:buChar char="•"/>
              <a:defRPr/>
            </a:pPr>
            <a:r>
              <a:rPr sz="2600" dirty="0" smtClean="0">
                <a:latin typeface="Calibri" pitchFamily="18"/>
                <a:ea typeface="Microsoft YaHei"/>
                <a:cs typeface="Mangal"/>
              </a:rPr>
              <a:t>inhibují sympatikus na </a:t>
            </a:r>
            <a:r>
              <a:rPr lang="el-GR" sz="2600" dirty="0" smtClean="0">
                <a:latin typeface="Calibri" pitchFamily="18"/>
                <a:ea typeface="Microsoft YaHei"/>
                <a:cs typeface="Mangal"/>
              </a:rPr>
              <a:t>β-</a:t>
            </a:r>
            <a:r>
              <a:rPr sz="2600" dirty="0" smtClean="0">
                <a:latin typeface="Calibri" pitchFamily="18"/>
                <a:ea typeface="Microsoft YaHei"/>
                <a:cs typeface="Mangal"/>
              </a:rPr>
              <a:t>adrenergních receptorech</a:t>
            </a:r>
          </a:p>
          <a:p>
            <a:pPr marL="342900" indent="-342900" eaLnBrk="1" fontAlgn="auto">
              <a:spcBef>
                <a:spcPts val="638"/>
              </a:spcBef>
              <a:buSzPct val="100000"/>
              <a:buFont typeface="Arial" pitchFamily="34" charset="0"/>
              <a:buChar char="•"/>
              <a:defRPr/>
            </a:pPr>
            <a:r>
              <a:rPr sz="2600" dirty="0" smtClean="0">
                <a:latin typeface="Calibri" pitchFamily="18"/>
                <a:ea typeface="Microsoft YaHei"/>
                <a:cs typeface="Mangal"/>
              </a:rPr>
              <a:t>snižují hladinu slzného lysozymu a imunoglobulinu (IgA)</a:t>
            </a:r>
          </a:p>
          <a:p>
            <a:pPr marL="342900" indent="-342900" eaLnBrk="1" fontAlgn="auto">
              <a:spcBef>
                <a:spcPts val="638"/>
              </a:spcBef>
              <a:buSzPct val="100000"/>
              <a:buFont typeface="Arial" pitchFamily="34" charset="0"/>
              <a:buChar char="•"/>
              <a:defRPr/>
            </a:pPr>
            <a:r>
              <a:rPr sz="2600" dirty="0" smtClean="0">
                <a:latin typeface="Calibri" pitchFamily="18"/>
                <a:ea typeface="Microsoft YaHei"/>
                <a:cs typeface="Mangal"/>
              </a:rPr>
              <a:t>snížené vylučování slz → oční podráždění, příznaky suchého oka a nesnášenlivost kontaktních čoček</a:t>
            </a:r>
          </a:p>
          <a:p>
            <a:pPr marL="342900" indent="-342900" eaLnBrk="1" fontAlgn="auto">
              <a:spcBef>
                <a:spcPts val="638"/>
              </a:spcBef>
              <a:buSzPct val="100000"/>
              <a:buFont typeface="Arial" pitchFamily="34" charset="0"/>
              <a:buChar char="•"/>
              <a:defRPr/>
            </a:pPr>
            <a:r>
              <a:rPr lang="cs-CZ" sz="2600" dirty="0" smtClean="0">
                <a:latin typeface="Calibri" pitchFamily="18"/>
                <a:ea typeface="Microsoft YaHei"/>
                <a:cs typeface="Mangal"/>
              </a:rPr>
              <a:t>Lokální BB – pálení, bolest, alergické reakce</a:t>
            </a:r>
            <a:endParaRPr sz="2600" dirty="0" smtClean="0">
              <a:latin typeface="Calibri" pitchFamily="18"/>
              <a:ea typeface="Microsoft YaHei"/>
              <a:cs typeface="Mangal"/>
            </a:endParaRPr>
          </a:p>
          <a:p>
            <a:pPr marL="342900" indent="-342900" eaLnBrk="1" fontAlgn="auto">
              <a:spcBef>
                <a:spcPts val="638"/>
              </a:spcBef>
              <a:buSzPct val="100000"/>
              <a:buFont typeface="Arial" pitchFamily="34" charset="0"/>
              <a:buChar char="•"/>
              <a:defRPr/>
            </a:pPr>
            <a:r>
              <a:rPr sz="2600" b="1" dirty="0" smtClean="0">
                <a:solidFill>
                  <a:schemeClr val="tx1"/>
                </a:solidFill>
                <a:latin typeface="Calibri" pitchFamily="18"/>
                <a:ea typeface="Microsoft YaHei"/>
                <a:cs typeface="Mangal"/>
              </a:rPr>
              <a:t>Inhibitory fosfodiesterázy typu 5</a:t>
            </a:r>
            <a:r>
              <a:rPr sz="2600" dirty="0" smtClean="0">
                <a:latin typeface="Calibri" pitchFamily="18"/>
                <a:ea typeface="Microsoft YaHei"/>
                <a:cs typeface="Mangal"/>
              </a:rPr>
              <a:t>: </a:t>
            </a:r>
          </a:p>
          <a:p>
            <a:pPr marL="774900" lvl="1" indent="-342900" eaLnBrk="1" fontAlgn="auto">
              <a:spcBef>
                <a:spcPts val="638"/>
              </a:spcBef>
              <a:buSzPct val="100000"/>
              <a:buFont typeface="Arial" pitchFamily="34" charset="0"/>
              <a:buChar char="•"/>
              <a:defRPr/>
            </a:pPr>
            <a:r>
              <a:rPr sz="2600" dirty="0" smtClean="0">
                <a:latin typeface="Calibri" pitchFamily="18"/>
                <a:ea typeface="Microsoft YaHei"/>
                <a:cs typeface="Mangal"/>
              </a:rPr>
              <a:t> změna barvocitu, rozmazané vidění, fotofobie</a:t>
            </a:r>
          </a:p>
          <a:p>
            <a:pPr marL="774900" lvl="1" indent="-342900" eaLnBrk="1" fontAlgn="auto">
              <a:spcBef>
                <a:spcPts val="638"/>
              </a:spcBef>
              <a:buSzPct val="100000"/>
              <a:buFont typeface="Arial" pitchFamily="34" charset="0"/>
              <a:buChar char="•"/>
              <a:defRPr/>
            </a:pPr>
            <a:r>
              <a:rPr sz="2600" dirty="0" smtClean="0">
                <a:latin typeface="Calibri" pitchFamily="18"/>
                <a:ea typeface="Microsoft YaHei"/>
                <a:cs typeface="Mangal"/>
              </a:rPr>
              <a:t>neuropatie</a:t>
            </a:r>
          </a:p>
          <a:p>
            <a:pPr marL="432000" lvl="1" indent="0" eaLnBrk="1" fontAlgn="auto">
              <a:spcBef>
                <a:spcPts val="638"/>
              </a:spcBef>
              <a:buFont typeface="StarSymbol"/>
              <a:buNone/>
              <a:defRPr/>
            </a:pPr>
            <a:r>
              <a:rPr sz="2600" dirty="0" smtClean="0">
                <a:latin typeface="Calibri" pitchFamily="18"/>
                <a:ea typeface="Microsoft YaHei"/>
                <a:cs typeface="Mangal"/>
              </a:rPr>
              <a:t/>
            </a:r>
            <a:br>
              <a:rPr sz="2600" dirty="0" smtClean="0">
                <a:latin typeface="Calibri" pitchFamily="18"/>
                <a:ea typeface="Microsoft YaHei"/>
                <a:cs typeface="Mangal"/>
              </a:rPr>
            </a:br>
            <a:endParaRPr sz="2600" dirty="0" smtClean="0">
              <a:latin typeface="Calibri" pitchFamily="18"/>
              <a:ea typeface="Microsoft YaHei"/>
              <a:cs typeface="Mangal"/>
            </a:endParaRPr>
          </a:p>
        </p:txBody>
      </p:sp>
      <p:pic>
        <p:nvPicPr>
          <p:cNvPr id="11268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10" y="-20041"/>
            <a:ext cx="2003425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4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    Antikoagulancia, NSAID</a:t>
            </a:r>
            <a:endParaRPr lang="cs-CZ" sz="440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481328"/>
            <a:ext cx="8424936" cy="4525963"/>
          </a:xfrm>
        </p:spPr>
        <p:txBody>
          <a:bodyPr/>
          <a:lstStyle/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cs-CZ" dirty="0" err="1" smtClean="0">
                <a:latin typeface="Calibri" panose="020F0502020204030204" pitchFamily="34" charset="0"/>
              </a:rPr>
              <a:t>Warfarin</a:t>
            </a:r>
            <a:r>
              <a:rPr lang="cs-CZ" dirty="0" smtClean="0">
                <a:latin typeface="Calibri" panose="020F0502020204030204" pitchFamily="34" charset="0"/>
              </a:rPr>
              <a:t>, heparin - riziko nitroočního krvácení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cs-CZ" dirty="0" smtClean="0">
                <a:latin typeface="Calibri" panose="020F0502020204030204" pitchFamily="34" charset="0"/>
              </a:rPr>
              <a:t>Vyšší riziko u diabetické retinopatie, věkem podmíněné </a:t>
            </a:r>
            <a:r>
              <a:rPr lang="cs-CZ" dirty="0" err="1" smtClean="0">
                <a:latin typeface="Calibri" panose="020F0502020204030204" pitchFamily="34" charset="0"/>
              </a:rPr>
              <a:t>makulární</a:t>
            </a:r>
            <a:r>
              <a:rPr lang="cs-CZ" dirty="0" smtClean="0">
                <a:latin typeface="Calibri" panose="020F0502020204030204" pitchFamily="34" charset="0"/>
              </a:rPr>
              <a:t> degenerace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cs-CZ" dirty="0" smtClean="0">
                <a:latin typeface="Calibri" panose="020F0502020204030204" pitchFamily="34" charset="0"/>
              </a:rPr>
              <a:t>Nutné vysadit pře operací oka u pac. s DM, hypertenzí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cs-CZ" dirty="0" smtClean="0">
                <a:latin typeface="Calibri" panose="020F0502020204030204" pitchFamily="34" charset="0"/>
              </a:rPr>
              <a:t>NSA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>
                <a:latin typeface="Calibri" panose="020F0502020204030204" pitchFamily="34" charset="0"/>
              </a:rPr>
              <a:t>opatrně u pacientů s </a:t>
            </a:r>
            <a:r>
              <a:rPr lang="cs-CZ" dirty="0" err="1" smtClean="0">
                <a:latin typeface="Calibri" panose="020F0502020204030204" pitchFamily="34" charset="0"/>
              </a:rPr>
              <a:t>hyfémou</a:t>
            </a:r>
            <a:endParaRPr lang="cs-CZ" dirty="0" smtClean="0">
              <a:latin typeface="Calibri" panose="020F050202020403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>
                <a:latin typeface="Calibri" panose="020F0502020204030204" pitchFamily="34" charset="0"/>
              </a:rPr>
              <a:t>Nezvyšují riziko krvácení u pac. S diabetickou retinopatií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>
                <a:latin typeface="Calibri" panose="020F0502020204030204" pitchFamily="34" charset="0"/>
              </a:rPr>
              <a:t>Dvojité, rozmazané vidění, změny barvocitu, syndrom such. Oka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err="1" smtClean="0">
                <a:latin typeface="Calibri" panose="020F0502020204030204" pitchFamily="34" charset="0"/>
              </a:rPr>
              <a:t>Indometacin</a:t>
            </a:r>
            <a:r>
              <a:rPr lang="cs-CZ" dirty="0" smtClean="0">
                <a:latin typeface="Calibri" panose="020F0502020204030204" pitchFamily="34" charset="0"/>
              </a:rPr>
              <a:t>: u 11-16 % pacientů depozita v rohovce a čočce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err="1" smtClean="0">
                <a:latin typeface="Calibri" panose="020F0502020204030204" pitchFamily="34" charset="0"/>
              </a:rPr>
              <a:t>Pseudotumor</a:t>
            </a:r>
            <a:r>
              <a:rPr lang="cs-CZ" dirty="0" smtClean="0">
                <a:latin typeface="Calibri" panose="020F0502020204030204" pitchFamily="34" charset="0"/>
              </a:rPr>
              <a:t> </a:t>
            </a:r>
            <a:r>
              <a:rPr lang="cs-CZ" dirty="0" err="1" smtClean="0">
                <a:latin typeface="Calibri" panose="020F0502020204030204" pitchFamily="34" charset="0"/>
              </a:rPr>
              <a:t>cerebri</a:t>
            </a:r>
            <a:r>
              <a:rPr lang="cs-CZ" dirty="0" smtClean="0">
                <a:latin typeface="Calibri" panose="020F0502020204030204" pitchFamily="34" charset="0"/>
              </a:rPr>
              <a:t> po všech NSA</a:t>
            </a:r>
          </a:p>
        </p:txBody>
      </p:sp>
      <p:pic>
        <p:nvPicPr>
          <p:cNvPr id="4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935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rasymatolyt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 txBox="1">
            <a:spLocks noGrp="1"/>
          </p:cNvSpPr>
          <p:nvPr>
            <p:ph type="title"/>
          </p:nvPr>
        </p:nvSpPr>
        <p:spPr/>
        <p:txBody>
          <a:bodyPr lIns="90000" tIns="45000" rIns="90000" bIns="45000" anchor="t"/>
          <a:lstStyle/>
          <a:p>
            <a:pPr algn="ctr" eaLnBrk="1" hangingPunct="1">
              <a:buSzPct val="45000"/>
              <a:buFont typeface="StarSymbol"/>
              <a:buNone/>
            </a:pPr>
            <a:r>
              <a:rPr sz="4400" dirty="0" err="1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Parasym</a:t>
            </a:r>
            <a:r>
              <a:rPr lang="cs-CZ"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p</a:t>
            </a:r>
            <a:r>
              <a:rPr sz="4400" dirty="0" err="1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atolytika</a:t>
            </a:r>
            <a:endParaRPr sz="4400" dirty="0" smtClean="0">
              <a:solidFill>
                <a:schemeClr val="tx1"/>
              </a:solidFill>
              <a:effectLst/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2"/>
          </p:nvPr>
        </p:nvSpPr>
        <p:spPr>
          <a:xfrm>
            <a:off x="251520" y="1444294"/>
            <a:ext cx="4245868" cy="472790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  <a:spcBef>
                <a:spcPts val="638"/>
              </a:spcBef>
              <a:buSzPct val="100000"/>
              <a:buFont typeface="Arial" panose="020B0604020202020204" pitchFamily="34" charset="0"/>
              <a:buChar char="•"/>
            </a:pPr>
            <a:r>
              <a:rPr lang="cs-CZ" sz="3200" dirty="0" smtClean="0">
                <a:latin typeface="Calibri" panose="020F0502020204030204" pitchFamily="34" charset="0"/>
              </a:rPr>
              <a:t>blokují </a:t>
            </a:r>
            <a:r>
              <a:rPr lang="cs-CZ" sz="3200" dirty="0">
                <a:latin typeface="Calibri" panose="020F0502020204030204" pitchFamily="34" charset="0"/>
              </a:rPr>
              <a:t>účinky parasympatiku na nikotinových a muskarinových receptorech</a:t>
            </a:r>
          </a:p>
          <a:p>
            <a:pPr>
              <a:lnSpc>
                <a:spcPct val="150000"/>
              </a:lnSpc>
              <a:spcBef>
                <a:spcPts val="638"/>
              </a:spcBef>
              <a:buSzPct val="100000"/>
              <a:buFont typeface="Arial" panose="020B0604020202020204" pitchFamily="34" charset="0"/>
              <a:buChar char="•"/>
            </a:pPr>
            <a:r>
              <a:rPr lang="cs-CZ" sz="3200" i="1" dirty="0">
                <a:latin typeface="Calibri" panose="020F0502020204030204" pitchFamily="34" charset="0"/>
              </a:rPr>
              <a:t>spasmolytika, bronchodilatancia, mydriatika</a:t>
            </a:r>
            <a:r>
              <a:rPr lang="cs-CZ" sz="3200" i="1" dirty="0" smtClean="0">
                <a:latin typeface="Calibri" panose="020F0502020204030204" pitchFamily="34" charset="0"/>
              </a:rPr>
              <a:t>, </a:t>
            </a:r>
            <a:r>
              <a:rPr lang="cs-CZ" sz="3200" i="1" dirty="0">
                <a:latin typeface="Calibri" panose="020F0502020204030204" pitchFamily="34" charset="0"/>
              </a:rPr>
              <a:t>antihistaminika, antidepresiva</a:t>
            </a:r>
          </a:p>
          <a:p>
            <a:pPr>
              <a:lnSpc>
                <a:spcPct val="150000"/>
              </a:lnSpc>
              <a:spcBef>
                <a:spcPts val="638"/>
              </a:spcBef>
              <a:buSzPct val="100000"/>
              <a:buFont typeface="Arial" panose="020B0604020202020204" pitchFamily="34" charset="0"/>
              <a:buChar char="•"/>
            </a:pPr>
            <a:r>
              <a:rPr lang="cs-CZ" sz="3200" dirty="0">
                <a:latin typeface="Calibri" panose="020F0502020204030204" pitchFamily="34" charset="0"/>
              </a:rPr>
              <a:t>ovlivnění slzného filmu, poruchy akomodace, mydriáza → rozmazané vidění</a:t>
            </a:r>
          </a:p>
          <a:p>
            <a:pPr>
              <a:lnSpc>
                <a:spcPct val="150000"/>
              </a:lnSpc>
              <a:spcBef>
                <a:spcPts val="638"/>
              </a:spcBef>
              <a:buSzPct val="100000"/>
              <a:buFont typeface="Arial" panose="020B0604020202020204" pitchFamily="34" charset="0"/>
              <a:buChar char="•"/>
            </a:pPr>
            <a:r>
              <a:rPr lang="cs-CZ" sz="3200" dirty="0">
                <a:latin typeface="Calibri" panose="020F0502020204030204" pitchFamily="34" charset="0"/>
              </a:rPr>
              <a:t>akutní </a:t>
            </a:r>
            <a:r>
              <a:rPr lang="cs-CZ" sz="3200" dirty="0" smtClean="0">
                <a:latin typeface="Calibri" panose="020F0502020204030204" pitchFamily="34" charset="0"/>
              </a:rPr>
              <a:t>glaukom </a:t>
            </a:r>
            <a:r>
              <a:rPr lang="cs-CZ" sz="3200" dirty="0">
                <a:latin typeface="Calibri" panose="020F0502020204030204" pitchFamily="34" charset="0"/>
              </a:rPr>
              <a:t>s uzavřeným úhlem</a:t>
            </a:r>
          </a:p>
          <a:p>
            <a:endParaRPr lang="cs-CZ" dirty="0"/>
          </a:p>
        </p:txBody>
      </p:sp>
      <p:pic>
        <p:nvPicPr>
          <p:cNvPr id="10" name="Zástupný symbol pro obsah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24744"/>
            <a:ext cx="3888432" cy="3888431"/>
          </a:xfrm>
        </p:spPr>
      </p:pic>
      <p:pic>
        <p:nvPicPr>
          <p:cNvPr id="12292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      Mydriatika  a cyklopleg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 txBox="1">
            <a:spLocks noGrp="1"/>
          </p:cNvSpPr>
          <p:nvPr>
            <p:ph type="title" idx="4294967295"/>
          </p:nvPr>
        </p:nvSpPr>
        <p:spPr>
          <a:xfrm>
            <a:off x="542774" y="276472"/>
            <a:ext cx="8229600" cy="769441"/>
          </a:xfrm>
        </p:spPr>
        <p:txBody>
          <a:bodyPr>
            <a:spAutoFit/>
          </a:bodyPr>
          <a:lstStyle/>
          <a:p>
            <a:pPr algn="ctr" eaLnBrk="1" hangingPunct="1">
              <a:buSzPct val="45000"/>
              <a:buFont typeface="StarSymbol"/>
              <a:buNone/>
            </a:pPr>
            <a:r>
              <a:rPr sz="44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     </a:t>
            </a: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Mydriatika  a cykloplegika</a:t>
            </a:r>
          </a:p>
        </p:txBody>
      </p:sp>
      <p:sp>
        <p:nvSpPr>
          <p:cNvPr id="13315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323528" y="1196752"/>
            <a:ext cx="8640960" cy="4525963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  <a:cs typeface="Mangal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buSzPct val="100000"/>
              <a:buFont typeface="Arial" pitchFamily="34" charset="0"/>
              <a:buChar char="•"/>
            </a:pPr>
            <a:r>
              <a:rPr dirty="0" err="1" smtClean="0"/>
              <a:t>Rozšíření</a:t>
            </a:r>
            <a:r>
              <a:rPr dirty="0" smtClean="0"/>
              <a:t> </a:t>
            </a:r>
            <a:r>
              <a:rPr dirty="0" err="1" smtClean="0"/>
              <a:t>zornice</a:t>
            </a:r>
            <a:r>
              <a:rPr dirty="0" smtClean="0"/>
              <a:t> a </a:t>
            </a:r>
            <a:r>
              <a:rPr dirty="0" err="1" smtClean="0"/>
              <a:t>paralýza</a:t>
            </a:r>
            <a:r>
              <a:rPr dirty="0" smtClean="0"/>
              <a:t> </a:t>
            </a:r>
            <a:r>
              <a:rPr dirty="0" err="1" smtClean="0"/>
              <a:t>ciliárního</a:t>
            </a:r>
            <a:r>
              <a:rPr dirty="0" smtClean="0"/>
              <a:t> </a:t>
            </a:r>
            <a:r>
              <a:rPr dirty="0" err="1" smtClean="0"/>
              <a:t>svalu</a:t>
            </a:r>
            <a:endParaRPr dirty="0" smtClean="0"/>
          </a:p>
          <a:p>
            <a:pPr marL="342900" indent="-342900" eaLnBrk="1" hangingPunct="1">
              <a:lnSpc>
                <a:spcPct val="150000"/>
              </a:lnSpc>
              <a:buSzPct val="100000"/>
              <a:buFont typeface="Arial" pitchFamily="34" charset="0"/>
              <a:buChar char="•"/>
            </a:pPr>
            <a:r>
              <a:rPr i="1" dirty="0" err="1" smtClean="0"/>
              <a:t>Tropicamid</a:t>
            </a:r>
            <a:r>
              <a:rPr i="1" dirty="0" smtClean="0"/>
              <a:t>, </a:t>
            </a:r>
            <a:r>
              <a:rPr i="1" dirty="0" err="1" smtClean="0"/>
              <a:t>atropin</a:t>
            </a:r>
            <a:r>
              <a:rPr i="1" dirty="0" smtClean="0"/>
              <a:t>, </a:t>
            </a:r>
            <a:r>
              <a:rPr i="1" dirty="0" err="1" smtClean="0"/>
              <a:t>scopolamin</a:t>
            </a:r>
            <a:r>
              <a:rPr i="1" dirty="0" smtClean="0"/>
              <a:t>, </a:t>
            </a:r>
            <a:r>
              <a:rPr i="1" dirty="0" err="1" smtClean="0"/>
              <a:t>homatropin</a:t>
            </a:r>
            <a:endParaRPr i="1" dirty="0" smtClean="0"/>
          </a:p>
          <a:p>
            <a:pPr marL="342900" indent="-342900" eaLnBrk="1" hangingPunct="1">
              <a:lnSpc>
                <a:spcPct val="150000"/>
              </a:lnSpc>
              <a:buSzPct val="100000"/>
              <a:buFont typeface="Arial" pitchFamily="34" charset="0"/>
              <a:buChar char="•"/>
            </a:pPr>
            <a:r>
              <a:rPr dirty="0" err="1" smtClean="0"/>
              <a:t>Vyšetření</a:t>
            </a:r>
            <a:r>
              <a:rPr dirty="0" smtClean="0"/>
              <a:t> </a:t>
            </a:r>
            <a:r>
              <a:rPr dirty="0" err="1" smtClean="0"/>
              <a:t>očního</a:t>
            </a:r>
            <a:r>
              <a:rPr dirty="0" smtClean="0"/>
              <a:t> </a:t>
            </a:r>
            <a:r>
              <a:rPr dirty="0" err="1" smtClean="0"/>
              <a:t>pozadí</a:t>
            </a:r>
            <a:r>
              <a:rPr dirty="0" smtClean="0"/>
              <a:t>, </a:t>
            </a:r>
            <a:r>
              <a:rPr dirty="0" err="1" smtClean="0"/>
              <a:t>refrakce</a:t>
            </a:r>
            <a:r>
              <a:rPr dirty="0" smtClean="0"/>
              <a:t> u </a:t>
            </a:r>
            <a:r>
              <a:rPr dirty="0" err="1" smtClean="0"/>
              <a:t>dětí</a:t>
            </a:r>
            <a:r>
              <a:rPr dirty="0" smtClean="0"/>
              <a:t>, </a:t>
            </a:r>
            <a:r>
              <a:rPr dirty="0" err="1" smtClean="0"/>
              <a:t>terapie</a:t>
            </a:r>
            <a:r>
              <a:rPr dirty="0" smtClean="0"/>
              <a:t> a </a:t>
            </a:r>
            <a:r>
              <a:rPr dirty="0" err="1" smtClean="0"/>
              <a:t>profylaxe</a:t>
            </a:r>
            <a:r>
              <a:rPr dirty="0" smtClean="0"/>
              <a:t> </a:t>
            </a:r>
            <a:r>
              <a:rPr dirty="0" err="1" smtClean="0"/>
              <a:t>zadních</a:t>
            </a:r>
            <a:r>
              <a:rPr dirty="0" smtClean="0"/>
              <a:t> </a:t>
            </a:r>
            <a:r>
              <a:rPr dirty="0" err="1" smtClean="0"/>
              <a:t>synechií</a:t>
            </a:r>
            <a:r>
              <a:rPr dirty="0" smtClean="0"/>
              <a:t>, </a:t>
            </a:r>
            <a:r>
              <a:rPr dirty="0" err="1" smtClean="0"/>
              <a:t>mydriáza</a:t>
            </a:r>
            <a:r>
              <a:rPr dirty="0" smtClean="0"/>
              <a:t> </a:t>
            </a:r>
            <a:r>
              <a:rPr dirty="0" err="1" smtClean="0"/>
              <a:t>před</a:t>
            </a:r>
            <a:r>
              <a:rPr dirty="0" smtClean="0"/>
              <a:t> </a:t>
            </a:r>
            <a:r>
              <a:rPr dirty="0" err="1" smtClean="0"/>
              <a:t>očním</a:t>
            </a:r>
            <a:r>
              <a:rPr dirty="0" smtClean="0"/>
              <a:t> </a:t>
            </a:r>
            <a:r>
              <a:rPr dirty="0" err="1" smtClean="0"/>
              <a:t>chir</a:t>
            </a:r>
            <a:r>
              <a:rPr dirty="0" smtClean="0"/>
              <a:t>. výkonem</a:t>
            </a:r>
          </a:p>
          <a:p>
            <a:pPr marL="342900" indent="-342900" eaLnBrk="1" hangingPunct="1">
              <a:lnSpc>
                <a:spcPct val="150000"/>
              </a:lnSpc>
              <a:buSzPct val="100000"/>
              <a:buFont typeface="Arial" pitchFamily="34" charset="0"/>
              <a:buChar char="•"/>
            </a:pPr>
            <a:r>
              <a:rPr b="1" dirty="0" smtClean="0"/>
              <a:t>NÚ lo</a:t>
            </a:r>
            <a:r>
              <a:rPr dirty="0" smtClean="0"/>
              <a:t>k.: </a:t>
            </a:r>
            <a:r>
              <a:rPr lang="cs-CZ" dirty="0" smtClean="0"/>
              <a:t>akutní</a:t>
            </a:r>
            <a:r>
              <a:rPr dirty="0" smtClean="0"/>
              <a:t> </a:t>
            </a:r>
            <a:r>
              <a:rPr lang="cs-CZ" dirty="0" smtClean="0"/>
              <a:t>glaukomový</a:t>
            </a:r>
            <a:r>
              <a:rPr dirty="0" smtClean="0"/>
              <a:t> záchvat, dermatitida, konjunktivit</a:t>
            </a:r>
            <a:r>
              <a:rPr lang="cs-CZ" dirty="0" smtClean="0"/>
              <a:t>id</a:t>
            </a:r>
            <a:r>
              <a:rPr dirty="0" smtClean="0"/>
              <a:t>a</a:t>
            </a:r>
          </a:p>
          <a:p>
            <a:pPr marL="342900" indent="-342900" eaLnBrk="1" hangingPunct="1">
              <a:lnSpc>
                <a:spcPct val="150000"/>
              </a:lnSpc>
              <a:buSzPct val="100000"/>
              <a:buFont typeface="Arial" pitchFamily="34" charset="0"/>
              <a:buChar char="•"/>
            </a:pPr>
            <a:r>
              <a:rPr b="1" dirty="0" smtClean="0"/>
              <a:t>Systémové NÚ</a:t>
            </a:r>
            <a:r>
              <a:rPr dirty="0" smtClean="0"/>
              <a:t>: tachykardie, únava, závratě, sucho v ústech...</a:t>
            </a:r>
          </a:p>
          <a:p>
            <a:pPr marL="342900" indent="-342900" eaLnBrk="1" hangingPunct="1">
              <a:lnSpc>
                <a:spcPct val="150000"/>
              </a:lnSpc>
              <a:buSzPct val="100000"/>
              <a:buFont typeface="Arial" pitchFamily="34" charset="0"/>
              <a:buChar char="•"/>
            </a:pPr>
            <a:r>
              <a:rPr dirty="0" smtClean="0"/>
              <a:t>Poruchy zraku – cave řízení motorových vozidel!</a:t>
            </a:r>
          </a:p>
          <a:p>
            <a:pPr marL="0" indent="0" eaLnBrk="1" hangingPunct="1">
              <a:lnSpc>
                <a:spcPct val="150000"/>
              </a:lnSpc>
              <a:buSzPct val="45000"/>
              <a:buFont typeface="StarSymbol"/>
              <a:buNone/>
            </a:pPr>
            <a:endParaRPr dirty="0" smtClean="0"/>
          </a:p>
        </p:txBody>
      </p:sp>
      <p:pic>
        <p:nvPicPr>
          <p:cNvPr id="13316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92" y="1045913"/>
            <a:ext cx="215932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ntiepilept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lIns="90000" tIns="45000" rIns="90000" bIns="45000" anchor="t"/>
          <a:lstStyle/>
          <a:p>
            <a:pPr algn="ctr" eaLnBrk="1" hangingPunct="1">
              <a:buSzPct val="45000"/>
              <a:buFont typeface="StarSymbol"/>
              <a:buNone/>
            </a:pP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Antiepileptika</a:t>
            </a:r>
          </a:p>
        </p:txBody>
      </p:sp>
      <p:sp>
        <p:nvSpPr>
          <p:cNvPr id="14339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179512" y="1269206"/>
            <a:ext cx="8640960" cy="4968106"/>
          </a:xfrm>
        </p:spPr>
        <p:txBody>
          <a:bodyPr lIns="90000" tIns="45000" rIns="90000" bIns="45000">
            <a:normAutofit lnSpcReduction="10000"/>
          </a:bodyPr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  <a:cs typeface="Mangal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 typeface="Arial" pitchFamily="34" charset="0"/>
              <a:buChar char="•"/>
            </a:pPr>
            <a:r>
              <a:rPr sz="2800" b="1" dirty="0" smtClean="0"/>
              <a:t>Phenytoin, carbamazepin</a:t>
            </a:r>
          </a:p>
          <a:p>
            <a:pPr lvl="1" eaLnBrk="1" hangingPunct="1">
              <a:lnSpc>
                <a:spcPct val="150000"/>
              </a:lnSpc>
              <a:spcBef>
                <a:spcPts val="638"/>
              </a:spcBef>
              <a:buSzPct val="100000"/>
              <a:buFont typeface="Arial" pitchFamily="34" charset="0"/>
              <a:buChar char="•"/>
            </a:pPr>
            <a:r>
              <a:rPr dirty="0" smtClean="0">
                <a:latin typeface="Calibri" panose="020F0502020204030204" pitchFamily="34" charset="0"/>
              </a:rPr>
              <a:t>Nystagmus, diplopie, rozmazané vidění</a:t>
            </a:r>
          </a:p>
          <a:p>
            <a:pPr lvl="1" eaLnBrk="1" hangingPunct="1">
              <a:lnSpc>
                <a:spcPct val="150000"/>
              </a:lnSpc>
              <a:spcBef>
                <a:spcPts val="638"/>
              </a:spcBef>
              <a:buSzPct val="100000"/>
              <a:buFont typeface="Arial" pitchFamily="34" charset="0"/>
              <a:buChar char="•"/>
            </a:pPr>
            <a:r>
              <a:rPr lang="cs-CZ" dirty="0">
                <a:latin typeface="Calibri" panose="020F0502020204030204" pitchFamily="34" charset="0"/>
              </a:rPr>
              <a:t>M</a:t>
            </a:r>
            <a:r>
              <a:rPr dirty="0" smtClean="0">
                <a:latin typeface="Calibri" panose="020F0502020204030204" pitchFamily="34" charset="0"/>
              </a:rPr>
              <a:t>ozečkové poškození</a:t>
            </a: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 typeface="Arial" pitchFamily="34" charset="0"/>
              <a:buChar char="•"/>
            </a:pPr>
            <a:r>
              <a:rPr sz="2800" b="1" dirty="0" smtClean="0"/>
              <a:t>Lamotrigin </a:t>
            </a:r>
            <a:endParaRPr lang="cs-CZ" sz="2800" b="1" dirty="0"/>
          </a:p>
          <a:p>
            <a:pPr lvl="1">
              <a:lnSpc>
                <a:spcPct val="150000"/>
              </a:lnSpc>
              <a:spcBef>
                <a:spcPts val="638"/>
              </a:spcBef>
              <a:buSzPct val="100000"/>
              <a:buFont typeface="Arial" pitchFamily="34" charset="0"/>
              <a:buChar char="•"/>
            </a:pPr>
            <a:r>
              <a:rPr sz="3200" dirty="0" smtClean="0">
                <a:latin typeface="Calibri" panose="020F0502020204030204" pitchFamily="34" charset="0"/>
              </a:rPr>
              <a:t> </a:t>
            </a:r>
            <a:r>
              <a:rPr lang="cs-CZ" dirty="0">
                <a:latin typeface="Calibri" panose="020F0502020204030204" pitchFamily="34" charset="0"/>
              </a:rPr>
              <a:t>V</a:t>
            </a:r>
            <a:r>
              <a:rPr dirty="0" smtClean="0">
                <a:latin typeface="Calibri" panose="020F0502020204030204" pitchFamily="34" charset="0"/>
              </a:rPr>
              <a:t>ertikální nystagmus</a:t>
            </a:r>
          </a:p>
          <a:p>
            <a:pPr eaLnBrk="1" hangingPunct="1">
              <a:lnSpc>
                <a:spcPct val="150000"/>
              </a:lnSpc>
              <a:spcBef>
                <a:spcPts val="638"/>
              </a:spcBef>
              <a:buSzPct val="100000"/>
              <a:buFont typeface="Arial" pitchFamily="34" charset="0"/>
              <a:buChar char="•"/>
            </a:pPr>
            <a:r>
              <a:rPr sz="2800" b="1" dirty="0" smtClean="0"/>
              <a:t>Topiram</a:t>
            </a:r>
            <a:r>
              <a:rPr lang="cs-CZ" sz="2800" b="1" dirty="0" smtClean="0"/>
              <a:t>á</a:t>
            </a:r>
            <a:r>
              <a:rPr sz="2800" b="1" dirty="0" smtClean="0"/>
              <a:t>t </a:t>
            </a:r>
            <a:endParaRPr lang="cs-CZ" sz="2800" b="1" dirty="0"/>
          </a:p>
          <a:p>
            <a:pPr lvl="1">
              <a:lnSpc>
                <a:spcPct val="150000"/>
              </a:lnSpc>
              <a:spcBef>
                <a:spcPts val="638"/>
              </a:spcBef>
              <a:buSzPct val="100000"/>
              <a:buFont typeface="Arial" pitchFamily="34" charset="0"/>
              <a:buChar char="•"/>
            </a:pPr>
            <a:r>
              <a:rPr sz="3200" dirty="0" smtClean="0">
                <a:latin typeface="Calibri" panose="020F0502020204030204" pitchFamily="34" charset="0"/>
              </a:rPr>
              <a:t> </a:t>
            </a:r>
            <a:r>
              <a:rPr lang="cs-CZ" dirty="0">
                <a:latin typeface="Calibri" panose="020F0502020204030204" pitchFamily="34" charset="0"/>
              </a:rPr>
              <a:t>B</a:t>
            </a:r>
            <a:r>
              <a:rPr dirty="0" smtClean="0">
                <a:latin typeface="Calibri" panose="020F0502020204030204" pitchFamily="34" charset="0"/>
              </a:rPr>
              <a:t>ilaterální glaukom s uzavřeným úhlem, </a:t>
            </a:r>
            <a:r>
              <a:rPr lang="cs-CZ" dirty="0" smtClean="0">
                <a:latin typeface="Calibri" panose="020F0502020204030204" pitchFamily="34" charset="0"/>
              </a:rPr>
              <a:t>m</a:t>
            </a:r>
            <a:r>
              <a:rPr dirty="0" smtClean="0">
                <a:latin typeface="Calibri" panose="020F0502020204030204" pitchFamily="34" charset="0"/>
              </a:rPr>
              <a:t>yopie</a:t>
            </a:r>
          </a:p>
        </p:txBody>
      </p:sp>
      <p:pic>
        <p:nvPicPr>
          <p:cNvPr id="1434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76646"/>
            <a:ext cx="2663825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52" y="2708920"/>
            <a:ext cx="2520280" cy="2520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ntipsychot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/>
          <p:cNvSpPr txBox="1">
            <a:spLocks noGrp="1"/>
          </p:cNvSpPr>
          <p:nvPr>
            <p:ph type="title" idx="4294967295"/>
          </p:nvPr>
        </p:nvSpPr>
        <p:spPr>
          <a:xfrm>
            <a:off x="395536" y="476672"/>
            <a:ext cx="8229600" cy="769441"/>
          </a:xfrm>
        </p:spPr>
        <p:txBody>
          <a:bodyPr>
            <a:spAutoFit/>
          </a:bodyPr>
          <a:lstStyle/>
          <a:p>
            <a:pPr algn="ctr" eaLnBrk="1" hangingPunct="1">
              <a:buSzPct val="45000"/>
              <a:buFont typeface="StarSymbol"/>
              <a:buNone/>
            </a:pP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Antipsychotika</a:t>
            </a:r>
          </a:p>
        </p:txBody>
      </p:sp>
      <p:sp>
        <p:nvSpPr>
          <p:cNvPr id="1536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251520" y="1316036"/>
            <a:ext cx="8229600" cy="4525963"/>
          </a:xfrm>
        </p:spPr>
        <p:txBody>
          <a:bodyPr>
            <a:normAutofit fontScale="92500" lnSpcReduction="10000"/>
          </a:bodyPr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  <a:cs typeface="Mangal" pitchFamily="18" charset="0"/>
              </a:defRPr>
            </a:lvl1pPr>
            <a:lvl2pPr marL="342900" indent="-342900">
              <a:defRPr sz="28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774700" indent="-34290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b="1" dirty="0" smtClean="0"/>
              <a:t>Chlorpromazin, thioridazin:</a:t>
            </a:r>
          </a:p>
          <a:p>
            <a:pPr lvl="2" eaLnBrk="1" hangingPunct="1">
              <a:lnSpc>
                <a:spcPct val="150000"/>
              </a:lnSpc>
              <a:spcBef>
                <a:spcPct val="0"/>
              </a:spcBef>
              <a:spcAft>
                <a:spcPts val="850"/>
              </a:spcAft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rgbClr val="000000"/>
                </a:solidFill>
                <a:latin typeface="Calibri" pitchFamily="34" charset="0"/>
              </a:rPr>
              <a:t>Rohovkové změny, edém čočky, retinopatie</a:t>
            </a:r>
          </a:p>
          <a:p>
            <a:pPr lvl="2" eaLnBrk="1" hangingPunct="1">
              <a:lnSpc>
                <a:spcPct val="150000"/>
              </a:lnSpc>
              <a:spcBef>
                <a:spcPct val="0"/>
              </a:spcBef>
              <a:spcAft>
                <a:spcPts val="850"/>
              </a:spcAft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rgbClr val="000000"/>
                </a:solidFill>
                <a:latin typeface="Calibri" pitchFamily="34" charset="0"/>
              </a:rPr>
              <a:t>Nevratná pigmentová depozita</a:t>
            </a:r>
          </a:p>
          <a:p>
            <a:pPr lvl="2" eaLnBrk="1" hangingPunct="1">
              <a:lnSpc>
                <a:spcPct val="150000"/>
              </a:lnSpc>
              <a:spcBef>
                <a:spcPct val="0"/>
              </a:spcBef>
              <a:spcAft>
                <a:spcPts val="850"/>
              </a:spcAft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rgbClr val="000000"/>
                </a:solidFill>
                <a:latin typeface="Calibri" pitchFamily="34" charset="0"/>
              </a:rPr>
              <a:t>Modré zbarvení spojivky</a:t>
            </a:r>
          </a:p>
          <a:p>
            <a:pPr lvl="2" eaLnBrk="1" hangingPunct="1">
              <a:lnSpc>
                <a:spcPct val="150000"/>
              </a:lnSpc>
              <a:spcBef>
                <a:spcPct val="0"/>
              </a:spcBef>
              <a:spcAft>
                <a:spcPts val="850"/>
              </a:spcAft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rgbClr val="000000"/>
                </a:solidFill>
                <a:latin typeface="Calibri" pitchFamily="34" charset="0"/>
              </a:rPr>
              <a:t>Snížení sekrece slzného filmu</a:t>
            </a:r>
          </a:p>
          <a:p>
            <a:pPr eaLnBrk="1" hangingPunct="1"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b="1" dirty="0" smtClean="0"/>
              <a:t>TCA, SSRI</a:t>
            </a:r>
            <a:r>
              <a:rPr lang="cs-CZ" b="1" dirty="0" smtClean="0"/>
              <a:t>:</a:t>
            </a:r>
            <a:endParaRPr b="1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1138"/>
              </a:spcAft>
              <a:buClr>
                <a:schemeClr val="bg2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cs-CZ" sz="2400" dirty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P</a:t>
            </a:r>
            <a:r>
              <a:rPr lang="cs-CZ" sz="2400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řechodně rozmazané vidění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1138"/>
              </a:spcAft>
              <a:buClr>
                <a:schemeClr val="bg2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cs-CZ" sz="2400" dirty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M</a:t>
            </a:r>
            <a:r>
              <a:rPr lang="cs-CZ" sz="2400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ydriáza, glaukom s uzavřeným </a:t>
            </a:r>
            <a:r>
              <a:rPr lang="cs-CZ" sz="2400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úhlem (u predisponovaného oka)</a:t>
            </a:r>
            <a:endParaRPr lang="cs-CZ" sz="2400" dirty="0" smtClean="0">
              <a:solidFill>
                <a:srgbClr val="000000"/>
              </a:solidFill>
              <a:latin typeface="Calibri" pitchFamily="34" charset="0"/>
              <a:cs typeface="Mangal" pitchFamily="18" charset="0"/>
            </a:endParaRPr>
          </a:p>
        </p:txBody>
      </p:sp>
      <p:pic>
        <p:nvPicPr>
          <p:cNvPr id="15364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79" cy="1143000"/>
          </a:xfrm>
        </p:spPr>
        <p:txBody>
          <a:bodyPr>
            <a:normAutofit/>
          </a:bodyPr>
          <a:lstStyle/>
          <a:p>
            <a:pPr algn="ctr"/>
            <a:r>
              <a:rPr lang="cs-CZ" sz="44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Glukokortikoidy</a:t>
            </a:r>
            <a:endParaRPr lang="cs-CZ" sz="440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dirty="0" smtClean="0">
                <a:latin typeface="Calibri" panose="020F0502020204030204" pitchFamily="34" charset="0"/>
              </a:rPr>
              <a:t>Katarakta (šedý zákal)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dirty="0" smtClean="0">
                <a:latin typeface="Calibri" panose="020F0502020204030204" pitchFamily="34" charset="0"/>
              </a:rPr>
              <a:t>Reakcí s aminoskupinami v čočce → 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   proteinové agregáty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dirty="0" smtClean="0">
                <a:latin typeface="Calibri" panose="020F0502020204030204" pitchFamily="34" charset="0"/>
              </a:rPr>
              <a:t>U dětí riziko amblyopie (tupozrakosti)</a:t>
            </a:r>
            <a:endParaRPr lang="cs-CZ" dirty="0" smtClean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dirty="0" smtClean="0">
                <a:latin typeface="Calibri" panose="020F0502020204030204" pitchFamily="34" charset="0"/>
              </a:rPr>
              <a:t>Zvýšení nitroočního </a:t>
            </a:r>
            <a:r>
              <a:rPr lang="cs-CZ" dirty="0" smtClean="0">
                <a:latin typeface="Calibri" panose="020F0502020204030204" pitchFamily="34" charset="0"/>
              </a:rPr>
              <a:t>tlaku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dirty="0" smtClean="0">
                <a:latin typeface="Calibri" panose="020F0502020204030204" pitchFamily="34" charset="0"/>
              </a:rPr>
              <a:t>Častější při lokálním podání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dirty="0" smtClean="0">
                <a:latin typeface="Calibri" panose="020F0502020204030204" pitchFamily="34" charset="0"/>
              </a:rPr>
              <a:t>Akumulace mukopolysacharidů v </a:t>
            </a:r>
            <a:r>
              <a:rPr lang="cs-CZ" dirty="0" err="1" smtClean="0">
                <a:latin typeface="Calibri" panose="020F0502020204030204" pitchFamily="34" charset="0"/>
              </a:rPr>
              <a:t>trabekulární</a:t>
            </a:r>
            <a:r>
              <a:rPr lang="cs-CZ" dirty="0" smtClean="0">
                <a:latin typeface="Calibri" panose="020F0502020204030204" pitchFamily="34" charset="0"/>
              </a:rPr>
              <a:t> trámčině</a:t>
            </a:r>
            <a:endParaRPr lang="cs-CZ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dirty="0" smtClean="0">
                <a:latin typeface="Calibri" panose="020F0502020204030204" pitchFamily="34" charset="0"/>
              </a:rPr>
              <a:t>Exacerbace herpetické </a:t>
            </a:r>
            <a:r>
              <a:rPr lang="cs-CZ" dirty="0" smtClean="0">
                <a:latin typeface="Calibri" panose="020F0502020204030204" pitchFamily="34" charset="0"/>
              </a:rPr>
              <a:t>keratitidy, zánět spojivek, retinopatie</a:t>
            </a:r>
            <a:endParaRPr lang="cs-CZ" dirty="0">
              <a:latin typeface="Calibri" panose="020F050202020403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382465"/>
            <a:ext cx="2592288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26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ntibiot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 txBox="1">
            <a:spLocks noGrp="1"/>
          </p:cNvSpPr>
          <p:nvPr>
            <p:ph type="title" idx="4294967295"/>
          </p:nvPr>
        </p:nvSpPr>
        <p:spPr>
          <a:xfrm>
            <a:off x="933954" y="332656"/>
            <a:ext cx="8229600" cy="769441"/>
          </a:xfrm>
        </p:spPr>
        <p:txBody>
          <a:bodyPr>
            <a:spAutoFit/>
          </a:bodyPr>
          <a:lstStyle/>
          <a:p>
            <a:pPr algn="ctr" eaLnBrk="1" hangingPunct="1">
              <a:buSzPct val="45000"/>
              <a:buFont typeface="StarSymbol"/>
              <a:buNone/>
            </a:pPr>
            <a:r>
              <a:rPr lang="cs-CZ"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Léčiva infekčních chorob</a:t>
            </a:r>
            <a:endParaRPr sz="4400" dirty="0" smtClean="0">
              <a:solidFill>
                <a:schemeClr val="tx1"/>
              </a:solidFill>
              <a:effectLst/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sp>
        <p:nvSpPr>
          <p:cNvPr id="16387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107504" y="1484784"/>
            <a:ext cx="9036496" cy="4224233"/>
          </a:xfr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sz="2500" b="1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Sulfonamidy, amoxicilin, ampicilin</a:t>
            </a:r>
            <a:r>
              <a:rPr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– </a:t>
            </a:r>
            <a:r>
              <a:rPr lang="cs-CZ" sz="2500" dirty="0">
                <a:latin typeface="Calibri" pitchFamily="34" charset="0"/>
                <a:ea typeface="Microsoft YaHei" pitchFamily="34" charset="-122"/>
                <a:cs typeface="Mangal" pitchFamily="18" charset="0"/>
              </a:rPr>
              <a:t>S</a:t>
            </a:r>
            <a:r>
              <a:rPr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teven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s-J</a:t>
            </a:r>
            <a:r>
              <a:rPr sz="25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ohnsonův</a:t>
            </a:r>
            <a:r>
              <a:rPr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sz="25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syndrom</a:t>
            </a:r>
            <a:endParaRPr lang="cs-CZ" sz="2500"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sz="24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akutní zánětlivé onemocnění kůže (</a:t>
            </a:r>
            <a:r>
              <a:rPr lang="cs-CZ" sz="24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mukokutánních</a:t>
            </a:r>
            <a:r>
              <a:rPr lang="cs-CZ" sz="24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přechodů)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sz="24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Oči postiženy u více jak 50 % případů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sz="24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Jizevnaté změny rohovky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sz="24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Syndrom suchého oka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sz="24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TET, NSAID, </a:t>
            </a:r>
            <a:r>
              <a:rPr lang="cs-CZ" sz="24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karbamazepin</a:t>
            </a:r>
            <a:r>
              <a:rPr lang="cs-CZ" sz="24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,</a:t>
            </a:r>
          </a:p>
          <a:p>
            <a:pPr marL="393192" lvl="1" indent="0">
              <a:lnSpc>
                <a:spcPct val="150000"/>
              </a:lnSpc>
              <a:buSzPct val="100000"/>
              <a:buNone/>
            </a:pPr>
            <a:r>
              <a:rPr lang="cs-CZ" sz="24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  </a:t>
            </a:r>
            <a:r>
              <a:rPr lang="cs-CZ" sz="24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lamotrigin</a:t>
            </a:r>
            <a:endParaRPr sz="2400"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pic>
        <p:nvPicPr>
          <p:cNvPr id="16388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2131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452395"/>
            <a:ext cx="4464496" cy="26613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  Léčiva </a:t>
            </a:r>
            <a:r>
              <a:rPr lang="cs-CZ" sz="4000" dirty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infekčních chorob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1328"/>
            <a:ext cx="8363272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SzPct val="100000"/>
              <a:buFontTx/>
              <a:buChar char="•"/>
            </a:pPr>
            <a:r>
              <a:rPr lang="cs-CZ" sz="2500" b="1" dirty="0" err="1">
                <a:latin typeface="Calibri" pitchFamily="34" charset="0"/>
                <a:ea typeface="Microsoft YaHei" pitchFamily="34" charset="-122"/>
                <a:cs typeface="Mangal" pitchFamily="18" charset="0"/>
              </a:rPr>
              <a:t>Ciprofloxacin</a:t>
            </a:r>
            <a:r>
              <a:rPr lang="cs-CZ" sz="2500" dirty="0">
                <a:latin typeface="Calibri" pitchFamily="34" charset="0"/>
                <a:ea typeface="Microsoft YaHei" pitchFamily="34" charset="-122"/>
                <a:cs typeface="Mangal" pitchFamily="18" charset="0"/>
              </a:rPr>
              <a:t> – edém očních víček</a:t>
            </a:r>
          </a:p>
          <a:p>
            <a:pPr>
              <a:lnSpc>
                <a:spcPct val="150000"/>
              </a:lnSpc>
              <a:buSzPct val="100000"/>
              <a:buFontTx/>
              <a:buChar char="•"/>
            </a:pPr>
            <a:r>
              <a:rPr lang="cs-CZ" sz="2500" b="1" dirty="0" err="1">
                <a:latin typeface="Calibri" pitchFamily="34" charset="0"/>
                <a:ea typeface="Microsoft YaHei" pitchFamily="34" charset="-122"/>
                <a:cs typeface="Mangal" pitchFamily="18" charset="0"/>
              </a:rPr>
              <a:t>Vorikonazo</a:t>
            </a:r>
            <a:r>
              <a:rPr lang="cs-CZ" sz="2500" dirty="0" err="1">
                <a:latin typeface="Calibri" pitchFamily="34" charset="0"/>
                <a:ea typeface="Microsoft YaHei" pitchFamily="34" charset="-122"/>
                <a:cs typeface="Mangal" pitchFamily="18" charset="0"/>
              </a:rPr>
              <a:t>l</a:t>
            </a:r>
            <a:r>
              <a:rPr lang="cs-CZ" sz="2500" dirty="0">
                <a:latin typeface="Calibri" pitchFamily="34" charset="0"/>
                <a:ea typeface="Microsoft YaHei" pitchFamily="34" charset="-122"/>
                <a:cs typeface="Mangal" pitchFamily="18" charset="0"/>
              </a:rPr>
              <a:t> – rozmazané vidění, změny barvocitu, fotofobie</a:t>
            </a:r>
          </a:p>
          <a:p>
            <a:pPr>
              <a:lnSpc>
                <a:spcPct val="150000"/>
              </a:lnSpc>
              <a:buSzPct val="100000"/>
              <a:buFontTx/>
              <a:buChar char="•"/>
            </a:pPr>
            <a:r>
              <a:rPr lang="cs-CZ" sz="2500" b="1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Etambutol</a:t>
            </a:r>
            <a:r>
              <a:rPr lang="cs-CZ" sz="2500" b="1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, </a:t>
            </a:r>
            <a:r>
              <a:rPr lang="cs-CZ" sz="2500" b="1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isoniazid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lang="cs-CZ" sz="2500" dirty="0">
                <a:latin typeface="Calibri" pitchFamily="34" charset="0"/>
                <a:ea typeface="Microsoft YaHei" pitchFamily="34" charset="-122"/>
                <a:cs typeface="Mangal" pitchFamily="18" charset="0"/>
              </a:rPr>
              <a:t>– optická 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neuropatie, výpadky zorného pole, změny barvocitu</a:t>
            </a:r>
          </a:p>
          <a:p>
            <a:pPr>
              <a:lnSpc>
                <a:spcPct val="150000"/>
              </a:lnSpc>
              <a:buSzPct val="100000"/>
              <a:buFontTx/>
              <a:buChar char="•"/>
            </a:pPr>
            <a:r>
              <a:rPr lang="cs-CZ" sz="2500" b="1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Tetracykliny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– </a:t>
            </a:r>
            <a:r>
              <a:rPr lang="cs-CZ" sz="25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periorbitální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lang="cs-CZ" sz="25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hyperpigmentace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, žlutohnědé zbarvení spojivky a kontaktních čoček</a:t>
            </a:r>
            <a:endParaRPr lang="cs-CZ" sz="2500" dirty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endParaRPr lang="cs-CZ" sz="2500" dirty="0"/>
          </a:p>
        </p:txBody>
      </p:sp>
      <p:pic>
        <p:nvPicPr>
          <p:cNvPr id="4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2131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249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 txBox="1">
            <a:spLocks noGrp="1"/>
          </p:cNvSpPr>
          <p:nvPr>
            <p:ph type="title" idx="4294967295"/>
          </p:nvPr>
        </p:nvSpPr>
        <p:spPr>
          <a:xfrm>
            <a:off x="933954" y="332656"/>
            <a:ext cx="8229600" cy="769441"/>
          </a:xfrm>
        </p:spPr>
        <p:txBody>
          <a:bodyPr>
            <a:spAutoFit/>
          </a:bodyPr>
          <a:lstStyle/>
          <a:p>
            <a:pPr algn="ctr" eaLnBrk="1" hangingPunct="1">
              <a:buSzPct val="45000"/>
              <a:buFont typeface="StarSymbol"/>
              <a:buNone/>
            </a:pPr>
            <a:r>
              <a:rPr lang="cs-CZ"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Antimalarika</a:t>
            </a:r>
            <a:endParaRPr sz="4400" dirty="0" smtClean="0">
              <a:solidFill>
                <a:schemeClr val="tx1"/>
              </a:solidFill>
              <a:effectLst/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sp>
        <p:nvSpPr>
          <p:cNvPr id="16387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93113" y="1088502"/>
            <a:ext cx="8856984" cy="4388381"/>
          </a:xfr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sz="2500" b="1" dirty="0" err="1">
                <a:latin typeface="Calibri" pitchFamily="34" charset="0"/>
                <a:ea typeface="Microsoft YaHei" pitchFamily="34" charset="-122"/>
                <a:cs typeface="Mangal" pitchFamily="18" charset="0"/>
              </a:rPr>
              <a:t>Hydroxychlorochin</a:t>
            </a:r>
            <a:r>
              <a:rPr lang="cs-CZ" sz="2500" b="1" dirty="0">
                <a:latin typeface="Calibri" pitchFamily="34" charset="0"/>
                <a:ea typeface="Microsoft YaHei" pitchFamily="34" charset="-122"/>
                <a:cs typeface="Mangal" pitchFamily="18" charset="0"/>
              </a:rPr>
              <a:t>, </a:t>
            </a:r>
            <a:r>
              <a:rPr lang="cs-CZ" sz="2500" b="1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chlorochin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(toxičtější)</a:t>
            </a:r>
          </a:p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Díky </a:t>
            </a:r>
            <a:r>
              <a:rPr lang="cs-CZ" sz="25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lipofilitě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kumulace (depozita) v lysozymech v rohovce</a:t>
            </a:r>
          </a:p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Vazba na melanin v pigmentovém epitelu </a:t>
            </a:r>
            <a:r>
              <a:rPr lang="cs-CZ" sz="2500" dirty="0">
                <a:latin typeface="Calibri" pitchFamily="34" charset="0"/>
                <a:ea typeface="Microsoft YaHei" pitchFamily="34" charset="-122"/>
                <a:cs typeface="Mangal" pitchFamily="18" charset="0"/>
              </a:rPr>
              <a:t>sítnice 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→ </a:t>
            </a:r>
            <a:r>
              <a:rPr lang="cs-CZ" sz="25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fototoxická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degenerace sítnice (</a:t>
            </a:r>
            <a:r>
              <a:rPr lang="cs-CZ" sz="2500" dirty="0">
                <a:latin typeface="Calibri" pitchFamily="34" charset="0"/>
                <a:ea typeface="Microsoft YaHei" pitchFamily="34" charset="-122"/>
                <a:cs typeface="Mangal" pitchFamily="18" charset="0"/>
              </a:rPr>
              <a:t>retinopatie → </a:t>
            </a:r>
            <a:r>
              <a:rPr lang="cs-CZ" sz="25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bull‘s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lang="cs-CZ" sz="25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eye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lang="cs-CZ" sz="25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makulopatie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)</a:t>
            </a:r>
          </a:p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→ </a:t>
            </a:r>
            <a:r>
              <a:rPr lang="cs-CZ" sz="2500" dirty="0">
                <a:latin typeface="Calibri" pitchFamily="34" charset="0"/>
                <a:ea typeface="Microsoft YaHei" pitchFamily="34" charset="-122"/>
                <a:cs typeface="Mangal" pitchFamily="18" charset="0"/>
              </a:rPr>
              <a:t>preventivní vyšetření 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před začátkem terapie, dále 1x </a:t>
            </a:r>
            <a:r>
              <a:rPr lang="cs-CZ" sz="2500" dirty="0">
                <a:latin typeface="Calibri" pitchFamily="34" charset="0"/>
                <a:ea typeface="Microsoft YaHei" pitchFamily="34" charset="-122"/>
                <a:cs typeface="Mangal" pitchFamily="18" charset="0"/>
              </a:rPr>
              <a:t>za rok</a:t>
            </a:r>
          </a:p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cs-CZ" sz="2500" dirty="0">
                <a:latin typeface="Calibri" pitchFamily="34" charset="0"/>
                <a:ea typeface="Microsoft YaHei" pitchFamily="34" charset="-122"/>
                <a:cs typeface="Mangal" pitchFamily="18" charset="0"/>
              </a:rPr>
              <a:t>bezpečná dávka </a:t>
            </a:r>
            <a:endParaRPr lang="cs-CZ" sz="2500"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marL="109728" indent="0">
              <a:lnSpc>
                <a:spcPct val="150000"/>
              </a:lnSpc>
              <a:buSzPct val="100000"/>
              <a:buNone/>
            </a:pP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   ≤ </a:t>
            </a:r>
            <a:r>
              <a:rPr lang="cs-CZ" sz="2500" dirty="0">
                <a:latin typeface="Calibri" pitchFamily="34" charset="0"/>
                <a:ea typeface="Microsoft YaHei" pitchFamily="34" charset="-122"/>
                <a:cs typeface="Mangal" pitchFamily="18" charset="0"/>
              </a:rPr>
              <a:t>6,5mg/kg/den </a:t>
            </a:r>
            <a:r>
              <a:rPr lang="cs-CZ" sz="25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HC  </a:t>
            </a:r>
            <a:endParaRPr lang="cs-CZ" sz="2500" dirty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pic>
        <p:nvPicPr>
          <p:cNvPr id="16388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2131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144735"/>
            <a:ext cx="403244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6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yndrom suchého o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 txBox="1">
            <a:spLocks noGrp="1"/>
          </p:cNvSpPr>
          <p:nvPr>
            <p:ph type="title" idx="4294967295"/>
          </p:nvPr>
        </p:nvSpPr>
        <p:spPr>
          <a:xfrm>
            <a:off x="683568" y="222367"/>
            <a:ext cx="8229600" cy="1143000"/>
          </a:xfrm>
        </p:spPr>
        <p:txBody>
          <a:bodyPr/>
          <a:lstStyle/>
          <a:p>
            <a:pPr algn="ctr" eaLnBrk="1" hangingPunct="1">
              <a:buSzPct val="45000"/>
              <a:buFont typeface="StarSymbol"/>
              <a:buNone/>
            </a:pP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Syndrom suchého </a:t>
            </a:r>
            <a:r>
              <a:rPr sz="4400" dirty="0" err="1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oka</a:t>
            </a:r>
            <a:endParaRPr sz="4400" dirty="0" smtClean="0">
              <a:solidFill>
                <a:schemeClr val="tx1"/>
              </a:solidFill>
              <a:effectLst/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sp>
        <p:nvSpPr>
          <p:cNvPr id="17411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buSzPct val="100000"/>
              <a:buFontTx/>
              <a:buChar char="•"/>
            </a:pPr>
            <a:r>
              <a:rPr sz="32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BB</a:t>
            </a:r>
            <a:r>
              <a:rPr lang="cs-CZ" sz="32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(i v lokální formě)</a:t>
            </a:r>
            <a:r>
              <a:rPr sz="32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, </a:t>
            </a:r>
            <a:r>
              <a:rPr sz="32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diuretika</a:t>
            </a:r>
            <a:endParaRPr lang="cs-CZ" sz="3200"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buSzPct val="100000"/>
              <a:buFontTx/>
              <a:buChar char="•"/>
            </a:pPr>
            <a:r>
              <a:rPr sz="32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Estrogeny</a:t>
            </a:r>
            <a:r>
              <a:rPr sz="32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, </a:t>
            </a:r>
            <a:r>
              <a:rPr sz="32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hormonální</a:t>
            </a:r>
            <a:r>
              <a:rPr sz="32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</a:t>
            </a:r>
            <a:r>
              <a:rPr sz="32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antikoncepce</a:t>
            </a:r>
            <a:endParaRPr sz="3200"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buSzPct val="100000"/>
              <a:buFontTx/>
              <a:buChar char="•"/>
            </a:pPr>
            <a:r>
              <a:rPr sz="32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Anticholinergika</a:t>
            </a:r>
            <a:endParaRPr lang="cs-CZ" sz="3200"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buSzPct val="100000"/>
              <a:buFontTx/>
              <a:buChar char="•"/>
            </a:pPr>
            <a:r>
              <a:rPr lang="cs-CZ" sz="32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Isotretinoin</a:t>
            </a:r>
            <a:endParaRPr sz="3200"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buSzPct val="100000"/>
              <a:buFontTx/>
              <a:buChar char="•"/>
            </a:pPr>
            <a:r>
              <a:rPr sz="32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Statiny</a:t>
            </a:r>
            <a:endParaRPr lang="cs-CZ" sz="3200"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  <a:p>
            <a:pPr eaLnBrk="1" hangingPunct="1">
              <a:lnSpc>
                <a:spcPct val="150000"/>
              </a:lnSpc>
              <a:buSzPct val="100000"/>
              <a:buFontTx/>
              <a:buChar char="•"/>
            </a:pPr>
            <a:r>
              <a:rPr lang="cs-CZ" sz="3200" dirty="0" err="1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Bifosfonáty</a:t>
            </a:r>
            <a:endParaRPr lang="cs-CZ" sz="3200" dirty="0" smtClean="0">
              <a:latin typeface="Calibri" pitchFamily="34" charset="0"/>
              <a:ea typeface="Microsoft YaHei" pitchFamily="34" charset="-122"/>
              <a:cs typeface="Mangal" pitchFamily="18" charset="0"/>
            </a:endParaRPr>
          </a:p>
        </p:txBody>
      </p:sp>
      <p:pic>
        <p:nvPicPr>
          <p:cNvPr id="17412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 txBox="1">
            <a:spLocks noGrp="1"/>
          </p:cNvSpPr>
          <p:nvPr>
            <p:ph type="title" idx="4294967295"/>
          </p:nvPr>
        </p:nvSpPr>
        <p:spPr>
          <a:xfrm>
            <a:off x="683568" y="220779"/>
            <a:ext cx="8229600" cy="1144588"/>
          </a:xfrm>
        </p:spPr>
        <p:txBody>
          <a:bodyPr/>
          <a:lstStyle/>
          <a:p>
            <a:pPr algn="ctr" eaLnBrk="1" hangingPunct="1">
              <a:buSzPct val="45000"/>
              <a:buFont typeface="StarSymbol"/>
              <a:buNone/>
            </a:pPr>
            <a:r>
              <a:rPr sz="4400" dirty="0" smtClean="0">
                <a:latin typeface="Calibri" pitchFamily="34" charset="0"/>
                <a:ea typeface="Microsoft YaHei" pitchFamily="34" charset="-122"/>
                <a:cs typeface="Mangal" pitchFamily="18" charset="0"/>
              </a:rPr>
              <a:t>     </a:t>
            </a: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Prevence a management</a:t>
            </a:r>
          </a:p>
        </p:txBody>
      </p:sp>
      <p:sp>
        <p:nvSpPr>
          <p:cNvPr id="18435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107504" y="1412776"/>
            <a:ext cx="8856984" cy="4525962"/>
          </a:xfrm>
        </p:spPr>
        <p:txBody>
          <a:bodyPr>
            <a:normAutofit fontScale="92500" lnSpcReduction="10000"/>
          </a:bodyPr>
          <a:lstStyle>
            <a:lvl1pPr marL="431800" indent="-323850"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  <a:cs typeface="Mangal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SzPct val="100000"/>
              <a:buFont typeface="StarSymbol"/>
              <a:buChar char="●"/>
            </a:pPr>
            <a:r>
              <a:rPr sz="2800" dirty="0" smtClean="0"/>
              <a:t>Zvážení risk/benefit</a:t>
            </a:r>
          </a:p>
          <a:p>
            <a:pPr eaLnBrk="1" hangingPunct="1">
              <a:lnSpc>
                <a:spcPct val="150000"/>
              </a:lnSpc>
              <a:buSzPct val="100000"/>
              <a:buFont typeface="StarSymbol"/>
              <a:buChar char="●"/>
            </a:pPr>
            <a:r>
              <a:rPr sz="2800" dirty="0" smtClean="0"/>
              <a:t>Symptomatická léčba</a:t>
            </a:r>
          </a:p>
          <a:p>
            <a:pPr eaLnBrk="1" hangingPunct="1">
              <a:lnSpc>
                <a:spcPct val="150000"/>
              </a:lnSpc>
              <a:buSzPct val="100000"/>
              <a:buFont typeface="StarSymbol"/>
              <a:buChar char="●"/>
            </a:pPr>
            <a:r>
              <a:rPr sz="2800" dirty="0" smtClean="0"/>
              <a:t>Snížení dávky</a:t>
            </a:r>
            <a:r>
              <a:rPr lang="cs-CZ" sz="2800" dirty="0" smtClean="0"/>
              <a:t>, v</a:t>
            </a:r>
            <a:r>
              <a:rPr sz="2800" dirty="0" smtClean="0"/>
              <a:t>ysazení léku</a:t>
            </a:r>
          </a:p>
          <a:p>
            <a:pPr eaLnBrk="1" hangingPunct="1">
              <a:lnSpc>
                <a:spcPct val="150000"/>
              </a:lnSpc>
              <a:buSzPct val="100000"/>
              <a:buFont typeface="StarSymbol"/>
              <a:buChar char="●"/>
            </a:pPr>
            <a:r>
              <a:rPr sz="2800" dirty="0" smtClean="0"/>
              <a:t>Monitorování hladin – lékové interakce (phenytoin)</a:t>
            </a:r>
          </a:p>
          <a:p>
            <a:pPr eaLnBrk="1" hangingPunct="1">
              <a:lnSpc>
                <a:spcPct val="150000"/>
              </a:lnSpc>
              <a:buSzPct val="100000"/>
              <a:buFont typeface="StarSymbol"/>
              <a:buChar char="●"/>
            </a:pPr>
            <a:r>
              <a:rPr sz="2800" dirty="0" smtClean="0"/>
              <a:t>Pravidelná oční vyšetření (amiodaron, tamoxifen, HC, C)</a:t>
            </a:r>
          </a:p>
          <a:p>
            <a:pPr eaLnBrk="1" hangingPunct="1">
              <a:lnSpc>
                <a:spcPct val="150000"/>
              </a:lnSpc>
              <a:buSzPct val="100000"/>
              <a:buFont typeface="StarSymbol"/>
              <a:buChar char="●"/>
            </a:pPr>
            <a:r>
              <a:rPr sz="2800" dirty="0" smtClean="0"/>
              <a:t>Alternativní terapie jiným léčivem</a:t>
            </a:r>
          </a:p>
          <a:p>
            <a:pPr eaLnBrk="1" hangingPunct="1">
              <a:lnSpc>
                <a:spcPct val="150000"/>
              </a:lnSpc>
              <a:buSzPct val="100000"/>
              <a:buFont typeface="StarSymbol"/>
              <a:buChar char="●"/>
            </a:pPr>
            <a:r>
              <a:rPr sz="2800" dirty="0" smtClean="0"/>
              <a:t>Chirurgická intervence</a:t>
            </a:r>
          </a:p>
        </p:txBody>
      </p:sp>
      <p:pic>
        <p:nvPicPr>
          <p:cNvPr id="18436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t3.gstatic.com/images?q=tbn:ANd9GcRbrwK3RkSEU25y24v7dhBUGu7DE8IlOwmlJ8nko0fQ0fsnxd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0" b="8124"/>
          <a:stretch>
            <a:fillRect/>
          </a:stretch>
        </p:blipFill>
        <p:spPr bwMode="auto">
          <a:xfrm>
            <a:off x="5940152" y="1323704"/>
            <a:ext cx="11874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841786"/>
              </p:ext>
            </p:extLst>
          </p:nvPr>
        </p:nvGraphicFramePr>
        <p:xfrm>
          <a:off x="457200" y="1481138"/>
          <a:ext cx="8229600" cy="4564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8696"/>
                <a:gridCol w="5050904"/>
              </a:tblGrid>
              <a:tr h="586872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latin typeface="Calibri" panose="020F0502020204030204" pitchFamily="34" charset="0"/>
                        </a:rPr>
                        <a:t>NEŽÁDOUCÍ ÚČINEK</a:t>
                      </a:r>
                      <a:endParaRPr lang="cs-CZ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latin typeface="Calibri" panose="020F0502020204030204" pitchFamily="34" charset="0"/>
                        </a:rPr>
                        <a:t>PŘÍKLADY</a:t>
                      </a:r>
                      <a:r>
                        <a:rPr lang="cs-CZ" baseline="0" dirty="0" smtClean="0">
                          <a:latin typeface="Calibri" panose="020F0502020204030204" pitchFamily="34" charset="0"/>
                        </a:rPr>
                        <a:t> LÉČIV</a:t>
                      </a:r>
                      <a:endParaRPr lang="cs-CZ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</a:tr>
              <a:tr h="5868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Syndrom suchého oka</a:t>
                      </a:r>
                      <a:endParaRPr lang="cs-CZ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anticholinergika</a:t>
                      </a: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 (TCA, spasmolytika), betablokátory, </a:t>
                      </a: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retinoidy</a:t>
                      </a: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bifosfonáty</a:t>
                      </a:r>
                      <a:endParaRPr lang="cs-CZ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</a:tr>
              <a:tr h="5868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Depozita v rohovce a čočce</a:t>
                      </a:r>
                      <a:endParaRPr lang="cs-CZ" sz="20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amiodaron</a:t>
                      </a: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, chlorochin, </a:t>
                      </a: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hydroxychlorochin</a:t>
                      </a: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, chlorpromazin, </a:t>
                      </a: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indometacin</a:t>
                      </a: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, tamoxifen</a:t>
                      </a:r>
                      <a:endParaRPr lang="cs-CZ" sz="20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868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Katarakta</a:t>
                      </a:r>
                      <a:endParaRPr lang="cs-CZ" sz="18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glukokortikoidy, </a:t>
                      </a: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retinoidy</a:t>
                      </a: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phneytoin</a:t>
                      </a:r>
                      <a:endParaRPr lang="cs-CZ" sz="18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868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Poruchy akomodace</a:t>
                      </a:r>
                      <a:endParaRPr lang="cs-CZ" sz="18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TCA, </a:t>
                      </a: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fenothiaziny</a:t>
                      </a: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parasympatolytika</a:t>
                      </a: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, drogy</a:t>
                      </a:r>
                      <a:endParaRPr lang="cs-CZ" sz="18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868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Zvýšený nitrooční tlak a glaukom</a:t>
                      </a:r>
                      <a:endParaRPr lang="cs-CZ" sz="18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anticholinergika</a:t>
                      </a: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, kortikosteroidy</a:t>
                      </a:r>
                      <a:endParaRPr lang="cs-CZ" sz="18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868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Poškození sítnice a očního nervu</a:t>
                      </a:r>
                      <a:endParaRPr lang="cs-CZ" sz="18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etambutol</a:t>
                      </a: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isoniazid</a:t>
                      </a: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cs-CZ" sz="2000" dirty="0" err="1" smtClean="0">
                          <a:effectLst/>
                          <a:latin typeface="Calibri" panose="020F0502020204030204" pitchFamily="34" charset="0"/>
                        </a:rPr>
                        <a:t>amiodaron</a:t>
                      </a:r>
                      <a:r>
                        <a:rPr lang="cs-CZ" sz="2000" dirty="0" smtClean="0">
                          <a:effectLst/>
                          <a:latin typeface="Calibri" panose="020F0502020204030204" pitchFamily="34" charset="0"/>
                        </a:rPr>
                        <a:t>, tamoxifen</a:t>
                      </a:r>
                      <a:endParaRPr lang="cs-CZ" sz="18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400" dirty="0">
                <a:effectLst/>
              </a:rPr>
              <a:t>O</a:t>
            </a:r>
            <a:r>
              <a:rPr lang="cs-CZ" sz="4400" dirty="0" smtClean="0">
                <a:effectLst/>
              </a:rPr>
              <a:t>ční </a:t>
            </a:r>
            <a:r>
              <a:rPr lang="cs-CZ" sz="4400" dirty="0">
                <a:effectLst/>
              </a:rPr>
              <a:t>nežádoucí účinky a léčiva, která je mohou způsobit</a:t>
            </a:r>
            <a:endParaRPr lang="cs-CZ" sz="4400" dirty="0"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089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Závě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lIns="90000" tIns="45000" rIns="90000" bIns="45000" anchor="t"/>
          <a:lstStyle/>
          <a:p>
            <a:pPr algn="ctr" eaLnBrk="1" hangingPunct="1">
              <a:buSzPct val="45000"/>
              <a:buFont typeface="StarSymbol"/>
              <a:buNone/>
            </a:pPr>
            <a:r>
              <a:rPr sz="4400" dirty="0" smtClean="0">
                <a:solidFill>
                  <a:schemeClr val="tx1"/>
                </a:solidFill>
                <a:effectLst/>
                <a:latin typeface="Calibri" pitchFamily="34" charset="0"/>
                <a:ea typeface="Microsoft YaHei" pitchFamily="34" charset="-122"/>
                <a:cs typeface="Mangal" pitchFamily="18" charset="0"/>
              </a:rPr>
              <a:t>Závěr</a:t>
            </a:r>
          </a:p>
        </p:txBody>
      </p:sp>
      <p:sp>
        <p:nvSpPr>
          <p:cNvPr id="19459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395536" y="1196752"/>
            <a:ext cx="8373616" cy="4969470"/>
          </a:xfrm>
        </p:spPr>
        <p:txBody>
          <a:bodyPr lIns="90000" tIns="45000" rIns="90000" bIns="4500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  <a:cs typeface="Mangal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marL="457200" lvl="1" indent="-457200" eaLnBrk="1" hangingPunct="1">
              <a:lnSpc>
                <a:spcPct val="150000"/>
              </a:lnSpc>
              <a:spcBef>
                <a:spcPct val="0"/>
              </a:spcBef>
              <a:spcAft>
                <a:spcPts val="1138"/>
              </a:spcAft>
              <a:buSzPct val="100000"/>
              <a:buFont typeface="Arial" pitchFamily="34" charset="0"/>
              <a:buChar char="•"/>
            </a:pPr>
            <a:r>
              <a:rPr lang="cs-CZ" sz="3200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informovat pacienta o rizicích léčby</a:t>
            </a:r>
          </a:p>
          <a:p>
            <a:pPr marL="457200" indent="-457200" eaLnBrk="1" hangingPunct="1">
              <a:lnSpc>
                <a:spcPct val="150000"/>
              </a:lnSpc>
              <a:spcBef>
                <a:spcPts val="638"/>
              </a:spcBef>
              <a:buSzPct val="100000"/>
              <a:buFont typeface="Arial" pitchFamily="34" charset="0"/>
              <a:buChar char="•"/>
            </a:pPr>
            <a:r>
              <a:rPr sz="3200" dirty="0" smtClean="0"/>
              <a:t>zaměřit se na rizikové pacienty s preexistujícím očním onemocněním, seniory</a:t>
            </a:r>
          </a:p>
          <a:p>
            <a:pPr marL="457200" indent="-457200" eaLnBrk="1" hangingPunct="1">
              <a:lnSpc>
                <a:spcPct val="150000"/>
              </a:lnSpc>
              <a:spcBef>
                <a:spcPts val="638"/>
              </a:spcBef>
              <a:buSzPct val="100000"/>
              <a:buFont typeface="Arial" pitchFamily="34" charset="0"/>
              <a:buChar char="•"/>
            </a:pPr>
            <a:r>
              <a:rPr sz="3200" dirty="0" smtClean="0"/>
              <a:t>riziko při řízení vozidel</a:t>
            </a:r>
          </a:p>
          <a:p>
            <a:pPr marL="457200" indent="-457200" eaLnBrk="1" hangingPunct="1">
              <a:lnSpc>
                <a:spcPct val="150000"/>
              </a:lnSpc>
              <a:spcBef>
                <a:spcPts val="638"/>
              </a:spcBef>
              <a:buSzPct val="100000"/>
              <a:buFont typeface="Arial" pitchFamily="34" charset="0"/>
              <a:buChar char="•"/>
            </a:pPr>
            <a:r>
              <a:rPr sz="3200" dirty="0" smtClean="0"/>
              <a:t>včasné rozpoznání, vysazení léku a adekvátní terapie = malé riziko trvalého poškození</a:t>
            </a:r>
          </a:p>
        </p:txBody>
      </p:sp>
      <p:pic>
        <p:nvPicPr>
          <p:cNvPr id="19460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200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luk">
  <a:themeElements>
    <a:clrScheme name="Shlu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hlu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hlu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750</TotalTime>
  <Words>951</Words>
  <Application>Microsoft Office PowerPoint</Application>
  <PresentationFormat>Předvádění na obrazovce (4:3)</PresentationFormat>
  <Paragraphs>178</Paragraphs>
  <Slides>22</Slides>
  <Notes>18</Notes>
  <HiddenSlides>1</HiddenSlides>
  <MMClips>0</MMClips>
  <ScaleCrop>false</ScaleCrop>
  <HeadingPairs>
    <vt:vector size="6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34" baseType="lpstr">
      <vt:lpstr>Microsoft YaHei</vt:lpstr>
      <vt:lpstr>Arial</vt:lpstr>
      <vt:lpstr>Calibri</vt:lpstr>
      <vt:lpstr>Lucida Sans Unicode</vt:lpstr>
      <vt:lpstr>Mangal</vt:lpstr>
      <vt:lpstr>StarSymbol</vt:lpstr>
      <vt:lpstr>Tahoma</vt:lpstr>
      <vt:lpstr>Times New Roman</vt:lpstr>
      <vt:lpstr>Verdana</vt:lpstr>
      <vt:lpstr>Wingdings 2</vt:lpstr>
      <vt:lpstr>Wingdings 3</vt:lpstr>
      <vt:lpstr>Shluk</vt:lpstr>
      <vt:lpstr> Možné nežádoucí projevy léčiv na oku </vt:lpstr>
      <vt:lpstr>Anatomie oka</vt:lpstr>
      <vt:lpstr>Anatomie oka</vt:lpstr>
      <vt:lpstr>Definice pojmů</vt:lpstr>
      <vt:lpstr> Oční nežádoucí účinky</vt:lpstr>
      <vt:lpstr>Diferenciální diagnóza</vt:lpstr>
      <vt:lpstr>Rizikové skupiny léčiv</vt:lpstr>
      <vt:lpstr>Amiodaron</vt:lpstr>
      <vt:lpstr>Betablokátory</vt:lpstr>
      <vt:lpstr>     Antikoagulancia, NSAID</vt:lpstr>
      <vt:lpstr>Parasympatolytika</vt:lpstr>
      <vt:lpstr>      Mydriatika  a cykloplegika</vt:lpstr>
      <vt:lpstr>Antiepileptika</vt:lpstr>
      <vt:lpstr>Antipsychotika</vt:lpstr>
      <vt:lpstr>Glukokortikoidy</vt:lpstr>
      <vt:lpstr>Léčiva infekčních chorob</vt:lpstr>
      <vt:lpstr>  Léčiva infekčních chorob</vt:lpstr>
      <vt:lpstr>Antimalarika</vt:lpstr>
      <vt:lpstr>Syndrom suchého oka</vt:lpstr>
      <vt:lpstr>     Prevence a management</vt:lpstr>
      <vt:lpstr>Oční nežádoucí účinky a léčiva, která je mohou způsobit</vt:lpstr>
      <vt:lpstr>Závěr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Změna vizu jako nežádoucí účinek léčiv</dc:title>
  <dc:creator>Oviso</dc:creator>
  <cp:lastModifiedBy>Oviso</cp:lastModifiedBy>
  <cp:revision>57</cp:revision>
  <cp:lastPrinted>2015-04-22T20:33:40Z</cp:lastPrinted>
  <dcterms:modified xsi:type="dcterms:W3CDTF">2015-04-24T21:04:06Z</dcterms:modified>
</cp:coreProperties>
</file>