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71" r:id="rId3"/>
    <p:sldId id="351" r:id="rId4"/>
    <p:sldId id="432" r:id="rId5"/>
    <p:sldId id="433" r:id="rId6"/>
    <p:sldId id="434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445" r:id="rId16"/>
    <p:sldId id="446" r:id="rId17"/>
    <p:sldId id="447" r:id="rId18"/>
    <p:sldId id="448" r:id="rId19"/>
    <p:sldId id="375" r:id="rId20"/>
    <p:sldId id="378" r:id="rId21"/>
    <p:sldId id="399" r:id="rId22"/>
    <p:sldId id="402" r:id="rId23"/>
    <p:sldId id="403" r:id="rId24"/>
    <p:sldId id="404" r:id="rId25"/>
    <p:sldId id="406" r:id="rId26"/>
    <p:sldId id="409" r:id="rId27"/>
    <p:sldId id="410" r:id="rId28"/>
    <p:sldId id="411" r:id="rId29"/>
    <p:sldId id="412" r:id="rId30"/>
    <p:sldId id="413" r:id="rId31"/>
    <p:sldId id="423" r:id="rId32"/>
    <p:sldId id="424" r:id="rId33"/>
    <p:sldId id="426" r:id="rId34"/>
    <p:sldId id="430" r:id="rId35"/>
    <p:sldId id="431" r:id="rId36"/>
    <p:sldId id="390" r:id="rId37"/>
    <p:sldId id="450" r:id="rId38"/>
    <p:sldId id="449" r:id="rId3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0" d="100"/>
          <a:sy n="60" d="100"/>
        </p:scale>
        <p:origin x="-1440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30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explosion val="25"/>
          <c:dPt>
            <c:idx val="0"/>
            <c:explosion val="0"/>
            <c:spPr>
              <a:solidFill>
                <a:srgbClr val="FF0000"/>
              </a:solidFill>
              <a:ln>
                <a:solidFill>
                  <a:srgbClr val="C00000"/>
                </a:solidFill>
              </a:ln>
            </c:spPr>
          </c:dPt>
          <c:dPt>
            <c:idx val="1"/>
            <c:explosion val="10"/>
            <c:spPr>
              <a:solidFill>
                <a:srgbClr val="2D2D8A">
                  <a:lumMod val="60000"/>
                  <a:lumOff val="40000"/>
                </a:srgbClr>
              </a:solidFill>
            </c:spPr>
          </c:dPt>
          <c:dLbls>
            <c:dLbl>
              <c:idx val="0"/>
              <c:layout>
                <c:manualLayout>
                  <c:x val="-0.14077869919680921"/>
                  <c:y val="0.20384534835380239"/>
                </c:manualLayout>
              </c:layout>
              <c:tx>
                <c:rich>
                  <a:bodyPr/>
                  <a:lstStyle/>
                  <a:p>
                    <a:r>
                      <a:rPr lang="cs-CZ" sz="2000" dirty="0" smtClean="0"/>
                      <a:t>S</a:t>
                    </a:r>
                    <a:r>
                      <a:rPr lang="en-US" sz="2000" dirty="0" err="1" smtClean="0"/>
                      <a:t>nížený</a:t>
                    </a:r>
                    <a:r>
                      <a:rPr lang="en-US" sz="2000" dirty="0" smtClean="0"/>
                      <a:t> </a:t>
                    </a:r>
                    <a:r>
                      <a:rPr lang="en-US" sz="2000" dirty="0" err="1" smtClean="0"/>
                      <a:t>příjem</a:t>
                    </a:r>
                    <a:r>
                      <a:rPr lang="en-US" sz="2000" dirty="0" smtClean="0"/>
                      <a:t> </a:t>
                    </a:r>
                    <a:endParaRPr lang="cs-CZ" sz="2000" dirty="0" smtClean="0"/>
                  </a:p>
                  <a:p>
                    <a:r>
                      <a:rPr lang="cs-CZ" sz="2000" dirty="0" smtClean="0"/>
                      <a:t>23,4</a:t>
                    </a:r>
                    <a:r>
                      <a:rPr lang="en-US" sz="2000" dirty="0" smtClean="0"/>
                      <a:t>%</a:t>
                    </a:r>
                    <a:endParaRPr lang="en-US" sz="2000" dirty="0"/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cs-CZ" dirty="0" smtClean="0"/>
                      <a:t>O</a:t>
                    </a:r>
                    <a:r>
                      <a:rPr lang="en-US" dirty="0" err="1" smtClean="0"/>
                      <a:t>bvyklý</a:t>
                    </a:r>
                    <a:r>
                      <a:rPr lang="en-US" dirty="0" smtClean="0"/>
                      <a:t> </a:t>
                    </a:r>
                    <a:r>
                      <a:rPr lang="en-US" dirty="0" err="1" smtClean="0"/>
                      <a:t>příjem</a:t>
                    </a:r>
                    <a:r>
                      <a:rPr lang="en-US" dirty="0" smtClean="0"/>
                      <a:t> </a:t>
                    </a:r>
                    <a:r>
                      <a:rPr lang="cs-CZ" dirty="0" smtClean="0"/>
                      <a:t>76,6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  <c:showCatName val="1"/>
            </c:dLbl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Val val="1"/>
            <c:showCatName val="1"/>
            <c:showLeaderLines val="1"/>
          </c:dLbls>
          <c:cat>
            <c:strRef>
              <c:f>Sheet1!$B$22:$B$23</c:f>
              <c:strCache>
                <c:ptCount val="2"/>
                <c:pt idx="0">
                  <c:v>snížený příjem</c:v>
                </c:pt>
                <c:pt idx="1">
                  <c:v>obvyklý příjem</c:v>
                </c:pt>
              </c:strCache>
            </c:strRef>
          </c:cat>
          <c:val>
            <c:numRef>
              <c:f>Sheet1!$C$22:$C$23</c:f>
              <c:numCache>
                <c:formatCode>0.0%</c:formatCode>
                <c:ptCount val="2"/>
                <c:pt idx="0">
                  <c:v>0.23400000000000001</c:v>
                </c:pt>
                <c:pt idx="1">
                  <c:v>0.76600000000000146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BFCA7-E208-4774-9C3E-9A164E61D8D4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86A24-D407-447E-93F6-260F724699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527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sz="120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CB1042-7DA1-4D9E-90B7-5553C5B676A3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600" b="1" dirty="0">
                <a:solidFill>
                  <a:schemeClr val="accent6">
                    <a:lumMod val="75000"/>
                  </a:schemeClr>
                </a:solidFill>
              </a:rPr>
              <a:t>Podvýživou je ohrožen obézní stejně jako hubený, častěji vidíme 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</a:rPr>
              <a:t>obézní – důležitost </a:t>
            </a:r>
            <a:r>
              <a:rPr lang="cs-CZ" sz="1600" b="1" dirty="0" err="1" smtClean="0">
                <a:solidFill>
                  <a:schemeClr val="accent6">
                    <a:lumMod val="75000"/>
                  </a:schemeClr>
                </a:solidFill>
              </a:rPr>
              <a:t>screeningu</a:t>
            </a:r>
            <a:r>
              <a:rPr lang="cs-CZ" sz="1600" b="1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cs-CZ" sz="1600" b="1" baseline="0" dirty="0" smtClean="0">
                <a:solidFill>
                  <a:schemeClr val="accent6">
                    <a:lumMod val="75000"/>
                  </a:schemeClr>
                </a:solidFill>
              </a:rPr>
              <a:t> protože pacient vpravo nemusí být odhalen jako rizikový </a:t>
            </a:r>
            <a:endParaRPr lang="cs-CZ" sz="16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cs-CZ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330864" lvl="1" indent="-330864">
              <a:buFontTx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Nechtěný úbytek hmotnosti o 5% za 3 měsíce svědčí o riziku podvýživy         (u 70kg člověka je to jen 3,5kg)</a:t>
            </a:r>
          </a:p>
          <a:p>
            <a:endParaRPr lang="cs-CZ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Nechtěná ztráta hmotnosti během nemoci je  nežádoucí (většinou jde o ztrátu svaloviny včetně srdečního a dýchacího svalstva) </a:t>
            </a:r>
          </a:p>
          <a:p>
            <a:endParaRPr lang="cs-CZ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Snížení příjmu stravy je vždy varovné znamení</a:t>
            </a:r>
          </a:p>
          <a:p>
            <a:endParaRPr lang="cs-CZ" sz="16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31BFD3-DE01-4D89-B5F2-9E756BE81A81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284574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31BFD3-DE01-4D89-B5F2-9E756BE81A81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28264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/>
          </a:p>
        </p:txBody>
      </p:sp>
      <p:sp>
        <p:nvSpPr>
          <p:cNvPr id="47108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6FB6B05-0B1B-4CA4-838E-77D7A3AA82EE}" type="slidenum">
              <a:rPr lang="it-IT" sz="1200">
                <a:solidFill>
                  <a:prstClr val="black"/>
                </a:solidFill>
                <a:latin typeface="Arial" charset="0"/>
              </a:rPr>
              <a:pPr algn="r"/>
              <a:t>33</a:t>
            </a:fld>
            <a:endParaRPr lang="it-IT" sz="120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012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1069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515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0271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0184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451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7417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3182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6478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3520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64223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F3D7D-7AD0-4E89-AF47-E6D3CAF9B7B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DD748-5F94-40A3-A989-7296E5D326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7004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53D1D-4AE0-4690-8119-86E83A8AB3FA}" type="datetimeFigureOut">
              <a:rPr lang="cs-CZ" smtClean="0"/>
              <a:pPr/>
              <a:t>11.2.2020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3BF76-D829-4772-A033-959A69F396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707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547369" y="548680"/>
            <a:ext cx="644830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 smtClean="0"/>
              <a:t>Efekt nutriční intervence u onkologických </a:t>
            </a:r>
          </a:p>
          <a:p>
            <a:pPr algn="ctr"/>
            <a:r>
              <a:rPr lang="cs-CZ" sz="4000" b="1" dirty="0" smtClean="0"/>
              <a:t>pacientů</a:t>
            </a:r>
          </a:p>
          <a:p>
            <a:pPr algn="ctr"/>
            <a:endParaRPr lang="cs-CZ" sz="2800" b="1" dirty="0" smtClean="0"/>
          </a:p>
          <a:p>
            <a:pPr algn="ctr"/>
            <a:endParaRPr lang="cs-CZ" sz="2800" b="1" dirty="0" smtClean="0"/>
          </a:p>
          <a:p>
            <a:pPr algn="ctr"/>
            <a:endParaRPr lang="cs-CZ" sz="2800" b="1" dirty="0" smtClean="0"/>
          </a:p>
          <a:p>
            <a:r>
              <a:rPr lang="cs-CZ" sz="2800" b="1" dirty="0" smtClean="0"/>
              <a:t>   </a:t>
            </a:r>
            <a:endParaRPr lang="cs-CZ" sz="2800" dirty="0" smtClean="0"/>
          </a:p>
          <a:p>
            <a:pPr algn="ctr"/>
            <a:r>
              <a:rPr lang="cs-CZ" sz="2800" dirty="0" smtClean="0"/>
              <a:t>Viktor Maňásek</a:t>
            </a:r>
          </a:p>
          <a:p>
            <a:pPr algn="ctr"/>
            <a:r>
              <a:rPr lang="cs-CZ" sz="2800" dirty="0" smtClean="0"/>
              <a:t>Komplexní onkologické centrum Nový Jičín</a:t>
            </a:r>
          </a:p>
          <a:p>
            <a:pPr algn="ctr"/>
            <a:endParaRPr lang="cs-CZ" sz="2800" dirty="0" smtClean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5517232"/>
            <a:ext cx="3161928" cy="96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73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55576" y="76200"/>
            <a:ext cx="7696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cs-CZ" altLang="cs-CZ" sz="4000" dirty="0" smtClean="0">
                <a:latin typeface="+mj-lt"/>
              </a:rPr>
              <a:t>				Fakta</a:t>
            </a:r>
            <a:endParaRPr lang="cs-CZ" altLang="cs-CZ" sz="4000" dirty="0">
              <a:latin typeface="+mj-lt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838200" y="1394773"/>
            <a:ext cx="7467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cs-CZ" altLang="cs-CZ" sz="2800" dirty="0">
                <a:latin typeface="+mn-lt"/>
              </a:rPr>
              <a:t>Ročně je v ČR nově diagnostikováno více než </a:t>
            </a:r>
            <a:endParaRPr lang="cs-CZ" altLang="cs-CZ" sz="2800" dirty="0" smtClean="0">
              <a:latin typeface="+mn-lt"/>
            </a:endParaRPr>
          </a:p>
          <a:p>
            <a:r>
              <a:rPr lang="cs-CZ" altLang="cs-CZ" sz="2800" u="sng" dirty="0" smtClean="0">
                <a:solidFill>
                  <a:srgbClr val="FF0000"/>
                </a:solidFill>
                <a:latin typeface="+mn-lt"/>
              </a:rPr>
              <a:t>7</a:t>
            </a:r>
            <a:r>
              <a:rPr lang="en-US" altLang="cs-CZ" sz="2800" u="sng" dirty="0" smtClean="0">
                <a:solidFill>
                  <a:srgbClr val="FF0000"/>
                </a:solidFill>
                <a:latin typeface="+mn-lt"/>
              </a:rPr>
              <a:t>8</a:t>
            </a:r>
            <a:r>
              <a:rPr lang="cs-CZ" altLang="cs-CZ" sz="2800" u="sng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cs-CZ" sz="2800" u="sng" dirty="0" smtClean="0">
                <a:solidFill>
                  <a:srgbClr val="FF0000"/>
                </a:solidFill>
                <a:latin typeface="+mn-lt"/>
              </a:rPr>
              <a:t>5</a:t>
            </a:r>
            <a:r>
              <a:rPr lang="cs-CZ" altLang="cs-CZ" sz="2800" u="sng" dirty="0" smtClean="0">
                <a:solidFill>
                  <a:srgbClr val="FF0000"/>
                </a:solidFill>
                <a:latin typeface="+mn-lt"/>
              </a:rPr>
              <a:t>00 </a:t>
            </a:r>
            <a:r>
              <a:rPr lang="cs-CZ" altLang="cs-CZ" sz="2800" dirty="0" smtClean="0">
                <a:latin typeface="+mn-lt"/>
              </a:rPr>
              <a:t>zhoubných novotvarů. 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27584" y="2492896"/>
            <a:ext cx="7467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cs-CZ"/>
            </a:defPPr>
            <a:lvl1pPr>
              <a:defRPr sz="2400" b="1"/>
            </a:lvl1pPr>
            <a:lvl2pPr marL="742950" indent="-285750">
              <a:defRPr sz="2000" b="1">
                <a:latin typeface="Garamond" pitchFamily="18" charset="0"/>
              </a:defRPr>
            </a:lvl2pPr>
            <a:lvl3pPr marL="1143000" indent="-228600">
              <a:defRPr sz="2000" b="1">
                <a:latin typeface="Garamond" pitchFamily="18" charset="0"/>
              </a:defRPr>
            </a:lvl3pPr>
            <a:lvl4pPr marL="1600200" indent="-228600">
              <a:defRPr sz="2000" b="1">
                <a:latin typeface="Garamond" pitchFamily="18" charset="0"/>
              </a:defRPr>
            </a:lvl4pPr>
            <a:lvl5pPr marL="2057400" indent="-228600">
              <a:defRPr sz="2000" b="1"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Garamond" pitchFamily="18" charset="0"/>
              </a:defRPr>
            </a:lvl9pPr>
          </a:lstStyle>
          <a:p>
            <a:r>
              <a:rPr lang="cs-CZ" altLang="cs-CZ" sz="2800" dirty="0"/>
              <a:t>Ročně v ČR umírá více než </a:t>
            </a:r>
            <a:r>
              <a:rPr lang="cs-CZ" altLang="cs-CZ" sz="2800" u="sng" dirty="0">
                <a:solidFill>
                  <a:srgbClr val="FF0000"/>
                </a:solidFill>
              </a:rPr>
              <a:t>27 000 </a:t>
            </a:r>
            <a:r>
              <a:rPr lang="cs-CZ" altLang="cs-CZ" sz="2800" dirty="0"/>
              <a:t>pacientů se zhoubným </a:t>
            </a:r>
            <a:r>
              <a:rPr lang="cs-CZ" altLang="cs-CZ" sz="2800" dirty="0" smtClean="0"/>
              <a:t>nádorem. </a:t>
            </a:r>
            <a:endParaRPr lang="cs-CZ" altLang="cs-CZ" sz="2800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27584" y="3429000"/>
            <a:ext cx="805847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cs-CZ" altLang="cs-CZ" sz="2800" dirty="0" smtClean="0">
              <a:latin typeface="+mn-lt"/>
            </a:endParaRPr>
          </a:p>
          <a:p>
            <a:r>
              <a:rPr lang="cs-CZ" altLang="cs-CZ" sz="2800" dirty="0" smtClean="0">
                <a:latin typeface="+mn-lt"/>
              </a:rPr>
              <a:t>Celkem </a:t>
            </a:r>
            <a:r>
              <a:rPr lang="cs-CZ" altLang="cs-CZ" sz="2800" dirty="0">
                <a:latin typeface="+mn-lt"/>
              </a:rPr>
              <a:t>v ČR žije více než </a:t>
            </a:r>
            <a:r>
              <a:rPr lang="cs-CZ" altLang="cs-CZ" sz="2800" u="sng" dirty="0">
                <a:solidFill>
                  <a:srgbClr val="FF0000"/>
                </a:solidFill>
                <a:latin typeface="+mn-lt"/>
              </a:rPr>
              <a:t>4</a:t>
            </a:r>
            <a:r>
              <a:rPr lang="en-US" altLang="cs-CZ" sz="2800" u="sng" dirty="0">
                <a:solidFill>
                  <a:srgbClr val="FF0000"/>
                </a:solidFill>
                <a:latin typeface="+mn-lt"/>
              </a:rPr>
              <a:t>90</a:t>
            </a:r>
            <a:r>
              <a:rPr lang="cs-CZ" altLang="cs-CZ" sz="2800" u="sng" dirty="0">
                <a:solidFill>
                  <a:srgbClr val="FF0000"/>
                </a:solidFill>
                <a:latin typeface="+mn-lt"/>
              </a:rPr>
              <a:t> 000 </a:t>
            </a:r>
            <a:r>
              <a:rPr lang="cs-CZ" altLang="cs-CZ" sz="2800" dirty="0">
                <a:latin typeface="+mn-lt"/>
              </a:rPr>
              <a:t>pacientů se </a:t>
            </a:r>
            <a:r>
              <a:rPr lang="cs-CZ" altLang="cs-CZ" sz="2800" dirty="0" smtClean="0">
                <a:latin typeface="+mn-lt"/>
              </a:rPr>
              <a:t>zhoubnými nádory </a:t>
            </a:r>
            <a:r>
              <a:rPr lang="cs-CZ" altLang="cs-CZ" sz="2800" dirty="0">
                <a:latin typeface="+mn-lt"/>
              </a:rPr>
              <a:t>nebo pacientů s onkologickým onemocněním v </a:t>
            </a:r>
            <a:r>
              <a:rPr lang="cs-CZ" altLang="cs-CZ" sz="2800" dirty="0" smtClean="0">
                <a:latin typeface="+mn-lt"/>
              </a:rPr>
              <a:t> minulosti.</a:t>
            </a:r>
          </a:p>
          <a:p>
            <a:endParaRPr lang="cs-CZ" sz="2800" dirty="0" smtClean="0">
              <a:solidFill>
                <a:srgbClr val="000000"/>
              </a:solidFill>
            </a:endParaRPr>
          </a:p>
          <a:p>
            <a:r>
              <a:rPr lang="cs-CZ" sz="2800" dirty="0" smtClean="0">
                <a:solidFill>
                  <a:srgbClr val="000000"/>
                </a:solidFill>
                <a:latin typeface="+mn-lt"/>
              </a:rPr>
              <a:t>Každý 3.člověk v ČR onemocní rakovinou, každý 4. na ni zemře</a:t>
            </a:r>
            <a:endParaRPr lang="cs-CZ" altLang="cs-CZ" sz="2800" dirty="0">
              <a:latin typeface="+mn-lt"/>
            </a:endParaRPr>
          </a:p>
          <a:p>
            <a:r>
              <a:rPr lang="cs-CZ" altLang="cs-CZ" sz="2800" dirty="0" smtClean="0">
                <a:latin typeface="+mn-lt"/>
              </a:rPr>
              <a:t>					 	      </a:t>
            </a:r>
            <a:r>
              <a:rPr lang="cs-CZ" altLang="cs-CZ" sz="1200" dirty="0" smtClean="0">
                <a:latin typeface="+mn-lt"/>
              </a:rPr>
              <a:t>(</a:t>
            </a:r>
            <a:r>
              <a:rPr lang="cs-CZ" altLang="cs-CZ" sz="1200" dirty="0">
                <a:latin typeface="+mn-lt"/>
              </a:rPr>
              <a:t>Zdroj: ČOS data z roku 201</a:t>
            </a:r>
            <a:r>
              <a:rPr lang="en-US" altLang="cs-CZ" sz="1200" dirty="0">
                <a:latin typeface="+mn-lt"/>
              </a:rPr>
              <a:t>2</a:t>
            </a:r>
            <a:r>
              <a:rPr lang="cs-CZ" altLang="cs-CZ" sz="1200" dirty="0">
                <a:latin typeface="+mn-lt"/>
              </a:rPr>
              <a:t>)</a:t>
            </a:r>
            <a:endParaRPr lang="en-US" altLang="cs-CZ" sz="1200" dirty="0">
              <a:latin typeface="+mn-lt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83568" y="6613525"/>
            <a:ext cx="3384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cs-CZ" altLang="cs-CZ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Zdroj: Národní onkologický registr ČR</a:t>
            </a:r>
          </a:p>
        </p:txBody>
      </p:sp>
    </p:spTree>
    <p:extLst>
      <p:ext uri="{BB962C8B-B14F-4D97-AF65-F5344CB8AC3E}">
        <p14:creationId xmlns:p14="http://schemas.microsoft.com/office/powerpoint/2010/main" xmlns="" val="228975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14313" y="1169988"/>
            <a:ext cx="8934450" cy="5688012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endParaRPr lang="cs-CZ" sz="500" b="1" dirty="0" smtClean="0">
              <a:solidFill>
                <a:srgbClr val="002060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cs-CZ" dirty="0" smtClean="0"/>
              <a:t>Nutriční </a:t>
            </a:r>
            <a:r>
              <a:rPr lang="cs-CZ" dirty="0" err="1" smtClean="0"/>
              <a:t>screening</a:t>
            </a:r>
            <a:r>
              <a:rPr lang="cs-CZ" dirty="0" smtClean="0"/>
              <a:t> v podmínkách ČR  - celonárodního průzkum v onkologických ambulancích v roce 2011 a 2012 (</a:t>
            </a:r>
            <a:r>
              <a:rPr lang="cs-CZ" b="1" dirty="0" smtClean="0"/>
              <a:t>10 000 pacientů)</a:t>
            </a:r>
          </a:p>
          <a:p>
            <a:pPr>
              <a:buClr>
                <a:schemeClr val="accent6">
                  <a:lumMod val="75000"/>
                </a:schemeClr>
              </a:buClr>
              <a:buNone/>
              <a:defRPr/>
            </a:pPr>
            <a:endParaRPr lang="cs-CZ" b="1" dirty="0" smtClean="0"/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cs-CZ" b="1" dirty="0" smtClean="0"/>
              <a:t>60,4% ambulantních onkologických pacientů </a:t>
            </a:r>
          </a:p>
          <a:p>
            <a:pPr marL="0" indent="0">
              <a:buFontTx/>
              <a:buNone/>
              <a:defRPr/>
            </a:pPr>
            <a:r>
              <a:rPr lang="cs-CZ" b="1" dirty="0"/>
              <a:t> </a:t>
            </a:r>
            <a:r>
              <a:rPr lang="cs-CZ" b="1" dirty="0" smtClean="0"/>
              <a:t>   </a:t>
            </a:r>
            <a:r>
              <a:rPr lang="cs-CZ" dirty="0" smtClean="0"/>
              <a:t>v ČR </a:t>
            </a:r>
            <a:r>
              <a:rPr lang="cs-CZ" b="1" dirty="0" smtClean="0"/>
              <a:t>je v riziku malnutrice </a:t>
            </a:r>
          </a:p>
          <a:p>
            <a:pPr marL="0" indent="0">
              <a:buFontTx/>
              <a:buNone/>
              <a:defRPr/>
            </a:pPr>
            <a:r>
              <a:rPr lang="cs-CZ" dirty="0"/>
              <a:t> </a:t>
            </a:r>
            <a:r>
              <a:rPr lang="cs-CZ" dirty="0" smtClean="0"/>
              <a:t>   bez ohledu na fázi onemocnění, dg. a způsob léčby</a:t>
            </a:r>
          </a:p>
          <a:p>
            <a:pPr>
              <a:buFont typeface="Wingdings" pitchFamily="2" charset="2"/>
              <a:buChar char="§"/>
              <a:defRPr/>
            </a:pPr>
            <a:endParaRPr lang="cs-CZ" sz="2000" dirty="0"/>
          </a:p>
        </p:txBody>
      </p:sp>
      <p:sp>
        <p:nvSpPr>
          <p:cNvPr id="4813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3475" y="6683375"/>
            <a:ext cx="441325" cy="174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34C9B2B-87FF-40FC-987C-695B497DC4CD}" type="slidenum">
              <a:rPr lang="nl-NL">
                <a:solidFill>
                  <a:srgbClr val="4F2684"/>
                </a:solidFill>
              </a:rPr>
              <a:pPr/>
              <a:t>3</a:t>
            </a:fld>
            <a:endParaRPr lang="nl-NL">
              <a:solidFill>
                <a:srgbClr val="4F2684"/>
              </a:solidFill>
            </a:endParaRPr>
          </a:p>
        </p:txBody>
      </p:sp>
      <p:pic>
        <p:nvPicPr>
          <p:cNvPr id="4813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4150"/>
            <a:ext cx="2808288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ovéPole 7"/>
          <p:cNvSpPr txBox="1">
            <a:spLocks noChangeArrowheads="1"/>
          </p:cNvSpPr>
          <p:nvPr/>
        </p:nvSpPr>
        <p:spPr bwMode="auto">
          <a:xfrm>
            <a:off x="6443663" y="117475"/>
            <a:ext cx="23352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4400" b="1">
                <a:solidFill>
                  <a:schemeClr val="bg1"/>
                </a:solidFill>
              </a:rPr>
              <a:t>Závěry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 smtClean="0"/>
              <a:t>Zásadní otázky ve vztahu k </a:t>
            </a:r>
            <a:r>
              <a:rPr lang="cs-CZ" sz="4000" dirty="0" err="1" smtClean="0"/>
              <a:t>nutrici</a:t>
            </a:r>
            <a:r>
              <a:rPr lang="cs-CZ" sz="4000" dirty="0" smtClean="0"/>
              <a:t> u pacienta s nádorem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 přítomna malnutrice (anebo riziko rozvoje)?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Ovlivňuje lokalita nádoru příjem stravy/pasáž horním GIT?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Má onemocnění potenciál ovlivňovat negativně metabolismus (…anabolismus)?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Jsou přítomny symptomy interferující negativně s příjmem stravy?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err="1" smtClean="0"/>
              <a:t>Iatrogení</a:t>
            </a:r>
            <a:r>
              <a:rPr lang="cs-CZ" dirty="0" smtClean="0"/>
              <a:t> hladovění během diagnostiky a následné terapie?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 dobře vedena profylaxe nevolnosti a </a:t>
            </a:r>
            <a:r>
              <a:rPr lang="cs-CZ" dirty="0" err="1" smtClean="0"/>
              <a:t>emeze</a:t>
            </a:r>
            <a:r>
              <a:rPr lang="cs-CZ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 dobře léčena </a:t>
            </a:r>
            <a:r>
              <a:rPr lang="cs-CZ" dirty="0" err="1" smtClean="0"/>
              <a:t>mukositida</a:t>
            </a:r>
            <a:r>
              <a:rPr lang="cs-CZ" dirty="0" smtClean="0"/>
              <a:t>?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Ad 1: pacient je v malnutrici (anebo v riziku)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Řešení:</a:t>
            </a:r>
          </a:p>
          <a:p>
            <a:pPr>
              <a:buFont typeface="Wingdings" pitchFamily="2" charset="2"/>
              <a:buChar char="Ø"/>
            </a:pPr>
            <a:r>
              <a:rPr lang="cs-CZ" dirty="0" err="1" smtClean="0"/>
              <a:t>Screening</a:t>
            </a:r>
            <a:r>
              <a:rPr lang="cs-CZ" dirty="0" smtClean="0"/>
              <a:t>!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Nutriční příprava před operací, chemoterapií, radioterapií: edukace, výživová doporučení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Zahájení včasné péče nutričním týmem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Snaha o dodržení pravidla: pacient by neměl v průběhu </a:t>
            </a:r>
            <a:r>
              <a:rPr lang="cs-CZ" dirty="0" err="1" smtClean="0"/>
              <a:t>protinádorové</a:t>
            </a:r>
            <a:r>
              <a:rPr lang="cs-CZ" dirty="0" smtClean="0"/>
              <a:t> terapie hubnout!</a:t>
            </a:r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4251"/>
            <a:ext cx="9144000" cy="261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73296"/>
            <a:ext cx="7587823" cy="4320000"/>
          </a:xfrm>
          <a:prstGeom prst="rect">
            <a:avLst/>
          </a:prstGeom>
          <a:solidFill>
            <a:srgbClr val="C000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ttangolo 2"/>
          <p:cNvSpPr/>
          <p:nvPr/>
        </p:nvSpPr>
        <p:spPr>
          <a:xfrm>
            <a:off x="611560" y="476672"/>
            <a:ext cx="7560840" cy="95410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Prevalence of malnutrition</a:t>
            </a:r>
          </a:p>
          <a:p>
            <a:pPr algn="ctr"/>
            <a:r>
              <a:rPr lang="en-US" sz="2800" b="1" dirty="0" smtClean="0">
                <a:latin typeface="+mj-lt"/>
              </a:rPr>
              <a:t>in various types of cancer</a:t>
            </a:r>
            <a:endParaRPr lang="it-IT" sz="2800" b="1" dirty="0">
              <a:latin typeface="+mj-lt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195736" y="615601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dirty="0" err="1" smtClean="0"/>
              <a:t>Hébuterne</a:t>
            </a:r>
            <a:r>
              <a:rPr lang="it-IT" sz="1800" dirty="0" smtClean="0"/>
              <a:t> X </a:t>
            </a:r>
            <a:r>
              <a:rPr lang="it-IT" sz="1800" dirty="0" err="1" smtClean="0"/>
              <a:t>et</a:t>
            </a:r>
            <a:r>
              <a:rPr lang="it-IT" sz="1800" dirty="0" smtClean="0"/>
              <a:t> al. </a:t>
            </a:r>
            <a:r>
              <a:rPr lang="it-IT" sz="1800" i="1" dirty="0" smtClean="0"/>
              <a:t>JPEN</a:t>
            </a:r>
            <a:r>
              <a:rPr lang="it-IT" sz="1800" dirty="0" smtClean="0"/>
              <a:t>, 2014; 38:196-204</a:t>
            </a:r>
            <a:endParaRPr lang="it-IT" sz="1800" dirty="0"/>
          </a:p>
        </p:txBody>
      </p:sp>
      <p:cxnSp>
        <p:nvCxnSpPr>
          <p:cNvPr id="7" name="Connettore 1 6"/>
          <p:cNvCxnSpPr/>
          <p:nvPr/>
        </p:nvCxnSpPr>
        <p:spPr>
          <a:xfrm flipV="1">
            <a:off x="2627784" y="4509120"/>
            <a:ext cx="2520280" cy="21602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 flipV="1">
            <a:off x="2123728" y="2564904"/>
            <a:ext cx="3024336" cy="1944216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/>
          <a:p>
            <a:pPr>
              <a:defRPr/>
            </a:pPr>
            <a:fld id="{9C7AE21E-E872-469B-99BD-1EDF04170FC2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  <p:sp>
        <p:nvSpPr>
          <p:cNvPr id="9" name="Rettangolo arrotondato 8"/>
          <p:cNvSpPr/>
          <p:nvPr/>
        </p:nvSpPr>
        <p:spPr>
          <a:xfrm>
            <a:off x="6876256" y="2060848"/>
            <a:ext cx="936104" cy="36004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Ad 2: Lokalita nádoru ovlivňuje příjem stravy/pasáž GIT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Řešení:</a:t>
            </a:r>
          </a:p>
          <a:p>
            <a:pPr>
              <a:buFont typeface="Wingdings" pitchFamily="2" charset="2"/>
              <a:buChar char="Ø"/>
            </a:pPr>
            <a:r>
              <a:rPr lang="cs-CZ" dirty="0" err="1" smtClean="0"/>
              <a:t>jejunostomie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PEG </a:t>
            </a:r>
          </a:p>
          <a:p>
            <a:pPr>
              <a:buFont typeface="Wingdings" pitchFamily="2" charset="2"/>
              <a:buChar char="Ø"/>
            </a:pPr>
            <a:r>
              <a:rPr lang="cs-CZ" dirty="0" err="1" smtClean="0"/>
              <a:t>stenting</a:t>
            </a:r>
            <a:r>
              <a:rPr lang="cs-CZ" dirty="0" smtClean="0"/>
              <a:t> </a:t>
            </a:r>
          </a:p>
          <a:p>
            <a:endParaRPr lang="cs-CZ" dirty="0"/>
          </a:p>
        </p:txBody>
      </p:sp>
      <p:pic>
        <p:nvPicPr>
          <p:cNvPr id="27650" name="Picture 2" descr="Výsledek obrázku pro perkutánní endoskopická gastrostom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412776"/>
            <a:ext cx="3262334" cy="2348881"/>
          </a:xfrm>
          <a:prstGeom prst="rect">
            <a:avLst/>
          </a:prstGeom>
          <a:noFill/>
        </p:spPr>
      </p:pic>
      <p:pic>
        <p:nvPicPr>
          <p:cNvPr id="27652" name="Picture 4" descr="Výsledek obrázku pro stent jícn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149080"/>
            <a:ext cx="1409700" cy="2162176"/>
          </a:xfrm>
          <a:prstGeom prst="rect">
            <a:avLst/>
          </a:prstGeom>
          <a:noFill/>
        </p:spPr>
      </p:pic>
      <p:sp>
        <p:nvSpPr>
          <p:cNvPr id="27654" name="AutoShape 6" descr="data:image/jpeg;base64,/9j/4AAQSkZJRgABAQAAAQABAAD/2wCEAAkGBxISEhUSExIVFRUWFRgVFRcVFRUVFRUXFRUWFhUVFxUYHSggGBolGxUVITEhJSkrLi4uFx8zODMsNygtLisBCgoKDg0OGhAQGi0fHx8tKy0tLS0tLS0tLS0tLS0tLS0tLS0tLS0tLS0tLS0tLS0tLS0tLS0tLS0tLS0tLS0tLf/AABEIAMgA/AMBIgACEQEDEQH/xAAcAAACAwEBAQEAAAAAAAAAAAADBAAFBgIBBwj/xAA+EAABAwIDBAYGCQMFAQAAAAABAAIDBBEFITESQVFhBiJxgZHREzJSkrLwBxQjQlNyc6GxM2LBNGOzwuEk/8QAGgEAAgMBAQAAAAAAAAAAAAAAAgMAAQQFBv/EACgRAAICAQQCAQQCAwAAAAAAAAABAhEDBBIhMRNBURQiMmEj0UJxof/aAAwDAQACEQMRAD8A+LYgftZPzu+Ipe6PiP8AVk/O74il1CHt16LnLNcr7P8AQn9HHpS3EKtn2YN6eN49cixExHsg6X1tfSyhDT/Q39HQpYhV1UYNRILsa4X9DGQMrEZPOd+AsOK+n/VY/Yb7oRgooQD9Vj9hvuheGmj9hvuhGJQ3vVNkAPgj/Db7o8knJCz2G+6PJEqJi3ml9vekykaYY+LF3wM2h1G62PVHkrKGkjA9RvujyVfKmYajJBF0xmSDceBz6vH7DPdb5IT6ZnsN90eSEKg3yRjIm7rEeNpiFTEwD1G+6FVYk1lh1W+6E9iUmXeqWsqMrJE5HS02K6ZS4wGhnqt8As9C1pcQQLHTIaq5x6TqhUVM0nPeM/3Uh0Mz/nRo8Bpm2uWtJGWgXuIsaT6o8AjYSeoSlKs3ISpuzZhjxYbD6VpI6o8AtdQUTAL7DfdCz+ER5i611MLIsaM2tlXCPDSx39RvPqheOp4/Ybl/aEd+SWnlKaznxVsra2nZ7DfdCrhTsOWy3wCsqlyEyMapbOhD7Yla+laMtlvgF8q+kjotsF1VA2zb3laNx9sAaDj4r7FVR5XVLOGuu0i4ORB0I3goYzcJWhssMc8HFn51updavp10UNI/0sYJgecv9sn7h5cD8nJrfGSkrR57Jjljk4y7R7dS68UVgDGI/wBWT87viKXTGI/1ZPzu+Iq+6A9DpcUqfQsOyxtnTP8AYZe2Q3uO4KELz6JPo/diMwmlBFLE4F5tlK4Z+iB8NrgDzC/T8bA0BoAAAsANABoAlsJw2KmiZBCwMjYNloH88ydSU2oQi5L1zLJZJvmQOVBRi2MOkS01WGjNAkqBxSNZM1wtxS5TNOPBb5CSVodmM+CDLVXG5VrnbOQQnVBSHI6EdOvQeWsysvKSpJSLjdGgFkNs0PHFRL2KTeEf0yRgOSOHJyZglDkSxKTUKkrXXsVZ4k7MqhrJjbS3+eaTPk6GnSSTKXHpslXUp0d3FFxmS6Ww8m/9p801KomWbvMbKlsIhzSLxdyM19oxuQaEbT+9Z32dOKpGgwmDIFaOjvvVXhsdgrVosnwjRytTLdIPIEhUpsSJSreLInyIxrkQLc+KJsWCDE5Fc/q3QGx2I10mSp3szVuRtFL1cGWSXJGvFJR4KzEKNk8TopBdrhYjy4FfEOk+ASUcuw7NhzjfbJw8xvC+6FVWPYNHVwmJ/a129rtxCLHl2P8AQvWaRZo2vyXX9HwhRN4ph0lPK6KQWc09xG4g8ClFvPONNOmXNBgk9bWGngYXPfI4cmjaN3uO5o3lfqvoT0Ugw2mbBELn1pHn1pH2sXHlwG5U30XdDIqGEz5OnqPtHv4Md1mRt4AXz4nsFtwoURCndYIjjbNV1dUZXQydIOEdzo5qKiwKp6mstvQqmrVRUTLLKZ19PpvkcfXE70I1CrTMiB6VvN3hSGZJkBz1ySuCELYaikGEqL6RKNXktQArTJJIuKSo3Jr0yzcOItCfbWDijUjNPGmz3EJcis3UVQIGeY3K0xKqGduF1S0OJN2SyRgIPqneORVIknVIocakG0AjYOTfiDbxVdjco9LZoy5p7A7F3fmE/wDxMcX/ACmkrJSBbkj4M3eq6rfc24q5wyPZaFmOpus0tAck+HWCp6GW2qedUiyamYMsHuDGTXNLSTByW9KbqRHMq7LWOuTyofskDigyykEDcQmX5lAkI0QsbGjuJqDOdUVjkrM5Cw4rkSkYhtCaAQZWoWjUpejK9NujYq47tAErPUOl+LTyP7eK+OTROY4tcC1wNiCLEEbiF+hZG3WXxbo7TTSF8jLutYkEi9uNk7Fm28M5+t0Xle6HZ90wD/Swfox/A1PONkjgH+lg/Rj+BqPPItbdHCSs5qZdyzmJVWZF8k5W1Nr5rO1dRdZ8kjqaPT82wU0yRmlXsz0lUOWWTvg7UIJIZizzTDWpSkcjvlUUQZSGAF6QlmToc9bZFQtyOppLJConCUrK5UNdizRe5RKImeQt5qkXy4pyGpyWEmxsk9VDjxd/FGoCXmN5XVXUWaNQSOe0f/EmMVJHrFAiqRn+yJRFTyWStcTIOe9XWAHMnIHTt5rJzSkP18lo8EdYE8f2RS/EDG/5LLwPvIAVqKd2nJY/DpNp5v8ANlrKA3vyss8jpQZaiUWRWOFkGJgsvZHK0wGr4JI5dxkpe67bKApZbjweVs5AOzqCO8b0K+11uIRaht7FBYQMkL7DjW3gMx2XNBc66jn5LgFSy0j1qHOERuq8lCgS7FUjNDcp8BDc1ANPo2BP/wDmgH+zF/xtXtVJkkMKntTwfox/8bVKqpFjdbZyPM4sTbTKqtn1VM85pysfcmyVsssnZ3cUdqBuaqzEH2T1XNYKjqJtpyGh7dIdp5MlJJkp6SyUmqtyakZpSH5apIVNbbeq+trdkXJWRxTGS67Qe+6OMbMuTNRZ4xjmrQbnks697nG7iSeaDFIL3TDakG2WmibtoyeTc+TuLMXB7v8AKM1q8is3MjLdxRBNc5AclQdhm05O8AgE55XsgCZMvmy2i3Ma55JF7hc/siSEykQSZ/sryiqQ1l7rPRnrK0fUhkZuL3AHZ2c1JLgvFP7rNJgst/ngtjQy5AjvWAwOVlzs3AJGR1aTqOzMLZ4NLuPZ4LNNHUwStl6J8l0XpUrpjktM1bUMgquqqnrWv86p8nJZ2vuXi29VklSG6eClLkvKarvkdV045qibOWuzTjKnigU7Clgp2h9xUjKAyRdtcrsW4jDVxM5QcVw4q7BS5BxlRyhFioSoGzSUclqeH9KP4GpStmXVJcU8X6UfwNSVS5Pm+Tm6aCpHBchyFcl6XmlyKVZ0IxK3FJ1Vwv1J7ketfcoLm5IooVlkcPnScj7AuK9ldmqvHKvZjsnJGKcjP4xiLnEgHeqhzSmGnPPO6WlNvnJPiqOblm2wno+qHAgk3Nr6AceC6iadUOid1rbiCP2TNs9bA7lbAixuFrnWsLgZnmiPqOVjpmgwzuA2WvFt5t+y6bVEN2Q0Hsz/AJVUM3MdexzeuTcAZgZDt5pCsI2zbQ5heOmBAu4G2jdB/wCFCqZATtAWBy71F2U3wdQuzRq+X1R3kcUpDqvZpLvPKwCJorG+S4wiXY2HHsK3eHVObSN+R/wvn2Gs6rhmdTysdb81ocHqdkBt9NOSRkjaNuDLUj6HFJtC69YbFVmH1GSsWnesjOxB7kGlfkexVjhfuTsruqUiShkOxKgFTFtDmNEKGU7005cGnubhKkueDSpKqZ1DNnZMxSKvawtdmmWaqRsCcUWjZFNoXslabUppMRlkqYOZch65qSdyESQrsuuDSUD/ALCK/wCEz4Aq2qdmmKWT7GL9JnwBKThPmzHpo0kLSOVfUS6puqfYKrJJSV2bJOkCazeh1DrBOvAsqmtkubJyMc2KSHIlZTpBUXdbgtLiT9lh7FiaiXafy3lPijBlnSAtda40JG9LyNz7lYYs4H0Zu0kxgENvkBkA7+6yrmkApxzpdhImcDpmunBtr7yhgDW64cQoS0hpjVCShQzWTbZm7Ol91ju5gqBpijpF6ZTaxXkgQnKwZPgZgkXkT9q4PG48Uu19ro1C+2ZF93PtUBi/RpaB4YQeV+IJtpmmourZ3P8AbJVlI6zQ7Ig3t2/OatfSXG1uAz4g20PcgasdGVGjwqp+eS0sD1iMJm6oPKy2NC+7QVjnHk7WnycDNQeoexJhqaqPVd2IFC/bA7Eh9nQg6icOZkvYE8YMkk1tjZRqg1NSQpXetde0tzmdVxWXLyOyybpxoOSUl9w9uoIapWWRnSC9l5Eyy9lZpknUYm7YAPuSF46O66bCGkniunC6ottDdIfs4/02fAF5OclxQn7KP9NnwhdVRy7QnTfZmxcJFRWv3IUca7cLlEcEMUFkkKzvyIVHILu71c1WQVDUPsCU5GafRVdJKgbOzvKykjLC/HxVzjTiSOCp5G5DXf5p8TBn/EXcEO3FMeiKG47rXzJTDCwbgLa79EJxRHNvoN1+zj3IKsGTPQUVsiCooDbGfSLlyCCutpQtys8cUaA+KAV1G6xuoUnTLekldm29gbZLQtkuwhtrBvWyzJOW0D4BZkOzvcagdx0PirvD5CH7N9QWu4WOiEffstsDGVrk2Nr8lsMMdkBwWTwnquc3fvHMZFaXDH5hZcp1dI7SLsm+R4JOn6j7DQkpwlcGEbV1lfPKOtF0mmMVj7MyS8IDhdMuZcWXLW2RO7sCLpUVpgu4lPQxhdFgF1IChSoOU20GAXpXS8cmUJsGUCaSxRnlAJQsvgYoh9nH+Rnwhe1BO/QL2iFoo/02/CFzMmSQrG/tX+ivDV45w70STRKTR5ghUlRbdimIHIqmfHcK6rW5FVsIuCEyJnmZvEoeqTvBB81QzMsTw1WtrovWHis1OC09mSfFmLLG0IkLgZXO7Tsv8hH1Xl7A5apqMLQn6V7c2m2Rabbw4Zg8QlE7UR2uCkyFYqSPFFFFASKKKKEIooorINU7hv5eAV1hhz16u03PO4F7fPaqalJAJtcEbP8AlW9CR1SMyLdXv0KEdHo0FHUbUpO83Wnwi5APb/KxQOxI0955Z6eFlssIkANt3/izZkdTROkaSM5IqXjejNKzJUdW7CNOSr6ich9k/dVVcLPQzYzCk3yPREnVNRtSlI67QU4woogZDtDcF2Co4qxSFHlLkortTzQnFRIkiwoX/ZR/pt+ELmQrO9CulDKgOp39WaIlvJ7GnZa4cwLAjvWjlGSbJNPkRgnGcE4iUw3pVybcUtILKg+hSYag71WSDZNuatKgKurm6FWhbK6oZcnmqHE6bUrUPbkqmvZcJiZmmjM+iXDwE3Ux2SgeDdOTMM40wFRESc+GXNV8zFaSG9gUlOM7IhDjYmoiPauLKxbVHiiiihRF6Au4YS42HzdMx0ufFQJRskDLC9/vWA7tVe0sVmm9sj3g9vDRVtM3MEi4voM/BW9KzJ2uYyvuN/KyEa+FQSocHSNtfSxv/K12FCwHYszSRXN1qsM0SMh0tNdFzE/RMtkKTjKNHKs7OlB8DYchzRhy5ZIu9pC0NiztjLCwRGFA27KNlUopsZ2kOV6E+RcB9yrAbOy1LPfmizSLH4z0whglMZu4j1tnQHh26eKZGLfRmyZYw5kz5xNVPiqHSRuLXtkcWkaghxX2fox0lZWxbQs2RthIzgeI/tO4r4liP9WT87viKZwLF5KWUSx7snNOjm72nzWucNyOLptQ8Mv17PuszUtKFzhuIx1MQlidcHxB3g810M1j6O8mpK0KSApWdt09M1BMd1aBkItblZVtXFY2VyGoVVFtI0xMomPxCA2uqItsVtaykI10WdraMXPDcmxZlyQtFaLfevbkgyRXFxwzRxIWnTx071w4aZbvmyYmYqoT2brl8RGrSAdCRllrmmnxjiiVdTKGiBzy6Np22t2tpgcQAXdtlZHyV2wumxIrBfd/hextubA27SoTaj1jbHIZJqEm4AAs6wvv7kSCm2mZuAHHs4jevIw67czyOnZayolIcoaK7wxvrEDU2F75AX5J2ldtXAcA2+d76jem8FpXD7INa6WW2xtEbTSNBtbr+SHOwBpL7hzSWuFhqNbfx3Ki+xygaCT27tFf0WSz2EAgAE66X1sc1f0iRPs6OD8UWsZRY3JVr7I0bklm+L4DFRj81xtLxQIb20N7kJr144qirPdtdBLOdZVXSPpA2li2tXnJjeJ8gijG2LyZFBW+hPpx0lFOz0UZ+2cN33BvJ58F8qJvmUSqqHyPc97i5zjck7yhLbCO1Hn8+Z5ZWxjEf6sn53fEUumMR/qyfnd8RS6ISXvRPpE6jkvrG4j0jez7w5hfXIZWvAe0gtd1gRoQvgy1vQbpL6B3oZD9k45H2HH/AKlJy475Rv0eq8b2S6f/AA+muYhFiZbcjtXTWE5LOdihDYzzXT4r5hNOA0XNlAWirmjuLFU9Xh4IIstJPHdJzRIkxUoGHq8MsVWz0rmHPQ3sd3HzW5q4AVVVlMLEHMJsWY8mMyjQD86IrYrZ9Ujlz4rqsgLSbaL1sYAGe/cN3YmJmZwpgo25m2h4/wALqMl2R1GVrDIJoQ2aL6Z2I18ESQgDqk3v++9WDYvHGBfhfS/imZdhxBY13qgAF19i2ue8lcteBbZa0cTYa+CM11tq5vcADLRVZNvsYZHsN2mgtNtppBzvoD+yFNK693O2iQS48XE53+d6kFuOeiFVUz2yeidcG42gciAc7eCFuhmODk6LnCtRzzWip9FQ0os4cBktBCRZIk7Z0cUaQayNGhxooCBo0JhLqXXF1CVQdnTnLjbXBcgVFQ1jS5xAaBck7gFaBbrk4xbEmQRukech+53Ac18jxfE31EhkeewbmjgE50mx11VJwjbcMH/Y8yqZa8cNqOHqtR5ZUukRRRRMMg/XUchkeRG8gvcQQ1xBBcbEGyB9Rl/Cf7jvJRRQhPqMv4T/AHHeSn1GX8J/uO8lFFCH0LoJjsgAp6hrhYfZvc0gWH3XEi3YVtDVR67bPeHmookzxps6ODWTjCu6IaqM6vZ7wQpJ4/bb7wXiiHxL5G/Wy+AT5We233glpZm+03xCiiniRT1j+BaTZP3h4hI1TRxB7FFESgLlqm/Rnq6nO4E9gKQdTvH3Xe6fJRRGoiJZr9BG07t7HcuqV22B3su90qKK6A8gRkZ0DHd7SB/CsKbDS+wcQxp1JOluSiipxL8n6PKmmZTSmWJzpXnIXZ1NkjrXtoRuSuHse6Qvk2i45kuBuSd+aiiFwv2Nx6jauEWjXWd/OSuqWobvI7yvFEHi/Y76x/A82oZ7TfEIoqGe23xCiiniQS1j+Dh1Qz22+IXDqlvtN8QvVFPEifWy+ATqlvtDxWF6YYlLM4xRxv8ARg5kNd1yO7QKKI4Y0nZnz6qU47ejMfUZfwn+47yU+oy/hP8Acd5KKJpiJ9Rl/Cf7jvJT6jL+E/3HeSiih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7658" name="AutoShape 10" descr="data:image/jpeg;base64,/9j/4AAQSkZJRgABAQAAAQABAAD/2wCEAAkGBxISEhUSExIVFRUWFRgVFRcVFRUVFRUXFRUWFhUVFxUYHSggGBolGxUVITEhJSkrLi4uFx8zODMsNygtLisBCgoKDg0OGhAQGi0fHx8tKy0tLS0tLS0tLS0tLS0tLS0tLS0tLS0tLS0tLS0tLS0tLS0tLS0tLS0tLS0tLS0tLf/AABEIAMgA/AMBIgACEQEDEQH/xAAcAAACAwEBAQEAAAAAAAAAAAADBAAFBgIBBwj/xAA+EAABAwIDBAYGCQMFAQAAAAABAAIDBBEFITESQVFhBiJxgZHREzJSkrLwBxQjQlNyc6GxM2LBNGOzwuEk/8QAGgEAAgMBAQAAAAAAAAAAAAAAAgMAAQQFBv/EACgRAAICAQQCAQQCAwAAAAAAAAABAhEDBBIhMRNBURQiMmEj0UJxof/aAAwDAQACEQMRAD8A+LYgftZPzu+Ipe6PiP8AVk/O74il1CHt16LnLNcr7P8AQn9HHpS3EKtn2YN6eN49cixExHsg6X1tfSyhDT/Q39HQpYhV1UYNRILsa4X9DGQMrEZPOd+AsOK+n/VY/Yb7oRgooQD9Vj9hvuheGmj9hvuhGJQ3vVNkAPgj/Db7o8knJCz2G+6PJEqJi3ml9vekykaYY+LF3wM2h1G62PVHkrKGkjA9RvujyVfKmYajJBF0xmSDceBz6vH7DPdb5IT6ZnsN90eSEKg3yRjIm7rEeNpiFTEwD1G+6FVYk1lh1W+6E9iUmXeqWsqMrJE5HS02K6ZS4wGhnqt8As9C1pcQQLHTIaq5x6TqhUVM0nPeM/3Uh0Mz/nRo8Bpm2uWtJGWgXuIsaT6o8AjYSeoSlKs3ISpuzZhjxYbD6VpI6o8AtdQUTAL7DfdCz+ER5i611MLIsaM2tlXCPDSx39RvPqheOp4/Ybl/aEd+SWnlKaznxVsra2nZ7DfdCrhTsOWy3wCsqlyEyMapbOhD7Yla+laMtlvgF8q+kjotsF1VA2zb3laNx9sAaDj4r7FVR5XVLOGuu0i4ORB0I3goYzcJWhssMc8HFn51updavp10UNI/0sYJgecv9sn7h5cD8nJrfGSkrR57Jjljk4y7R7dS68UVgDGI/wBWT87viKXTGI/1ZPzu+Iq+6A9DpcUqfQsOyxtnTP8AYZe2Q3uO4KELz6JPo/diMwmlBFLE4F5tlK4Z+iB8NrgDzC/T8bA0BoAAAsANABoAlsJw2KmiZBCwMjYNloH88ydSU2oQi5L1zLJZJvmQOVBRi2MOkS01WGjNAkqBxSNZM1wtxS5TNOPBb5CSVodmM+CDLVXG5VrnbOQQnVBSHI6EdOvQeWsysvKSpJSLjdGgFkNs0PHFRL2KTeEf0yRgOSOHJyZglDkSxKTUKkrXXsVZ4k7MqhrJjbS3+eaTPk6GnSSTKXHpslXUp0d3FFxmS6Ww8m/9p801KomWbvMbKlsIhzSLxdyM19oxuQaEbT+9Z32dOKpGgwmDIFaOjvvVXhsdgrVosnwjRytTLdIPIEhUpsSJSreLInyIxrkQLc+KJsWCDE5Fc/q3QGx2I10mSp3szVuRtFL1cGWSXJGvFJR4KzEKNk8TopBdrhYjy4FfEOk+ASUcuw7NhzjfbJw8xvC+6FVWPYNHVwmJ/a129rtxCLHl2P8AQvWaRZo2vyXX9HwhRN4ph0lPK6KQWc09xG4g8ClFvPONNOmXNBgk9bWGngYXPfI4cmjaN3uO5o3lfqvoT0Ugw2mbBELn1pHn1pH2sXHlwG5U30XdDIqGEz5OnqPtHv4Md1mRt4AXz4nsFtwoURCndYIjjbNV1dUZXQydIOEdzo5qKiwKp6mstvQqmrVRUTLLKZ19PpvkcfXE70I1CrTMiB6VvN3hSGZJkBz1ySuCELYaikGEqL6RKNXktQArTJJIuKSo3Jr0yzcOItCfbWDijUjNPGmz3EJcis3UVQIGeY3K0xKqGduF1S0OJN2SyRgIPqneORVIknVIocakG0AjYOTfiDbxVdjco9LZoy5p7A7F3fmE/wDxMcX/ACmkrJSBbkj4M3eq6rfc24q5wyPZaFmOpus0tAck+HWCp6GW2qedUiyamYMsHuDGTXNLSTByW9KbqRHMq7LWOuTyofskDigyykEDcQmX5lAkI0QsbGjuJqDOdUVjkrM5Cw4rkSkYhtCaAQZWoWjUpejK9NujYq47tAErPUOl+LTyP7eK+OTROY4tcC1wNiCLEEbiF+hZG3WXxbo7TTSF8jLutYkEi9uNk7Fm28M5+t0Xle6HZ90wD/Swfox/A1PONkjgH+lg/Rj+BqPPItbdHCSs5qZdyzmJVWZF8k5W1Nr5rO1dRdZ8kjqaPT82wU0yRmlXsz0lUOWWTvg7UIJIZizzTDWpSkcjvlUUQZSGAF6QlmToc9bZFQtyOppLJConCUrK5UNdizRe5RKImeQt5qkXy4pyGpyWEmxsk9VDjxd/FGoCXmN5XVXUWaNQSOe0f/EmMVJHrFAiqRn+yJRFTyWStcTIOe9XWAHMnIHTt5rJzSkP18lo8EdYE8f2RS/EDG/5LLwPvIAVqKd2nJY/DpNp5v8ANlrKA3vyss8jpQZaiUWRWOFkGJgsvZHK0wGr4JI5dxkpe67bKApZbjweVs5AOzqCO8b0K+11uIRaht7FBYQMkL7DjW3gMx2XNBc66jn5LgFSy0j1qHOERuq8lCgS7FUjNDcp8BDc1ANPo2BP/wDmgH+zF/xtXtVJkkMKntTwfox/8bVKqpFjdbZyPM4sTbTKqtn1VM85pysfcmyVsssnZ3cUdqBuaqzEH2T1XNYKjqJtpyGh7dIdp5MlJJkp6SyUmqtyakZpSH5apIVNbbeq+trdkXJWRxTGS67Qe+6OMbMuTNRZ4xjmrQbnks697nG7iSeaDFIL3TDakG2WmibtoyeTc+TuLMXB7v8AKM1q8is3MjLdxRBNc5AclQdhm05O8AgE55XsgCZMvmy2i3Ma55JF7hc/siSEykQSZ/sryiqQ1l7rPRnrK0fUhkZuL3AHZ2c1JLgvFP7rNJgst/ngtjQy5AjvWAwOVlzs3AJGR1aTqOzMLZ4NLuPZ4LNNHUwStl6J8l0XpUrpjktM1bUMgquqqnrWv86p8nJZ2vuXi29VklSG6eClLkvKarvkdV045qibOWuzTjKnigU7Clgp2h9xUjKAyRdtcrsW4jDVxM5QcVw4q7BS5BxlRyhFioSoGzSUclqeH9KP4GpStmXVJcU8X6UfwNSVS5Pm+Tm6aCpHBchyFcl6XmlyKVZ0IxK3FJ1Vwv1J7ketfcoLm5IooVlkcPnScj7AuK9ldmqvHKvZjsnJGKcjP4xiLnEgHeqhzSmGnPPO6WlNvnJPiqOblm2wno+qHAgk3Nr6AceC6iadUOid1rbiCP2TNs9bA7lbAixuFrnWsLgZnmiPqOVjpmgwzuA2WvFt5t+y6bVEN2Q0Hsz/AJVUM3MdexzeuTcAZgZDt5pCsI2zbQ5heOmBAu4G2jdB/wCFCqZATtAWBy71F2U3wdQuzRq+X1R3kcUpDqvZpLvPKwCJorG+S4wiXY2HHsK3eHVObSN+R/wvn2Gs6rhmdTysdb81ocHqdkBt9NOSRkjaNuDLUj6HFJtC69YbFVmH1GSsWnesjOxB7kGlfkexVjhfuTsruqUiShkOxKgFTFtDmNEKGU7005cGnubhKkueDSpKqZ1DNnZMxSKvawtdmmWaqRsCcUWjZFNoXslabUppMRlkqYOZch65qSdyESQrsuuDSUD/ALCK/wCEz4Aq2qdmmKWT7GL9JnwBKThPmzHpo0kLSOVfUS6puqfYKrJJSV2bJOkCazeh1DrBOvAsqmtkubJyMc2KSHIlZTpBUXdbgtLiT9lh7FiaiXafy3lPijBlnSAtda40JG9LyNz7lYYs4H0Zu0kxgENvkBkA7+6yrmkApxzpdhImcDpmunBtr7yhgDW64cQoS0hpjVCShQzWTbZm7Ol91ju5gqBpijpF6ZTaxXkgQnKwZPgZgkXkT9q4PG48Uu19ro1C+2ZF93PtUBi/RpaB4YQeV+IJtpmmourZ3P8AbJVlI6zQ7Ig3t2/OatfSXG1uAz4g20PcgasdGVGjwqp+eS0sD1iMJm6oPKy2NC+7QVjnHk7WnycDNQeoexJhqaqPVd2IFC/bA7Eh9nQg6icOZkvYE8YMkk1tjZRqg1NSQpXetde0tzmdVxWXLyOyybpxoOSUl9w9uoIapWWRnSC9l5Eyy9lZpknUYm7YAPuSF46O66bCGkniunC6ottDdIfs4/02fAF5OclxQn7KP9NnwhdVRy7QnTfZmxcJFRWv3IUca7cLlEcEMUFkkKzvyIVHILu71c1WQVDUPsCU5GafRVdJKgbOzvKykjLC/HxVzjTiSOCp5G5DXf5p8TBn/EXcEO3FMeiKG47rXzJTDCwbgLa79EJxRHNvoN1+zj3IKsGTPQUVsiCooDbGfSLlyCCutpQtys8cUaA+KAV1G6xuoUnTLekldm29gbZLQtkuwhtrBvWyzJOW0D4BZkOzvcagdx0PirvD5CH7N9QWu4WOiEffstsDGVrk2Nr8lsMMdkBwWTwnquc3fvHMZFaXDH5hZcp1dI7SLsm+R4JOn6j7DQkpwlcGEbV1lfPKOtF0mmMVj7MyS8IDhdMuZcWXLW2RO7sCLpUVpgu4lPQxhdFgF1IChSoOU20GAXpXS8cmUJsGUCaSxRnlAJQsvgYoh9nH+Rnwhe1BO/QL2iFoo/02/CFzMmSQrG/tX+ivDV45w70STRKTR5ghUlRbdimIHIqmfHcK6rW5FVsIuCEyJnmZvEoeqTvBB81QzMsTw1WtrovWHis1OC09mSfFmLLG0IkLgZXO7Tsv8hH1Xl7A5apqMLQn6V7c2m2Rabbw4Zg8QlE7UR2uCkyFYqSPFFFFASKKKKEIooorINU7hv5eAV1hhz16u03PO4F7fPaqalJAJtcEbP8AlW9CR1SMyLdXv0KEdHo0FHUbUpO83Wnwi5APb/KxQOxI0955Z6eFlssIkANt3/izZkdTROkaSM5IqXjejNKzJUdW7CNOSr6ich9k/dVVcLPQzYzCk3yPREnVNRtSlI67QU4woogZDtDcF2Co4qxSFHlLkortTzQnFRIkiwoX/ZR/pt+ELmQrO9CulDKgOp39WaIlvJ7GnZa4cwLAjvWjlGSbJNPkRgnGcE4iUw3pVybcUtILKg+hSYag71WSDZNuatKgKurm6FWhbK6oZcnmqHE6bUrUPbkqmvZcJiZmmjM+iXDwE3Ux2SgeDdOTMM40wFRESc+GXNV8zFaSG9gUlOM7IhDjYmoiPauLKxbVHiiiihRF6Au4YS42HzdMx0ufFQJRskDLC9/vWA7tVe0sVmm9sj3g9vDRVtM3MEi4voM/BW9KzJ2uYyvuN/KyEa+FQSocHSNtfSxv/K12FCwHYszSRXN1qsM0SMh0tNdFzE/RMtkKTjKNHKs7OlB8DYchzRhy5ZIu9pC0NiztjLCwRGFA27KNlUopsZ2kOV6E+RcB9yrAbOy1LPfmizSLH4z0whglMZu4j1tnQHh26eKZGLfRmyZYw5kz5xNVPiqHSRuLXtkcWkaghxX2fox0lZWxbQs2RthIzgeI/tO4r4liP9WT87viKZwLF5KWUSx7snNOjm72nzWucNyOLptQ8Mv17PuszUtKFzhuIx1MQlidcHxB3g810M1j6O8mpK0KSApWdt09M1BMd1aBkItblZVtXFY2VyGoVVFtI0xMomPxCA2uqItsVtaykI10WdraMXPDcmxZlyQtFaLfevbkgyRXFxwzRxIWnTx071w4aZbvmyYmYqoT2brl8RGrSAdCRllrmmnxjiiVdTKGiBzy6Np22t2tpgcQAXdtlZHyV2wumxIrBfd/hextubA27SoTaj1jbHIZJqEm4AAs6wvv7kSCm2mZuAHHs4jevIw67czyOnZayolIcoaK7wxvrEDU2F75AX5J2ldtXAcA2+d76jem8FpXD7INa6WW2xtEbTSNBtbr+SHOwBpL7hzSWuFhqNbfx3Ki+xygaCT27tFf0WSz2EAgAE66X1sc1f0iRPs6OD8UWsZRY3JVr7I0bklm+L4DFRj81xtLxQIb20N7kJr144qirPdtdBLOdZVXSPpA2li2tXnJjeJ8gijG2LyZFBW+hPpx0lFOz0UZ+2cN33BvJ58F8qJvmUSqqHyPc97i5zjck7yhLbCO1Hn8+Z5ZWxjEf6sn53fEUumMR/qyfnd8RS6ISXvRPpE6jkvrG4j0jez7w5hfXIZWvAe0gtd1gRoQvgy1vQbpL6B3oZD9k45H2HH/AKlJy475Rv0eq8b2S6f/AA+muYhFiZbcjtXTWE5LOdihDYzzXT4r5hNOA0XNlAWirmjuLFU9Xh4IIstJPHdJzRIkxUoGHq8MsVWz0rmHPQ3sd3HzW5q4AVVVlMLEHMJsWY8mMyjQD86IrYrZ9Ujlz4rqsgLSbaL1sYAGe/cN3YmJmZwpgo25m2h4/wALqMl2R1GVrDIJoQ2aL6Z2I18ESQgDqk3v++9WDYvHGBfhfS/imZdhxBY13qgAF19i2ue8lcteBbZa0cTYa+CM11tq5vcADLRVZNvsYZHsN2mgtNtppBzvoD+yFNK693O2iQS48XE53+d6kFuOeiFVUz2yeidcG42gciAc7eCFuhmODk6LnCtRzzWip9FQ0os4cBktBCRZIk7Z0cUaQayNGhxooCBo0JhLqXXF1CVQdnTnLjbXBcgVFQ1jS5xAaBck7gFaBbrk4xbEmQRukech+53Ac18jxfE31EhkeewbmjgE50mx11VJwjbcMH/Y8yqZa8cNqOHqtR5ZUukRRRRMMg/XUchkeRG8gvcQQ1xBBcbEGyB9Rl/Cf7jvJRRQhPqMv4T/AHHeSn1GX8J/uO8lFFCH0LoJjsgAp6hrhYfZvc0gWH3XEi3YVtDVR67bPeHmookzxps6ODWTjCu6IaqM6vZ7wQpJ4/bb7wXiiHxL5G/Wy+AT5We233glpZm+03xCiiniRT1j+BaTZP3h4hI1TRxB7FFESgLlqm/Rnq6nO4E9gKQdTvH3Xe6fJRRGoiJZr9BG07t7HcuqV22B3su90qKK6A8gRkZ0DHd7SB/CsKbDS+wcQxp1JOluSiipxL8n6PKmmZTSmWJzpXnIXZ1NkjrXtoRuSuHse6Qvk2i45kuBuSd+aiiFwv2Nx6jauEWjXWd/OSuqWobvI7yvFEHi/Y76x/A82oZ7TfEIoqGe23xCiiniQS1j+Dh1Qz22+IXDqlvtN8QvVFPEifWy+ATqlvtDxWF6YYlLM4xRxv8ARg5kNd1yO7QKKI4Y0nZnz6qU47ejMfUZfwn+47yU+oy/hP8Acd5KKJpiJ9Rl/Cf7jvJT6jL+E/3HeSiih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7660" name="AutoShape 12" descr="Výsledek obrázku pro stent jícnu"/>
          <p:cNvSpPr>
            <a:spLocks noChangeAspect="1" noChangeArrowheads="1"/>
          </p:cNvSpPr>
          <p:nvPr/>
        </p:nvSpPr>
        <p:spPr bwMode="auto">
          <a:xfrm>
            <a:off x="155575" y="-1836738"/>
            <a:ext cx="3276600" cy="3829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89040"/>
            <a:ext cx="2592288" cy="288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3" name="AutoShape 15" descr="Výsledek obrázku pro jejunostom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7665" name="AutoShape 17" descr="data:image/jpeg;base64,/9j/4AAQSkZJRgABAQAAAQABAAD/2wCEAAkGBxATEhITEhEWFRIVGBUXGBcXFRYYFRgTFRgXFhUXFRUYHSogGBolGxUVITEhJSkrLi4uFx8zODMtNygtLisBCgoKDg0OGhAQGy0lHSItLS0rLSstLSstLS0tKy0tLSsrLS0rLS0tLS0tKystLS0tLS0tKys3Ky0rLTc3LSs3Lf/AABEIALoAnAMBIgACEQEDEQH/xAAbAAABBQEBAAAAAAAAAAAAAAAAAQIDBAUGB//EADwQAAECAwQHBgQFAwUBAAAAAAEAAgMEEQUhMWESQVFxgZGhBiIysdHwQlLB4RMUFXLxI4KiM1OSsuIW/8QAGQEAAwEBAQAAAAAAAAAAAAAAAAIDAQQF/8QAJREAAgICAgEEAgMAAAAAAAAAAAECEQMSITFBEyJRYRQyBFKB/9oADAMBAAIRAxEAPwD3FCEIAEIQgASFKkKAMiJFIccipoUxVw5LK7RRjDisdqdjv91RDmdIVGIvFNe7mubem0y2ias6JxWVaVsw4V2Jyv6KG0LZGh3PFrobhTG8Ycb1yMdxcSSakoyTaXtHxYdnyaUzb8V2Fw3mvGihFqxvm5EqgGp4CjieRu5HV6cUqo2Za33jxXjbrpxXQSU62JQg+/epcRDxG8Lag93C5Vlk1ObNGK6R0LgnS1z8iCOLSCPMqtKzGkAdanhu77cz51+yvtaTOZqjRQhCcwEIQgAQhCABCEIAE1ycU1yxmowu1UtpQtIC9t+dPfmubs+ZpccNWwfZd3Hh6TSNo/hedTELQeWnUfdc1xZaUrfng68NSi4m241xvVSYlKnu0G1NkpmvdOOo7clcU+Ysk9oSM0yb9gPFOZJOrfcN60EJvVkN68iGDLNbmdqmQhTcrJtt9lqQiUdTUtU4g5g9ViQhQg5rYe7u8l04JWmjGa6EgKVdZMEIQgAQhCABCEIAE1ycmuWM1DVyHa2Uo8PGB87h6c8l16x+00KsLifI/UBc+WNwZXE6mji2FbUCJpNB93LDBWnZ8XFvHyXLF7Q+0dP8iNqy/DhE4alIZV2SlksDvVhPGCasgopop/lXZJ0OV+borSE6xpG6IhfDoRTblqzV1vhUCnp3eCrBcsXIujWh4DcE5NYLgnLoIAhCEACEIQAIQhAAmuTk1yxmoaqFuD+hEyBKvrI7SxA2C4H4rvfRRnWrseP7I4dW5OJRwJ3c1UViAKubvXHgXZ6GT9ToJN19MvJXFSlPFzV1Vx9HHDoEIQqDiOCtuHdA3D3zVZovCtDFozHS/wCieKJZGaiEIVyIIQhAAmlwQSuH7V9oXOd+DBO0EjWUk5qK5K4sTyOkdFOdoZeHi/lr3bUyR7Sy0U0D6b7umK88/J6V73EuOvHqgyDdp+65fyWd34eJKm+T1RtowDcI0Mn97fVTBwOBBXkT5N4wd1orErMzUO9ryMia3Dem/JTEl/CVXGR6m94F5NFxfaO0xFeGt8DepKy3zkd/+pEJyFw8lEoZc+y1QY8GjtuxWhXpBh0q0uH1VWFDJuGJWxKy9BojFbFaQ57ZuaVKkXZJuJ4K0msbQAJytFVFIglSBCEJjSSXb3tytQW99tc+n8qOEygGd/NTSoq92TR/kf8AyqpcHPJ2y+hCFQQEIQgDH7STxhQXEHvG4cV59JwCLz4jj6Lq+2ziTDbXuihptrpG/d+GOazLIl9J1TguLM9p14PQwPTFa8iy9nj4+XvWrMxZ7QaYbj5qS0IxZ8FdhqMb8RjS/NQtkJsjS0SBjfQXY7UiTZN7Pm6IXWcMGk16KGJZrx7orUlNX0cO8NvkdhW0x4OB6oUL7BTmu2cu2QfspyUsOz3ZDqukIQAmWOnwM8kn5MyVs+mriVow4QbgnoTqPlk65sEIQmNBOhNq6moY/dMyF5V6FA0RQCp1m/FNFWxJypDnZqSRxfw+qjfyNFNI/HvHkFYgWkIQtMBCQlKgDkO2XjGYZTOn4leVW81DYouH9y1u1ktpQw6l7K8AaV/6rJsSIKAb/ULjmve/8OpO8aJbWdQYVuw31XWQ3AgUwIHJczaEHSbdsN/kn2HbGj/TiXUrQ7B6bsNyfG6k0xJxbVjrbsHSq+EL9bfRZUrNvhnReLs88Adnmu2a8EXGoOxQTMmyJ4mg11600sa7RkctKmY0OYadY95qREewaH+m4jI+6eSqfkJlp8IObSaUU2pIZTRcQqBfMA0MKJvDCRzAUzGTB+Aj91Ai38DbFglMdE1NFT9U+DZ8R3iNBmR9FflJVrMCCdt123BalJiOYyXg6Aqb3a1fYbgq9cff8KZjrlaklwSsgmfFyT5D4/3fQJkc31T5D4948gmMLajjxWtaXONABUk6gkmIwa0uOA90CybQguimG17gWl98MAgml95OIGJuCYwSVgumXCLEBEJprDZeK0+N/wBAtxI0JUARR4Qc0g4FcXEgmBFLTc04Ghplf717Cu4VS0JBkVtHDjdXqpZIbIeEq4ZkwolRnsVC0rODqOb4h7F+pTxZKLCN4q3U4bNQO3j1UsGYBG7HHlQrn+pF1L4MVseZhGoJ339aUqn/AK/M/N0W45oON6jdLMOIRUl0xrT7Rj//AEEx83RNFuTPzefqtcybPlThKsGAS6zfk24/1MR1ozLh4jTKv1S6cxtPMLd/CbsCcGjYmUWjNvhIwhDj/OeB9FKyXjC8PNcwSFsFwRpBby/JjbM6WmIzTe4EbqLTl7Qrc65NuKifLtN6PcuhHGzVeeRTpA95wyB6mvmFnyryO6eH3U0aOWEEYkOAuw8N5A94DWuiMtlZGSpkk5MNLi1wLmi4NF+m+labhdxOSsSUmG94jvkXmpNASTotrgL+ibZ0ro953jO3UMabybznuV5UFBCEIAEJFBNTjIYq80HvBY3RqVk5VCasmE81IodrTTpgsKb7WV/0m3bfvgsyLb8y6vfoNVLj/hRQlnxlo4Js6WLYrqUbFPHH04UURsyYBuew79IeRXNm2I5+M+fmSlFrzA+LpTyUvVxvwyno5Pk6MWfM7Wf5eqc2z45xe0bh6rnmW7MDXzL/AKuorUPtLF1trwHQU+q2M4fYenkNttmO1xK+9jQKKVlmA+Jzj0CyIHaj5mCmWK0IXaGCcve0iiqtHyScMi7RbFnw9nU/SiDIQ/k6n1SCfhnBw4g05i5TCZbSoc3mmSXwI9jHmpf8Mkt8J6Y+oT4b6gFLac00jRaa7VFKDujMlc/U6RWL8Mkc6l+zzN1M/wCFLJtL4jXuwrQZkVpfsHUk5KkYoeSGuuBIJGo4HjqG8nYtVooWUuAIGVMF0R44Jzds1EIQqkwQhCAGRXUBJwAK8/tybdGeQfDhQE8vttrWt1O4tQ/0nDaKLm7Ls6neI7xvXNmTk1Evhaj7jNk7Ic4X3BX/ANIbTPbSvMG5azodE1sk+Jh3Rt9AkjirpDyyXy2Y5s+mDoZyLadQU4MP+00/scCf+JW4ywYYF9523nlpEqOLYDPhcQci8DiA4BUcJeUS2XyY4dAIo6rP3Np1U4kYbrxongFcNiP/AN3oKdQfNQfoTq/D/aC0nbgQl0XwapFV1lN2DmfZUbrI38x6K9+lzDcHu5hw5OBUZ/MtN4ad7S09fojT7GWQofpThrPvinNkYnzO5fdXHTcUYwhwd6hO/OP1QjXNwojR/Ju9+QlpKn11k7yle8vqyEaAXOeNW0N2nPUmkPf43Brflabzvdr3BXoEAkANFGjKgAyWxio8rsWxspBAoGijR74lXXGnMeaVrA2gbgmx8CqpUiTds1EJAUqoKCEIQBBNsqwhVZSDtWg4XKOFDAGCyldm2QRIIOStMFwSOZVKzC9FGCpHJyaQhghqEuijRSUxhE11U/RKbR2xbRlkOhtHQJn5ZnyDXqU/4Z2dUugdi2gK34QGDQMNQUrNyUsdsSgP2Doigsgji+5RRsDxVh0Fx1dUyJLuIpRFcAXIJ7rdwT1HBFGtB1AKRMYCEIQAIQhAAhCEACEIQAIQhAAhCEACEIQAIQhAAhCEACEIQAIQh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76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293096"/>
            <a:ext cx="1809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smtClean="0"/>
              <a:t>Ad 3: Onemocnění má výrazný potenciál ovlivňovat negativně metabolismus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nutričně riziková dg.</a:t>
            </a:r>
          </a:p>
          <a:p>
            <a:r>
              <a:rPr lang="cs-CZ" dirty="0" err="1" smtClean="0"/>
              <a:t>sarkopenie</a:t>
            </a:r>
            <a:r>
              <a:rPr lang="cs-CZ" dirty="0" smtClean="0"/>
              <a:t> častá ještě před zahájením </a:t>
            </a:r>
            <a:r>
              <a:rPr lang="cs-CZ" dirty="0" err="1" smtClean="0"/>
              <a:t>protinádorové</a:t>
            </a:r>
            <a:r>
              <a:rPr lang="cs-CZ" dirty="0" smtClean="0"/>
              <a:t> léčby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Řešení: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Snaha o zvrat syndromu kachexie/anorexie farmakologicky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C354A-CEED-45D7-B2C0-F716E99F681D}" type="slidenum">
              <a:rPr lang="cs-CZ"/>
              <a:pPr>
                <a:defRPr/>
              </a:pPr>
              <a:t>9</a:t>
            </a:fld>
            <a:endParaRPr lang="cs-CZ"/>
          </a:p>
        </p:txBody>
      </p:sp>
      <p:sp>
        <p:nvSpPr>
          <p:cNvPr id="4099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191375" cy="1108075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cs-CZ" dirty="0"/>
              <a:t>Nádorová kachexie </a:t>
            </a: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100" dirty="0"/>
              <a:t>není výhradně pozdním fenoménem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395288" y="6211888"/>
            <a:ext cx="80089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 i="1" dirty="0">
                <a:solidFill>
                  <a:srgbClr val="4F2683"/>
                </a:solidFill>
              </a:rPr>
              <a:t> </a:t>
            </a:r>
            <a:r>
              <a:rPr lang="cs-CZ" sz="2400" i="1" dirty="0" err="1"/>
              <a:t>Fearon</a:t>
            </a:r>
            <a:r>
              <a:rPr lang="cs-CZ" sz="2400" i="1" dirty="0"/>
              <a:t> KHC, konference Istanbul 2010. Modifikováno</a:t>
            </a:r>
            <a:r>
              <a:rPr lang="cs-CZ" sz="2000" i="1" dirty="0">
                <a:solidFill>
                  <a:srgbClr val="4F2683"/>
                </a:solidFill>
              </a:rPr>
              <a:t>  </a:t>
            </a:r>
          </a:p>
        </p:txBody>
      </p:sp>
      <p:sp>
        <p:nvSpPr>
          <p:cNvPr id="4102" name="AutoShape 4"/>
          <p:cNvSpPr>
            <a:spLocks noChangeArrowheads="1"/>
          </p:cNvSpPr>
          <p:nvPr/>
        </p:nvSpPr>
        <p:spPr bwMode="auto">
          <a:xfrm>
            <a:off x="5218113" y="2278063"/>
            <a:ext cx="2667000" cy="2592387"/>
          </a:xfrm>
          <a:prstGeom prst="rightArrow">
            <a:avLst>
              <a:gd name="adj1" fmla="val 50000"/>
              <a:gd name="adj2" fmla="val 2572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923213" y="3321050"/>
            <a:ext cx="9382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sz="2400" b="1" dirty="0">
                <a:solidFill>
                  <a:srgbClr val="1E0B7B"/>
                </a:solidFill>
              </a:rPr>
              <a:t>Smrt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5436096" y="3140968"/>
            <a:ext cx="18117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Refrakterní</a:t>
            </a:r>
          </a:p>
          <a:p>
            <a:pPr eaLnBrk="1" hangingPunct="1">
              <a:defRPr/>
            </a:pP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kachexie</a:t>
            </a:r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723900" y="4283075"/>
            <a:ext cx="17208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časné</a:t>
            </a: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metabolické </a:t>
            </a: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změny</a:t>
            </a: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    IL-6, CRP</a:t>
            </a: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    albumin </a:t>
            </a:r>
          </a:p>
        </p:txBody>
      </p:sp>
      <p:sp>
        <p:nvSpPr>
          <p:cNvPr id="4106" name="Text Box 8"/>
          <p:cNvSpPr txBox="1">
            <a:spLocks noChangeArrowheads="1"/>
          </p:cNvSpPr>
          <p:nvPr/>
        </p:nvSpPr>
        <p:spPr bwMode="auto">
          <a:xfrm>
            <a:off x="3348038" y="2384425"/>
            <a:ext cx="7681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 dirty="0" smtClean="0">
                <a:solidFill>
                  <a:srgbClr val="1E0B7B"/>
                </a:solidFill>
              </a:rPr>
              <a:t>10 </a:t>
            </a:r>
            <a:r>
              <a:rPr lang="cs-CZ" sz="2000" b="1" dirty="0">
                <a:solidFill>
                  <a:srgbClr val="1E0B7B"/>
                </a:solidFill>
              </a:rPr>
              <a:t>%</a:t>
            </a:r>
          </a:p>
        </p:txBody>
      </p:sp>
      <p:sp>
        <p:nvSpPr>
          <p:cNvPr id="4107" name="Text Box 9"/>
          <p:cNvSpPr txBox="1">
            <a:spLocks noChangeArrowheads="1"/>
          </p:cNvSpPr>
          <p:nvPr/>
        </p:nvSpPr>
        <p:spPr bwMode="auto">
          <a:xfrm>
            <a:off x="5221288" y="2133600"/>
            <a:ext cx="25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>
                <a:solidFill>
                  <a:srgbClr val="4F2683"/>
                </a:solidFill>
              </a:rPr>
              <a:t> </a:t>
            </a:r>
          </a:p>
          <a:p>
            <a:pPr eaLnBrk="1" hangingPunct="1"/>
            <a:endParaRPr lang="cs-CZ" sz="2000" b="1">
              <a:solidFill>
                <a:srgbClr val="4F2683"/>
              </a:solidFill>
            </a:endParaRPr>
          </a:p>
        </p:txBody>
      </p:sp>
      <p:sp>
        <p:nvSpPr>
          <p:cNvPr id="4108" name="Text Box 10"/>
          <p:cNvSpPr txBox="1">
            <a:spLocks noChangeArrowheads="1"/>
          </p:cNvSpPr>
          <p:nvPr/>
        </p:nvSpPr>
        <p:spPr bwMode="auto">
          <a:xfrm>
            <a:off x="323850" y="2060575"/>
            <a:ext cx="2520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cs-CZ" sz="2000" b="1" dirty="0">
                <a:solidFill>
                  <a:srgbClr val="1E0B7B"/>
                </a:solidFill>
              </a:rPr>
              <a:t>Ztráta hmotnosti </a:t>
            </a:r>
          </a:p>
          <a:p>
            <a:pPr algn="ctr" eaLnBrk="1" hangingPunct="1"/>
            <a:r>
              <a:rPr lang="cs-CZ" sz="2000" b="1" dirty="0" smtClean="0">
                <a:solidFill>
                  <a:srgbClr val="1E0B7B"/>
                </a:solidFill>
              </a:rPr>
              <a:t>5</a:t>
            </a:r>
            <a:r>
              <a:rPr lang="cs-CZ" sz="2000" b="1" dirty="0">
                <a:solidFill>
                  <a:srgbClr val="1E0B7B"/>
                </a:solidFill>
              </a:rPr>
              <a:t>%</a:t>
            </a:r>
          </a:p>
        </p:txBody>
      </p:sp>
      <p:sp>
        <p:nvSpPr>
          <p:cNvPr id="4109" name="Text Box 11"/>
          <p:cNvSpPr txBox="1">
            <a:spLocks noChangeArrowheads="1"/>
          </p:cNvSpPr>
          <p:nvPr/>
        </p:nvSpPr>
        <p:spPr bwMode="auto">
          <a:xfrm>
            <a:off x="2784475" y="4283075"/>
            <a:ext cx="1566863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systémový </a:t>
            </a: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zánět </a:t>
            </a:r>
          </a:p>
          <a:p>
            <a:pPr eaLnBrk="1" hangingPunct="1"/>
            <a:endParaRPr lang="cs-CZ" sz="800" b="1">
              <a:solidFill>
                <a:srgbClr val="1E0B7B"/>
              </a:solidFill>
            </a:endParaRPr>
          </a:p>
          <a:p>
            <a:pPr eaLnBrk="1" hangingPunct="1"/>
            <a:r>
              <a:rPr lang="cs-CZ" sz="2000" b="1">
                <a:solidFill>
                  <a:srgbClr val="1E0B7B"/>
                </a:solidFill>
              </a:rPr>
              <a:t>anorexie</a:t>
            </a:r>
          </a:p>
          <a:p>
            <a:pPr eaLnBrk="1" hangingPunct="1"/>
            <a:endParaRPr lang="cs-CZ" sz="2000" b="1">
              <a:solidFill>
                <a:srgbClr val="1E0B7B"/>
              </a:solidFill>
            </a:endParaRPr>
          </a:p>
          <a:p>
            <a:pPr eaLnBrk="1" hangingPunct="1"/>
            <a:endParaRPr lang="cs-CZ" sz="2000" b="1">
              <a:solidFill>
                <a:srgbClr val="1E0B7B"/>
              </a:solidFill>
            </a:endParaRPr>
          </a:p>
        </p:txBody>
      </p:sp>
      <p:sp>
        <p:nvSpPr>
          <p:cNvPr id="4110" name="Text Box 12"/>
          <p:cNvSpPr txBox="1">
            <a:spLocks noChangeArrowheads="1"/>
          </p:cNvSpPr>
          <p:nvPr/>
        </p:nvSpPr>
        <p:spPr bwMode="auto">
          <a:xfrm>
            <a:off x="5508625" y="4294188"/>
            <a:ext cx="1473200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>
                <a:solidFill>
                  <a:srgbClr val="4F2683"/>
                </a:solidFill>
              </a:rPr>
              <a:t>   </a:t>
            </a:r>
            <a:r>
              <a:rPr lang="cs-CZ" sz="2000" b="1">
                <a:solidFill>
                  <a:srgbClr val="000066"/>
                </a:solidFill>
              </a:rPr>
              <a:t>PS  </a:t>
            </a:r>
          </a:p>
          <a:p>
            <a:pPr eaLnBrk="1" hangingPunct="1"/>
            <a:endParaRPr lang="cs-CZ" sz="800" b="1">
              <a:solidFill>
                <a:srgbClr val="000066"/>
              </a:solidFill>
            </a:endParaRPr>
          </a:p>
          <a:p>
            <a:pPr eaLnBrk="1" hangingPunct="1"/>
            <a:r>
              <a:rPr lang="cs-CZ" sz="2000" b="1">
                <a:solidFill>
                  <a:srgbClr val="000066"/>
                </a:solidFill>
              </a:rPr>
              <a:t>přežívání</a:t>
            </a:r>
          </a:p>
          <a:p>
            <a:pPr eaLnBrk="1" hangingPunct="1"/>
            <a:r>
              <a:rPr lang="en-GB" sz="2000" b="1">
                <a:solidFill>
                  <a:srgbClr val="000066"/>
                </a:solidFill>
              </a:rPr>
              <a:t>&lt; </a:t>
            </a:r>
            <a:r>
              <a:rPr lang="cs-CZ" sz="2000" b="1">
                <a:solidFill>
                  <a:srgbClr val="000066"/>
                </a:solidFill>
              </a:rPr>
              <a:t>3 měsíce</a:t>
            </a:r>
          </a:p>
        </p:txBody>
      </p:sp>
      <p:sp>
        <p:nvSpPr>
          <p:cNvPr id="4111" name="Line 13"/>
          <p:cNvSpPr>
            <a:spLocks noChangeShapeType="1"/>
          </p:cNvSpPr>
          <p:nvPr/>
        </p:nvSpPr>
        <p:spPr bwMode="auto">
          <a:xfrm>
            <a:off x="900113" y="5589588"/>
            <a:ext cx="0" cy="2159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12" name="Line 14"/>
          <p:cNvSpPr>
            <a:spLocks noChangeShapeType="1"/>
          </p:cNvSpPr>
          <p:nvPr/>
        </p:nvSpPr>
        <p:spPr bwMode="auto">
          <a:xfrm flipV="1">
            <a:off x="900113" y="5229225"/>
            <a:ext cx="0" cy="2159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13" name="Line 15"/>
          <p:cNvSpPr>
            <a:spLocks noChangeShapeType="1"/>
          </p:cNvSpPr>
          <p:nvPr/>
        </p:nvSpPr>
        <p:spPr bwMode="auto">
          <a:xfrm>
            <a:off x="5651500" y="4365625"/>
            <a:ext cx="0" cy="287338"/>
          </a:xfrm>
          <a:prstGeom prst="line">
            <a:avLst/>
          </a:prstGeom>
          <a:noFill/>
          <a:ln w="38100">
            <a:solidFill>
              <a:srgbClr val="1E0B7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14" name="Rectangle 16"/>
          <p:cNvSpPr>
            <a:spLocks noChangeArrowheads="1"/>
          </p:cNvSpPr>
          <p:nvPr/>
        </p:nvSpPr>
        <p:spPr bwMode="auto">
          <a:xfrm>
            <a:off x="2700338" y="2927350"/>
            <a:ext cx="2520950" cy="1295400"/>
          </a:xfrm>
          <a:prstGeom prst="rect">
            <a:avLst/>
          </a:prstGeom>
          <a:solidFill>
            <a:srgbClr val="F5C70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4115" name="Rectangle 17"/>
          <p:cNvSpPr>
            <a:spLocks noChangeArrowheads="1"/>
          </p:cNvSpPr>
          <p:nvPr/>
        </p:nvSpPr>
        <p:spPr bwMode="auto">
          <a:xfrm>
            <a:off x="395288" y="2927350"/>
            <a:ext cx="2303462" cy="1295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4116" name="Text Box 18"/>
          <p:cNvSpPr txBox="1">
            <a:spLocks noChangeArrowheads="1"/>
          </p:cNvSpPr>
          <p:nvPr/>
        </p:nvSpPr>
        <p:spPr bwMode="auto">
          <a:xfrm>
            <a:off x="467544" y="3284984"/>
            <a:ext cx="20858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400" b="1" dirty="0" err="1">
                <a:solidFill>
                  <a:srgbClr val="1E0B7B"/>
                </a:solidFill>
              </a:rPr>
              <a:t>Pre</a:t>
            </a:r>
            <a:r>
              <a:rPr lang="cs-CZ" sz="2400" b="1" dirty="0">
                <a:solidFill>
                  <a:srgbClr val="1E0B7B"/>
                </a:solidFill>
              </a:rPr>
              <a:t>-kachexie</a:t>
            </a:r>
          </a:p>
        </p:txBody>
      </p:sp>
      <p:sp>
        <p:nvSpPr>
          <p:cNvPr id="4117" name="Text Box 19"/>
          <p:cNvSpPr txBox="1">
            <a:spLocks noChangeArrowheads="1"/>
          </p:cNvSpPr>
          <p:nvPr/>
        </p:nvSpPr>
        <p:spPr bwMode="auto">
          <a:xfrm>
            <a:off x="3203848" y="3284984"/>
            <a:ext cx="1537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400" b="1" dirty="0">
                <a:solidFill>
                  <a:srgbClr val="000066"/>
                </a:solidFill>
              </a:rPr>
              <a:t>Kachexie</a:t>
            </a:r>
          </a:p>
        </p:txBody>
      </p:sp>
      <p:sp>
        <p:nvSpPr>
          <p:cNvPr id="4118" name="Text Box 21"/>
          <p:cNvSpPr txBox="1">
            <a:spLocks noChangeArrowheads="1"/>
          </p:cNvSpPr>
          <p:nvPr/>
        </p:nvSpPr>
        <p:spPr bwMode="auto">
          <a:xfrm>
            <a:off x="7812088" y="2384425"/>
            <a:ext cx="13319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 dirty="0" smtClean="0">
                <a:solidFill>
                  <a:srgbClr val="1E0B7B"/>
                </a:solidFill>
              </a:rPr>
              <a:t>30-40 </a:t>
            </a:r>
            <a:r>
              <a:rPr lang="cs-CZ" sz="2000" b="1" dirty="0">
                <a:solidFill>
                  <a:srgbClr val="1E0B7B"/>
                </a:solidFill>
              </a:rPr>
              <a:t>% 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5651500" y="2349500"/>
            <a:ext cx="11384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2000" b="1" dirty="0" smtClean="0">
                <a:solidFill>
                  <a:srgbClr val="1E0B7B"/>
                </a:solidFill>
              </a:rPr>
              <a:t>20-30 </a:t>
            </a:r>
            <a:r>
              <a:rPr lang="cs-CZ" sz="2000" b="1" dirty="0">
                <a:solidFill>
                  <a:srgbClr val="1E0B7B"/>
                </a:solidFill>
              </a:rPr>
              <a:t>%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8500" y="0"/>
            <a:ext cx="1995499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853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935013" cy="543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90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8061791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mtClean="0">
                <a:ea typeface="ＭＳ Ｐゴシック" pitchFamily="34" charset="-128"/>
              </a:rPr>
              <a:t>CT v úrovni L3</a:t>
            </a:r>
          </a:p>
        </p:txBody>
      </p:sp>
      <p:sp>
        <p:nvSpPr>
          <p:cNvPr id="12291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F12A05-E46D-4807-B932-9107A9CF2AA4}" type="slidenum">
              <a:rPr lang="cs-CZ" altLang="cs-CZ" smtClean="0"/>
              <a:pPr/>
              <a:t>12</a:t>
            </a:fld>
            <a:endParaRPr lang="cs-CZ" altLang="cs-CZ" smtClean="0"/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808163"/>
            <a:ext cx="8229600" cy="41100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3792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8080763" cy="55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Ad 4: Jsou přítomny symptomy stavící alimentaci do pozadí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Bolest, žízeň, dušnost, úzkost – silné symptomy, které svou intenzitou působení na pacienta staví pud sebezáchovy (udržením dobrého nutričního stavu) do pozadí</a:t>
            </a:r>
          </a:p>
          <a:p>
            <a:r>
              <a:rPr lang="cs-CZ" dirty="0" smtClean="0"/>
              <a:t>Řešení: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Adekvátní </a:t>
            </a:r>
            <a:r>
              <a:rPr lang="cs-CZ" dirty="0" err="1" smtClean="0"/>
              <a:t>analgoterapie</a:t>
            </a:r>
            <a:r>
              <a:rPr lang="cs-CZ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Dostatečná hydratace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Komplexní terapie dušnosti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Psychologická intervence, anxiolytika, antidepresiva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Ad 5: Je vyžadováno lačnění během diagnostiky a následné 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Proč musí pacient lačnit? Před laboratorními odběry? Před zobrazovacími vyšetřeními? Je to vždy nutné?</a:t>
            </a:r>
          </a:p>
          <a:p>
            <a:r>
              <a:rPr lang="cs-CZ" dirty="0" smtClean="0"/>
              <a:t>Řešení:</a:t>
            </a:r>
          </a:p>
          <a:p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Říkejme pacientům, že před laboratorním odběrem nemusí být vždy nalačno. Většina je automaticky nalačno!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Energetický příjem lze „dohnat během dne“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Možnosti parenterální alimentace</a:t>
            </a:r>
          </a:p>
          <a:p>
            <a:endParaRPr lang="cs-CZ" dirty="0"/>
          </a:p>
        </p:txBody>
      </p:sp>
      <p:pic>
        <p:nvPicPr>
          <p:cNvPr id="5" name="Picture 7" descr="lymphoma_animat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2348880"/>
            <a:ext cx="1285852" cy="1465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Ad 6: profylaxe nevolnosti a </a:t>
            </a:r>
            <a:r>
              <a:rPr lang="cs-CZ" sz="4000" dirty="0" err="1" smtClean="0"/>
              <a:t>emeze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Adekvátní </a:t>
            </a:r>
            <a:r>
              <a:rPr lang="cs-CZ" dirty="0" err="1" smtClean="0"/>
              <a:t>farmakoprevence</a:t>
            </a:r>
            <a:r>
              <a:rPr lang="cs-CZ" dirty="0" smtClean="0"/>
              <a:t>: </a:t>
            </a:r>
          </a:p>
          <a:p>
            <a:r>
              <a:rPr lang="cs-CZ" dirty="0" smtClean="0"/>
              <a:t>při středně a vysoce </a:t>
            </a:r>
            <a:r>
              <a:rPr lang="cs-CZ" dirty="0" err="1" smtClean="0"/>
              <a:t>emetogenní</a:t>
            </a:r>
            <a:r>
              <a:rPr lang="cs-CZ" dirty="0" smtClean="0"/>
              <a:t> chemoterapii </a:t>
            </a:r>
          </a:p>
          <a:p>
            <a:r>
              <a:rPr lang="cs-CZ" dirty="0" smtClean="0"/>
              <a:t>při radioterapii (na oblast břicha, epigastria apod.)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Ad 7: </a:t>
            </a:r>
            <a:r>
              <a:rPr lang="cs-CZ" sz="4000" dirty="0" err="1" smtClean="0"/>
              <a:t>mukositida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stomatitida, ezofagitida, gastritida</a:t>
            </a:r>
          </a:p>
          <a:p>
            <a:r>
              <a:rPr lang="cs-CZ" dirty="0" err="1" smtClean="0"/>
              <a:t>odynodysfagie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Řešení: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Prevence (péče o DÚ, orální přípravky)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Terapie (orální přípravky, </a:t>
            </a:r>
            <a:r>
              <a:rPr lang="cs-CZ" dirty="0" err="1" smtClean="0"/>
              <a:t>analgoterapie</a:t>
            </a:r>
            <a:r>
              <a:rPr lang="cs-CZ" dirty="0" smtClean="0"/>
              <a:t> </a:t>
            </a:r>
            <a:r>
              <a:rPr lang="cs-CZ" dirty="0" err="1" smtClean="0"/>
              <a:t>vč.opioidů</a:t>
            </a:r>
            <a:r>
              <a:rPr lang="cs-CZ" dirty="0" smtClean="0"/>
              <a:t>!)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Nový fotak\Mezisklad na fotky\ruzne 30.1.01\P1010001.JPG"/>
          <p:cNvPicPr>
            <a:picLocks noChangeAspect="1" noChangeArrowheads="1"/>
          </p:cNvPicPr>
          <p:nvPr/>
        </p:nvPicPr>
        <p:blipFill>
          <a:blip r:embed="rId3" cstate="print">
            <a:lum bright="24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7290828" cy="431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50838"/>
            <a:ext cx="8748464" cy="1854026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cs-CZ" sz="4000" dirty="0" smtClean="0">
                <a:solidFill>
                  <a:srgbClr val="002060"/>
                </a:solidFill>
              </a:rPr>
              <a:t>Průměrné BMI 26,8!!!</a:t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>Obezita maskuje závažné riziko podvýživy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endParaRPr lang="cs-CZ" dirty="0"/>
          </a:p>
        </p:txBody>
      </p:sp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0119" y="6021288"/>
            <a:ext cx="3253881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125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840" y="350838"/>
            <a:ext cx="7589520" cy="56356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¼ pacientů </a:t>
            </a:r>
            <a:r>
              <a:rPr lang="cs-CZ" dirty="0"/>
              <a:t>má </a:t>
            </a:r>
            <a:r>
              <a:rPr lang="cs-CZ" dirty="0" smtClean="0"/>
              <a:t>malý </a:t>
            </a:r>
            <a:r>
              <a:rPr lang="cs-CZ" dirty="0"/>
              <a:t>příjem </a:t>
            </a:r>
            <a:r>
              <a:rPr lang="cs-CZ" dirty="0" smtClean="0"/>
              <a:t>stravy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556267"/>
              </p:ext>
            </p:extLst>
          </p:nvPr>
        </p:nvGraphicFramePr>
        <p:xfrm>
          <a:off x="-796681" y="1001021"/>
          <a:ext cx="8678884" cy="5438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Zástupný symbol pro obsah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0119" y="6021288"/>
            <a:ext cx="3253881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8318404" y="1268963"/>
            <a:ext cx="788274" cy="6904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7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100" charset="0"/>
                <a:sym typeface="Wingdings" pitchFamily="2" charset="2"/>
              </a:rPr>
              <a:t></a:t>
            </a:r>
            <a:endParaRPr kumimoji="0" lang="en-US" sz="72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100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710124" y="1284513"/>
            <a:ext cx="788274" cy="6904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7200" dirty="0" smtClean="0">
                <a:solidFill>
                  <a:srgbClr val="002060"/>
                </a:solidFill>
                <a:latin typeface="Arial" pitchFamily="100" charset="0"/>
                <a:sym typeface="Wingdings" pitchFamily="2" charset="2"/>
              </a:rPr>
              <a:t></a:t>
            </a:r>
            <a:endParaRPr kumimoji="0" lang="en-US" sz="72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10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517059" y="1268963"/>
            <a:ext cx="788274" cy="6904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7200" dirty="0" smtClean="0">
                <a:solidFill>
                  <a:srgbClr val="002060"/>
                </a:solidFill>
                <a:latin typeface="Arial" pitchFamily="100" charset="0"/>
                <a:sym typeface="Wingdings" pitchFamily="2" charset="2"/>
              </a:rPr>
              <a:t></a:t>
            </a:r>
            <a:endParaRPr kumimoji="0" lang="en-US" sz="72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100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890119" y="1278292"/>
            <a:ext cx="788274" cy="6904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7200" dirty="0" smtClean="0">
                <a:solidFill>
                  <a:srgbClr val="002060"/>
                </a:solidFill>
                <a:latin typeface="Arial" pitchFamily="100" charset="0"/>
                <a:sym typeface="Wingdings" pitchFamily="2" charset="2"/>
              </a:rPr>
              <a:t></a:t>
            </a:r>
            <a:endParaRPr kumimoji="0" lang="en-US" sz="72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10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238788" y="1772816"/>
            <a:ext cx="4867890" cy="17576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Každý čtvrtý pacient</a:t>
            </a:r>
          </a:p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 sní méně než </a:t>
            </a:r>
            <a:r>
              <a:rPr kumimoji="0" lang="cs-C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POLOVINU</a:t>
            </a:r>
            <a:r>
              <a:rPr kumimoji="0" lang="cs-C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 </a:t>
            </a:r>
          </a:p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obvyklého</a:t>
            </a:r>
            <a:r>
              <a:rPr kumimoji="0" lang="cs-CZ" sz="24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100" charset="0"/>
              </a:rPr>
              <a:t> příjmu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10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09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000" dirty="0" smtClean="0"/>
              <a:t>Význam nutriční intervence v kritických obdobích  </a:t>
            </a:r>
            <a:br>
              <a:rPr lang="cs-CZ" sz="2000" dirty="0" smtClean="0"/>
            </a:br>
            <a:r>
              <a:rPr lang="cs-CZ" sz="2000" b="1" dirty="0" err="1" smtClean="0"/>
              <a:t>protinádorové</a:t>
            </a:r>
            <a:r>
              <a:rPr lang="cs-CZ" sz="2000" b="1" dirty="0" smtClean="0"/>
              <a:t> terapie </a:t>
            </a: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dirty="0" smtClean="0"/>
              <a:t>Co je to </a:t>
            </a:r>
            <a:r>
              <a:rPr lang="cs-CZ" dirty="0" err="1" smtClean="0"/>
              <a:t>protinádorová</a:t>
            </a:r>
            <a:r>
              <a:rPr lang="cs-CZ" dirty="0" smtClean="0"/>
              <a:t> terapie?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Chirurgická intervence</a:t>
            </a:r>
          </a:p>
          <a:p>
            <a:r>
              <a:rPr lang="cs-CZ" dirty="0" smtClean="0"/>
              <a:t>Chemoterapie</a:t>
            </a:r>
          </a:p>
          <a:p>
            <a:r>
              <a:rPr lang="cs-CZ" dirty="0" smtClean="0"/>
              <a:t>Radioterapie</a:t>
            </a:r>
          </a:p>
          <a:p>
            <a:r>
              <a:rPr lang="cs-CZ" dirty="0" smtClean="0"/>
              <a:t>Hormonální léčba</a:t>
            </a:r>
          </a:p>
          <a:p>
            <a:r>
              <a:rPr lang="cs-CZ" dirty="0" smtClean="0"/>
              <a:t>Cílená terapie (cílené protilátky)</a:t>
            </a:r>
          </a:p>
          <a:p>
            <a:r>
              <a:rPr lang="cs-CZ" dirty="0" err="1" smtClean="0"/>
              <a:t>Imunoonkologická</a:t>
            </a:r>
            <a:r>
              <a:rPr lang="cs-CZ" dirty="0" smtClean="0"/>
              <a:t> terapie</a:t>
            </a:r>
          </a:p>
          <a:p>
            <a:r>
              <a:rPr lang="cs-CZ" dirty="0" smtClean="0"/>
              <a:t>Ablativní metody  (RFA, MWA, TACE)</a:t>
            </a:r>
          </a:p>
          <a:p>
            <a:r>
              <a:rPr lang="cs-CZ" dirty="0" smtClean="0"/>
              <a:t>transplantace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000" dirty="0" smtClean="0"/>
              <a:t>Význam </a:t>
            </a:r>
            <a:r>
              <a:rPr lang="cs-CZ" sz="2000" b="1" dirty="0" smtClean="0"/>
              <a:t>nutriční intervence </a:t>
            </a:r>
            <a:r>
              <a:rPr lang="cs-CZ" sz="2000" dirty="0" smtClean="0"/>
              <a:t>v kritických obdobích  </a:t>
            </a:r>
            <a:br>
              <a:rPr lang="cs-CZ" sz="2000" dirty="0" smtClean="0"/>
            </a:br>
            <a:r>
              <a:rPr lang="cs-CZ" sz="2000" dirty="0" err="1" smtClean="0"/>
              <a:t>protinádorové</a:t>
            </a:r>
            <a:r>
              <a:rPr lang="cs-CZ" sz="2000" dirty="0" smtClean="0"/>
              <a:t> terapie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Co myslíme nutriční intervencí?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Dietní rada?</a:t>
            </a:r>
          </a:p>
          <a:p>
            <a:r>
              <a:rPr lang="cs-CZ" dirty="0" smtClean="0"/>
              <a:t>Odeslání do nutriční ambulance?</a:t>
            </a:r>
          </a:p>
          <a:p>
            <a:r>
              <a:rPr lang="cs-CZ" dirty="0" smtClean="0"/>
              <a:t>Provedení nutričního </a:t>
            </a:r>
            <a:r>
              <a:rPr lang="cs-CZ" dirty="0" err="1" smtClean="0"/>
              <a:t>screeningu</a:t>
            </a:r>
            <a:r>
              <a:rPr lang="cs-CZ" dirty="0" smtClean="0"/>
              <a:t>?</a:t>
            </a:r>
          </a:p>
          <a:p>
            <a:r>
              <a:rPr lang="cs-CZ" dirty="0" smtClean="0"/>
              <a:t>Podání </a:t>
            </a:r>
            <a:r>
              <a:rPr lang="cs-CZ" dirty="0" err="1" smtClean="0"/>
              <a:t>orexigenní</a:t>
            </a:r>
            <a:r>
              <a:rPr lang="cs-CZ" dirty="0" smtClean="0"/>
              <a:t> terapie?</a:t>
            </a:r>
          </a:p>
          <a:p>
            <a:r>
              <a:rPr lang="cs-CZ" dirty="0" err="1" smtClean="0"/>
              <a:t>Sipping</a:t>
            </a:r>
            <a:r>
              <a:rPr lang="cs-CZ" dirty="0" smtClean="0"/>
              <a:t>?</a:t>
            </a:r>
          </a:p>
          <a:p>
            <a:r>
              <a:rPr lang="cs-CZ" dirty="0" err="1" smtClean="0"/>
              <a:t>Sondová</a:t>
            </a:r>
            <a:r>
              <a:rPr lang="cs-CZ" dirty="0" smtClean="0"/>
              <a:t> enterální výživa?</a:t>
            </a:r>
          </a:p>
          <a:p>
            <a:r>
              <a:rPr lang="cs-CZ" dirty="0" smtClean="0"/>
              <a:t>Parenterální výživa?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Jak tedy poznám ono kritické období?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 kdy tím pádem z nutriční intervence zřejmě bude patrný největší </a:t>
            </a:r>
            <a:r>
              <a:rPr lang="cs-CZ" dirty="0" err="1" smtClean="0"/>
              <a:t>benefit</a:t>
            </a:r>
            <a:r>
              <a:rPr lang="cs-CZ" dirty="0" smtClean="0"/>
              <a:t>?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 nově diagnostikovaných je to zejména: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Pacient s nutričně rizikovou </a:t>
            </a:r>
            <a:r>
              <a:rPr lang="cs-CZ" dirty="0" err="1" smtClean="0"/>
              <a:t>diagnozou</a:t>
            </a: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Pacient s váhovým úbytkem/</a:t>
            </a:r>
            <a:r>
              <a:rPr lang="cs-CZ" dirty="0" err="1" smtClean="0"/>
              <a:t>sarkopenií</a:t>
            </a: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Pacient s metabolicky aktivní nádorovou náloží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None/>
            </a:pPr>
            <a:r>
              <a:rPr lang="cs-CZ" dirty="0" smtClean="0"/>
              <a:t>Zde je třeba jednat včas! </a:t>
            </a:r>
          </a:p>
          <a:p>
            <a:pPr marL="514350" indent="-514350">
              <a:buNone/>
            </a:pPr>
            <a:r>
              <a:rPr lang="cs-CZ" dirty="0" smtClean="0"/>
              <a:t>Živit proteiny všemi možnými způsoby!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99" y="836712"/>
            <a:ext cx="889960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Autofit/>
          </a:bodyPr>
          <a:lstStyle/>
          <a:p>
            <a:r>
              <a:rPr lang="cs-CZ" sz="3200" dirty="0" smtClean="0"/>
              <a:t>I malá ztráta hmotnosti má </a:t>
            </a:r>
            <a:r>
              <a:rPr lang="cs-CZ" sz="3200" dirty="0" err="1" smtClean="0"/>
              <a:t>zavažné</a:t>
            </a:r>
            <a:r>
              <a:rPr lang="cs-CZ" sz="3200" dirty="0" smtClean="0"/>
              <a:t> důsledky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>
          <a:xfrm>
            <a:off x="179388" y="1600200"/>
            <a:ext cx="8499475" cy="5249863"/>
          </a:xfrm>
        </p:spPr>
        <p:txBody>
          <a:bodyPr/>
          <a:lstStyle/>
          <a:p>
            <a:pPr>
              <a:buNone/>
            </a:pPr>
            <a:endParaRPr lang="cs-CZ" b="0" dirty="0" smtClean="0">
              <a:solidFill>
                <a:schemeClr val="tx1"/>
              </a:solidFill>
            </a:endParaRPr>
          </a:p>
          <a:p>
            <a:endParaRPr lang="en-US" b="0" dirty="0" smtClean="0">
              <a:solidFill>
                <a:schemeClr val="tx1"/>
              </a:solidFill>
            </a:endParaRPr>
          </a:p>
          <a:p>
            <a:endParaRPr lang="cs-CZ" b="0" dirty="0" smtClean="0">
              <a:solidFill>
                <a:schemeClr val="tx1"/>
              </a:solidFill>
            </a:endParaRPr>
          </a:p>
        </p:txBody>
      </p:sp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64096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AutoShape 7"/>
          <p:cNvSpPr>
            <a:spLocks noChangeArrowheads="1"/>
          </p:cNvSpPr>
          <p:nvPr/>
        </p:nvSpPr>
        <p:spPr bwMode="auto">
          <a:xfrm>
            <a:off x="0" y="3212976"/>
            <a:ext cx="539552" cy="144016"/>
          </a:xfrm>
          <a:prstGeom prst="rightArrow">
            <a:avLst>
              <a:gd name="adj1" fmla="val 50000"/>
              <a:gd name="adj2" fmla="val 1431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611560" y="508518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1600" dirty="0" err="1" smtClean="0"/>
              <a:t>The</a:t>
            </a:r>
            <a:r>
              <a:rPr lang="cs-CZ" sz="1600" dirty="0" smtClean="0"/>
              <a:t> </a:t>
            </a:r>
            <a:r>
              <a:rPr lang="cs-CZ" sz="1600" dirty="0" err="1" smtClean="0"/>
              <a:t>eastern</a:t>
            </a:r>
            <a:r>
              <a:rPr lang="cs-CZ" sz="1600" dirty="0" smtClean="0"/>
              <a:t> </a:t>
            </a:r>
            <a:r>
              <a:rPr lang="cs-CZ" sz="1600" dirty="0" err="1" smtClean="0"/>
              <a:t>Cooperative</a:t>
            </a:r>
            <a:r>
              <a:rPr lang="cs-CZ" sz="1600" dirty="0" smtClean="0"/>
              <a:t> </a:t>
            </a:r>
            <a:r>
              <a:rPr lang="cs-CZ" sz="1600" dirty="0" err="1" smtClean="0"/>
              <a:t>Oncology</a:t>
            </a:r>
            <a:r>
              <a:rPr lang="cs-CZ" sz="1600" dirty="0" smtClean="0"/>
              <a:t> </a:t>
            </a:r>
            <a:r>
              <a:rPr lang="cs-CZ" sz="1600" dirty="0" err="1" smtClean="0"/>
              <a:t>Group</a:t>
            </a:r>
            <a:r>
              <a:rPr lang="cs-CZ" sz="1600" dirty="0" smtClean="0"/>
              <a:t>. </a:t>
            </a:r>
            <a:r>
              <a:rPr lang="cs-CZ" sz="1600" dirty="0" err="1" smtClean="0"/>
              <a:t>Prognostic</a:t>
            </a:r>
            <a:r>
              <a:rPr lang="cs-CZ" sz="1600" dirty="0" smtClean="0"/>
              <a:t> </a:t>
            </a:r>
            <a:r>
              <a:rPr lang="cs-CZ" sz="1600" dirty="0" err="1" smtClean="0"/>
              <a:t>Effect</a:t>
            </a:r>
            <a:r>
              <a:rPr lang="cs-CZ" sz="1600" dirty="0" smtClean="0"/>
              <a:t> </a:t>
            </a:r>
            <a:r>
              <a:rPr lang="cs-CZ" sz="1600" dirty="0" err="1" smtClean="0"/>
              <a:t>of</a:t>
            </a:r>
            <a:r>
              <a:rPr lang="cs-CZ" sz="1600" dirty="0" smtClean="0"/>
              <a:t> </a:t>
            </a:r>
            <a:r>
              <a:rPr lang="cs-CZ" sz="1600" dirty="0" err="1" smtClean="0"/>
              <a:t>Weight</a:t>
            </a:r>
            <a:r>
              <a:rPr lang="cs-CZ" sz="1600" dirty="0" smtClean="0"/>
              <a:t> </a:t>
            </a:r>
            <a:r>
              <a:rPr lang="cs-CZ" sz="1600" dirty="0" err="1" smtClean="0"/>
              <a:t>Loss</a:t>
            </a:r>
            <a:r>
              <a:rPr lang="cs-CZ" sz="1600" dirty="0" smtClean="0"/>
              <a:t> Prior to </a:t>
            </a:r>
            <a:r>
              <a:rPr lang="cs-CZ" sz="1600" dirty="0" err="1" smtClean="0"/>
              <a:t>Chemotherapy</a:t>
            </a:r>
            <a:r>
              <a:rPr lang="cs-CZ" sz="1600" dirty="0" smtClean="0"/>
              <a:t> in </a:t>
            </a:r>
            <a:r>
              <a:rPr lang="cs-CZ" sz="1600" dirty="0" err="1" smtClean="0"/>
              <a:t>Cancer</a:t>
            </a:r>
            <a:r>
              <a:rPr lang="cs-CZ" sz="1600" dirty="0" smtClean="0"/>
              <a:t> </a:t>
            </a:r>
            <a:r>
              <a:rPr lang="cs-CZ" sz="1600" dirty="0" err="1" smtClean="0"/>
              <a:t>Patients</a:t>
            </a:r>
            <a:r>
              <a:rPr lang="cs-CZ" sz="1600" dirty="0" smtClean="0"/>
              <a:t>. </a:t>
            </a:r>
            <a:r>
              <a:rPr lang="cs-CZ" sz="1600" dirty="0" err="1" smtClean="0"/>
              <a:t>The</a:t>
            </a:r>
            <a:r>
              <a:rPr lang="cs-CZ" sz="1600" dirty="0" smtClean="0"/>
              <a:t> </a:t>
            </a:r>
            <a:r>
              <a:rPr lang="cs-CZ" sz="1600" dirty="0" err="1" smtClean="0"/>
              <a:t>American</a:t>
            </a:r>
            <a:r>
              <a:rPr lang="cs-CZ" sz="1600" dirty="0" smtClean="0"/>
              <a:t> </a:t>
            </a:r>
            <a:r>
              <a:rPr lang="cs-CZ" sz="1600" dirty="0" err="1" smtClean="0"/>
              <a:t>Journal</a:t>
            </a:r>
            <a:r>
              <a:rPr lang="cs-CZ" sz="1600" dirty="0" smtClean="0"/>
              <a:t> </a:t>
            </a:r>
            <a:r>
              <a:rPr lang="cs-CZ" sz="1600" dirty="0" err="1" smtClean="0"/>
              <a:t>of</a:t>
            </a:r>
            <a:r>
              <a:rPr lang="cs-CZ" sz="1600" dirty="0" smtClean="0"/>
              <a:t> </a:t>
            </a:r>
            <a:r>
              <a:rPr lang="cs-CZ" sz="1600" dirty="0" err="1" smtClean="0"/>
              <a:t>medicine</a:t>
            </a:r>
            <a:r>
              <a:rPr lang="cs-CZ" sz="1600" dirty="0" smtClean="0"/>
              <a:t>, </a:t>
            </a:r>
            <a:r>
              <a:rPr lang="cs-CZ" sz="1600" dirty="0" err="1" smtClean="0"/>
              <a:t>Oct</a:t>
            </a:r>
            <a:r>
              <a:rPr lang="cs-CZ" sz="1600" dirty="0" smtClean="0"/>
              <a:t>. 1980, vol. 69.</a:t>
            </a:r>
            <a:endParaRPr lang="cs-CZ" sz="1600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868144" y="3140968"/>
            <a:ext cx="646560" cy="144016"/>
          </a:xfrm>
          <a:prstGeom prst="rightArrow">
            <a:avLst>
              <a:gd name="adj1" fmla="val 50000"/>
              <a:gd name="adj2" fmla="val 1431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3707904" y="3212976"/>
            <a:ext cx="646560" cy="144016"/>
          </a:xfrm>
          <a:prstGeom prst="rightArrow">
            <a:avLst>
              <a:gd name="adj1" fmla="val 50000"/>
              <a:gd name="adj2" fmla="val 1431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endParaRPr lang="cs-CZ" sz="3600" b="1" dirty="0" smtClean="0"/>
          </a:p>
        </p:txBody>
      </p:sp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96753"/>
            <a:ext cx="9144000" cy="3456384"/>
          </a:xfrm>
          <a:noFill/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653136"/>
            <a:ext cx="58166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AutoShape 7"/>
          <p:cNvSpPr>
            <a:spLocks noChangeArrowheads="1"/>
          </p:cNvSpPr>
          <p:nvPr/>
        </p:nvSpPr>
        <p:spPr bwMode="auto">
          <a:xfrm>
            <a:off x="4932363" y="3141663"/>
            <a:ext cx="576262" cy="142875"/>
          </a:xfrm>
          <a:prstGeom prst="rightArrow">
            <a:avLst>
              <a:gd name="adj1" fmla="val 50000"/>
              <a:gd name="adj2" fmla="val 100833"/>
            </a:avLst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2294" name="AutoShape 8"/>
          <p:cNvSpPr>
            <a:spLocks noChangeArrowheads="1"/>
          </p:cNvSpPr>
          <p:nvPr/>
        </p:nvSpPr>
        <p:spPr bwMode="auto">
          <a:xfrm>
            <a:off x="6443663" y="3141663"/>
            <a:ext cx="576262" cy="142875"/>
          </a:xfrm>
          <a:prstGeom prst="rightArrow">
            <a:avLst>
              <a:gd name="adj1" fmla="val 50000"/>
              <a:gd name="adj2" fmla="val 100833"/>
            </a:avLst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Odhad přežití onkologicky nemocných dle nutričních parametrů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0000" lnSpcReduction="20000"/>
          </a:bodyPr>
          <a:lstStyle/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pPr>
              <a:buNone/>
            </a:pPr>
            <a:r>
              <a:rPr lang="cs-CZ" sz="3500" b="1" dirty="0" smtClean="0"/>
              <a:t>	</a:t>
            </a:r>
          </a:p>
          <a:p>
            <a:pPr>
              <a:buNone/>
            </a:pPr>
            <a:endParaRPr lang="cs-CZ" sz="3500" b="1" dirty="0" smtClean="0"/>
          </a:p>
          <a:p>
            <a:pPr>
              <a:buNone/>
            </a:pPr>
            <a:r>
              <a:rPr lang="cs-CZ" sz="3500" b="1" dirty="0" smtClean="0"/>
              <a:t>	</a:t>
            </a:r>
          </a:p>
          <a:p>
            <a:pPr>
              <a:buNone/>
            </a:pPr>
            <a:r>
              <a:rPr lang="cs-CZ" sz="3500" b="1" dirty="0" smtClean="0"/>
              <a:t>	</a:t>
            </a:r>
            <a:r>
              <a:rPr lang="cs-CZ" sz="3500" b="1" dirty="0" err="1" smtClean="0"/>
              <a:t>Diagnostic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criteria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for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the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classification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of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cancer</a:t>
            </a:r>
            <a:r>
              <a:rPr lang="cs-CZ" sz="3500" b="1" dirty="0" smtClean="0"/>
              <a:t>-</a:t>
            </a:r>
            <a:r>
              <a:rPr lang="cs-CZ" sz="3500" b="1" dirty="0" err="1" smtClean="0"/>
              <a:t>associated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weight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loss</a:t>
            </a:r>
            <a:endParaRPr lang="cs-CZ" sz="3500" b="1" dirty="0" smtClean="0"/>
          </a:p>
          <a:p>
            <a:pPr>
              <a:buNone/>
            </a:pPr>
            <a:r>
              <a:rPr lang="cs-CZ" sz="3500" dirty="0" smtClean="0"/>
              <a:t>	</a:t>
            </a:r>
            <a:r>
              <a:rPr lang="it-IT" sz="3500" dirty="0" smtClean="0"/>
              <a:t>Martin L, Senesse P, Gioulbasanis I, Antoun S, Bozzetti F,</a:t>
            </a:r>
            <a:r>
              <a:rPr lang="cs-CZ" sz="3500" dirty="0" smtClean="0"/>
              <a:t> </a:t>
            </a:r>
            <a:r>
              <a:rPr lang="en-US" sz="3500" dirty="0" smtClean="0"/>
              <a:t>Deans C, </a:t>
            </a:r>
            <a:r>
              <a:rPr lang="en-US" sz="3500" dirty="0" err="1" smtClean="0"/>
              <a:t>Strasser</a:t>
            </a:r>
            <a:r>
              <a:rPr lang="en-US" sz="3500" dirty="0" smtClean="0"/>
              <a:t> F, </a:t>
            </a:r>
            <a:r>
              <a:rPr lang="en-US" sz="3500" dirty="0" err="1" smtClean="0"/>
              <a:t>Thoresen</a:t>
            </a:r>
            <a:r>
              <a:rPr lang="en-US" sz="3500" dirty="0" smtClean="0"/>
              <a:t> L, </a:t>
            </a:r>
            <a:r>
              <a:rPr lang="en-US" sz="3500" dirty="0" err="1" smtClean="0"/>
              <a:t>Jagoe</a:t>
            </a:r>
            <a:r>
              <a:rPr lang="en-US" sz="3500" dirty="0" smtClean="0"/>
              <a:t> RT, </a:t>
            </a:r>
            <a:r>
              <a:rPr lang="en-US" sz="3500" dirty="0" err="1" smtClean="0"/>
              <a:t>Chasen</a:t>
            </a:r>
            <a:r>
              <a:rPr lang="en-US" sz="3500" dirty="0" smtClean="0"/>
              <a:t> M</a:t>
            </a:r>
            <a:r>
              <a:rPr lang="cs-CZ" sz="3500" dirty="0" smtClean="0"/>
              <a:t>., </a:t>
            </a:r>
            <a:r>
              <a:rPr lang="cs-CZ" sz="3500" dirty="0" err="1" smtClean="0"/>
              <a:t>LundholmK</a:t>
            </a:r>
            <a:r>
              <a:rPr lang="cs-CZ" sz="3500" dirty="0" smtClean="0"/>
              <a:t>, </a:t>
            </a:r>
            <a:r>
              <a:rPr lang="cs-CZ" sz="3500" dirty="0" err="1" smtClean="0"/>
              <a:t>Bosaeus</a:t>
            </a:r>
            <a:r>
              <a:rPr lang="cs-CZ" sz="3500" dirty="0" smtClean="0"/>
              <a:t> I, </a:t>
            </a:r>
            <a:r>
              <a:rPr lang="cs-CZ" sz="3500" dirty="0" err="1" smtClean="0"/>
              <a:t>Fearon</a:t>
            </a:r>
            <a:r>
              <a:rPr lang="cs-CZ" sz="3500" dirty="0" smtClean="0"/>
              <a:t> KH, </a:t>
            </a:r>
            <a:r>
              <a:rPr lang="cs-CZ" sz="3500" dirty="0" err="1" smtClean="0"/>
              <a:t>Baracos</a:t>
            </a:r>
            <a:r>
              <a:rPr lang="cs-CZ" sz="3500" dirty="0" smtClean="0"/>
              <a:t> VE</a:t>
            </a:r>
          </a:p>
          <a:p>
            <a:endParaRPr lang="cs-CZ" sz="35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5832648" cy="468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délník 57"/>
          <p:cNvSpPr/>
          <p:nvPr/>
        </p:nvSpPr>
        <p:spPr>
          <a:xfrm>
            <a:off x="71438" y="692150"/>
            <a:ext cx="8029575" cy="1944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3742CAF9-30EA-4512-95B6-C0804E331D8B}" type="slidenum">
              <a:rPr lang="cs-CZ"/>
              <a:pPr>
                <a:defRPr/>
              </a:pPr>
              <a:t>29</a:t>
            </a:fld>
            <a:endParaRPr lang="cs-CZ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316912" cy="10096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Medián OS v měsících</a:t>
            </a:r>
            <a:br>
              <a:rPr lang="cs-CZ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28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podle ztráty hmotnosti a BMI</a:t>
            </a:r>
            <a:endParaRPr lang="cs-CZ" sz="3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2685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31321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9957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859338" y="1773238"/>
            <a:ext cx="865187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724525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2268538" y="2565400"/>
            <a:ext cx="863600" cy="792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14,2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3132138" y="25654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995738" y="2565400"/>
            <a:ext cx="865187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4860925" y="256381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5724525" y="25654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2268538" y="335756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3132138" y="335756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0" name="Obdélník 19"/>
          <p:cNvSpPr/>
          <p:nvPr/>
        </p:nvSpPr>
        <p:spPr>
          <a:xfrm>
            <a:off x="3995738" y="3357563"/>
            <a:ext cx="865187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4860925" y="335597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dirty="0"/>
              <a:t>3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5724525" y="3357563"/>
            <a:ext cx="863600" cy="7921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4,7</a:t>
            </a:r>
          </a:p>
        </p:txBody>
      </p:sp>
      <p:sp>
        <p:nvSpPr>
          <p:cNvPr id="23" name="Obdélník 22"/>
          <p:cNvSpPr/>
          <p:nvPr/>
        </p:nvSpPr>
        <p:spPr>
          <a:xfrm>
            <a:off x="2268538" y="4149725"/>
            <a:ext cx="863600" cy="792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4" name="Obdélník 23"/>
          <p:cNvSpPr/>
          <p:nvPr/>
        </p:nvSpPr>
        <p:spPr>
          <a:xfrm>
            <a:off x="3132138" y="414972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5" name="Obdélník 24"/>
          <p:cNvSpPr/>
          <p:nvPr/>
        </p:nvSpPr>
        <p:spPr>
          <a:xfrm>
            <a:off x="3995738" y="4149725"/>
            <a:ext cx="865187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6" name="Obdélník 25"/>
          <p:cNvSpPr/>
          <p:nvPr/>
        </p:nvSpPr>
        <p:spPr>
          <a:xfrm>
            <a:off x="4860925" y="41481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7" name="Obdélník 26"/>
          <p:cNvSpPr/>
          <p:nvPr/>
        </p:nvSpPr>
        <p:spPr>
          <a:xfrm>
            <a:off x="5724525" y="414972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dirty="0"/>
              <a:t>4</a:t>
            </a:r>
          </a:p>
        </p:txBody>
      </p:sp>
      <p:sp>
        <p:nvSpPr>
          <p:cNvPr id="28" name="Obdélník 27"/>
          <p:cNvSpPr/>
          <p:nvPr/>
        </p:nvSpPr>
        <p:spPr>
          <a:xfrm>
            <a:off x="2268538" y="4941888"/>
            <a:ext cx="863600" cy="7905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7,1</a:t>
            </a:r>
          </a:p>
        </p:txBody>
      </p:sp>
      <p:sp>
        <p:nvSpPr>
          <p:cNvPr id="29" name="Obdélník 28"/>
          <p:cNvSpPr/>
          <p:nvPr/>
        </p:nvSpPr>
        <p:spPr>
          <a:xfrm>
            <a:off x="3132138" y="4941888"/>
            <a:ext cx="863600" cy="7905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0" name="Obdélník 29"/>
          <p:cNvSpPr/>
          <p:nvPr/>
        </p:nvSpPr>
        <p:spPr>
          <a:xfrm>
            <a:off x="3995738" y="4941888"/>
            <a:ext cx="863600" cy="790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1" name="Obdélník 30"/>
          <p:cNvSpPr/>
          <p:nvPr/>
        </p:nvSpPr>
        <p:spPr>
          <a:xfrm>
            <a:off x="4859338" y="4940300"/>
            <a:ext cx="865187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5724525" y="4941888"/>
            <a:ext cx="863600" cy="7905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4,1</a:t>
            </a:r>
          </a:p>
        </p:txBody>
      </p:sp>
      <p:sp>
        <p:nvSpPr>
          <p:cNvPr id="34" name="Obdélník 33"/>
          <p:cNvSpPr/>
          <p:nvPr/>
        </p:nvSpPr>
        <p:spPr>
          <a:xfrm>
            <a:off x="4859338" y="4940300"/>
            <a:ext cx="865187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3,7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3995738" y="4940300"/>
            <a:ext cx="863600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4,7</a:t>
            </a:r>
          </a:p>
        </p:txBody>
      </p:sp>
      <p:sp>
        <p:nvSpPr>
          <p:cNvPr id="36" name="Obdélník 35"/>
          <p:cNvSpPr/>
          <p:nvPr/>
        </p:nvSpPr>
        <p:spPr>
          <a:xfrm>
            <a:off x="3132138" y="49403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4,8</a:t>
            </a:r>
          </a:p>
        </p:txBody>
      </p:sp>
      <p:sp>
        <p:nvSpPr>
          <p:cNvPr id="37" name="Obdélník 36"/>
          <p:cNvSpPr/>
          <p:nvPr/>
        </p:nvSpPr>
        <p:spPr>
          <a:xfrm>
            <a:off x="2268538" y="4149725"/>
            <a:ext cx="863600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8,1</a:t>
            </a:r>
          </a:p>
        </p:txBody>
      </p:sp>
      <p:sp>
        <p:nvSpPr>
          <p:cNvPr id="38" name="Obdélník 37"/>
          <p:cNvSpPr/>
          <p:nvPr/>
        </p:nvSpPr>
        <p:spPr>
          <a:xfrm>
            <a:off x="3128963" y="4149725"/>
            <a:ext cx="865187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8,1</a:t>
            </a:r>
          </a:p>
        </p:txBody>
      </p:sp>
      <p:sp>
        <p:nvSpPr>
          <p:cNvPr id="39" name="Obdélník 38"/>
          <p:cNvSpPr/>
          <p:nvPr/>
        </p:nvSpPr>
        <p:spPr>
          <a:xfrm>
            <a:off x="3995738" y="41481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6,2</a:t>
            </a:r>
          </a:p>
        </p:txBody>
      </p:sp>
      <p:sp>
        <p:nvSpPr>
          <p:cNvPr id="40" name="Obdélník 39"/>
          <p:cNvSpPr/>
          <p:nvPr/>
        </p:nvSpPr>
        <p:spPr>
          <a:xfrm>
            <a:off x="4859338" y="4149725"/>
            <a:ext cx="865187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5,4</a:t>
            </a:r>
          </a:p>
        </p:txBody>
      </p:sp>
      <p:sp>
        <p:nvSpPr>
          <p:cNvPr id="41" name="Obdélník 40"/>
          <p:cNvSpPr/>
          <p:nvPr/>
        </p:nvSpPr>
        <p:spPr>
          <a:xfrm>
            <a:off x="5724525" y="4149725"/>
            <a:ext cx="863600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4,4</a:t>
            </a:r>
          </a:p>
        </p:txBody>
      </p:sp>
      <p:sp>
        <p:nvSpPr>
          <p:cNvPr id="42" name="Obdélník 41"/>
          <p:cNvSpPr/>
          <p:nvPr/>
        </p:nvSpPr>
        <p:spPr>
          <a:xfrm>
            <a:off x="3132138" y="3357563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9,2</a:t>
            </a:r>
          </a:p>
        </p:txBody>
      </p:sp>
      <p:sp>
        <p:nvSpPr>
          <p:cNvPr id="43" name="Obdélník 42"/>
          <p:cNvSpPr/>
          <p:nvPr/>
        </p:nvSpPr>
        <p:spPr>
          <a:xfrm>
            <a:off x="3995738" y="3357563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6,8</a:t>
            </a:r>
          </a:p>
        </p:txBody>
      </p:sp>
      <p:sp>
        <p:nvSpPr>
          <p:cNvPr id="44" name="Obdélník 43"/>
          <p:cNvSpPr/>
          <p:nvPr/>
        </p:nvSpPr>
        <p:spPr>
          <a:xfrm>
            <a:off x="4859338" y="3357563"/>
            <a:ext cx="865187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6,7</a:t>
            </a:r>
          </a:p>
        </p:txBody>
      </p:sp>
      <p:sp>
        <p:nvSpPr>
          <p:cNvPr id="45" name="Obdélník 44"/>
          <p:cNvSpPr/>
          <p:nvPr/>
        </p:nvSpPr>
        <p:spPr>
          <a:xfrm>
            <a:off x="2268538" y="3357563"/>
            <a:ext cx="863600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10,7</a:t>
            </a:r>
          </a:p>
        </p:txBody>
      </p:sp>
      <p:sp>
        <p:nvSpPr>
          <p:cNvPr id="46" name="Obdélník 45"/>
          <p:cNvSpPr/>
          <p:nvPr/>
        </p:nvSpPr>
        <p:spPr>
          <a:xfrm>
            <a:off x="3132138" y="2565400"/>
            <a:ext cx="863600" cy="792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11,9</a:t>
            </a:r>
          </a:p>
        </p:txBody>
      </p:sp>
      <p:sp>
        <p:nvSpPr>
          <p:cNvPr id="47" name="Obdélník 46"/>
          <p:cNvSpPr/>
          <p:nvPr/>
        </p:nvSpPr>
        <p:spPr>
          <a:xfrm>
            <a:off x="3994150" y="2563813"/>
            <a:ext cx="863600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10,5</a:t>
            </a:r>
          </a:p>
        </p:txBody>
      </p:sp>
      <p:sp>
        <p:nvSpPr>
          <p:cNvPr id="48" name="Obdélník 47"/>
          <p:cNvSpPr/>
          <p:nvPr/>
        </p:nvSpPr>
        <p:spPr>
          <a:xfrm>
            <a:off x="4859338" y="2563813"/>
            <a:ext cx="865187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10,6</a:t>
            </a:r>
          </a:p>
        </p:txBody>
      </p:sp>
      <p:sp>
        <p:nvSpPr>
          <p:cNvPr id="49" name="Obdélník 48"/>
          <p:cNvSpPr/>
          <p:nvPr/>
        </p:nvSpPr>
        <p:spPr>
          <a:xfrm>
            <a:off x="5724525" y="2565400"/>
            <a:ext cx="863600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7,8</a:t>
            </a:r>
          </a:p>
        </p:txBody>
      </p:sp>
      <p:sp>
        <p:nvSpPr>
          <p:cNvPr id="50" name="Obdélník 49"/>
          <p:cNvSpPr/>
          <p:nvPr/>
        </p:nvSpPr>
        <p:spPr>
          <a:xfrm>
            <a:off x="22685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21,5</a:t>
            </a:r>
          </a:p>
        </p:txBody>
      </p:sp>
      <p:sp>
        <p:nvSpPr>
          <p:cNvPr id="51" name="Obdélník 50"/>
          <p:cNvSpPr/>
          <p:nvPr/>
        </p:nvSpPr>
        <p:spPr>
          <a:xfrm>
            <a:off x="3995738" y="1773238"/>
            <a:ext cx="863600" cy="7921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15,7</a:t>
            </a:r>
          </a:p>
        </p:txBody>
      </p:sp>
      <p:sp>
        <p:nvSpPr>
          <p:cNvPr id="52" name="Obdélník 51"/>
          <p:cNvSpPr/>
          <p:nvPr/>
        </p:nvSpPr>
        <p:spPr>
          <a:xfrm>
            <a:off x="4859338" y="1773238"/>
            <a:ext cx="865187" cy="7921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13,5</a:t>
            </a:r>
          </a:p>
        </p:txBody>
      </p:sp>
      <p:sp>
        <p:nvSpPr>
          <p:cNvPr id="53" name="Obdélník 52"/>
          <p:cNvSpPr/>
          <p:nvPr/>
        </p:nvSpPr>
        <p:spPr>
          <a:xfrm>
            <a:off x="5724525" y="1773238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8,4</a:t>
            </a:r>
          </a:p>
        </p:txBody>
      </p:sp>
      <p:sp>
        <p:nvSpPr>
          <p:cNvPr id="54" name="Obdélník 53"/>
          <p:cNvSpPr/>
          <p:nvPr/>
        </p:nvSpPr>
        <p:spPr>
          <a:xfrm>
            <a:off x="31321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19,9</a:t>
            </a:r>
          </a:p>
        </p:txBody>
      </p:sp>
      <p:sp>
        <p:nvSpPr>
          <p:cNvPr id="56" name="Obdélník 55"/>
          <p:cNvSpPr/>
          <p:nvPr/>
        </p:nvSpPr>
        <p:spPr>
          <a:xfrm>
            <a:off x="2268538" y="5805488"/>
            <a:ext cx="4319587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13,1   10,2     8,1     6,1     4,7</a:t>
            </a:r>
          </a:p>
        </p:txBody>
      </p:sp>
      <p:sp>
        <p:nvSpPr>
          <p:cNvPr id="57" name="Obdélník 56"/>
          <p:cNvSpPr/>
          <p:nvPr/>
        </p:nvSpPr>
        <p:spPr>
          <a:xfrm>
            <a:off x="6732588" y="1773238"/>
            <a:ext cx="935037" cy="3959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cs-CZ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17,3</a:t>
            </a:r>
          </a:p>
          <a:p>
            <a:pPr algn="ct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11,3</a:t>
            </a:r>
          </a:p>
          <a:p>
            <a:pPr algn="ct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7,5</a:t>
            </a:r>
          </a:p>
          <a:p>
            <a:pPr algn="ct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6,2</a:t>
            </a:r>
          </a:p>
          <a:p>
            <a:pPr algn="ct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4,4</a:t>
            </a:r>
          </a:p>
        </p:txBody>
      </p:sp>
      <p:sp>
        <p:nvSpPr>
          <p:cNvPr id="61" name="Obdélník 60"/>
          <p:cNvSpPr/>
          <p:nvPr/>
        </p:nvSpPr>
        <p:spPr>
          <a:xfrm>
            <a:off x="2265363" y="1268413"/>
            <a:ext cx="4321175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BMI 28      25      22      20</a:t>
            </a:r>
          </a:p>
        </p:txBody>
      </p:sp>
      <p:sp>
        <p:nvSpPr>
          <p:cNvPr id="62" name="Obdélník 61"/>
          <p:cNvSpPr/>
          <p:nvPr/>
        </p:nvSpPr>
        <p:spPr>
          <a:xfrm>
            <a:off x="971550" y="1773238"/>
            <a:ext cx="1152525" cy="3959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WL</a:t>
            </a:r>
          </a:p>
          <a:p>
            <a:pPr algn="r">
              <a:defRPr/>
            </a:pPr>
            <a:endParaRPr lang="cs-CZ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2,5 %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15 %</a:t>
            </a:r>
          </a:p>
          <a:p>
            <a:pPr algn="r">
              <a:defRPr/>
            </a:pPr>
            <a:endParaRPr lang="cs-CZ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71" name="TextovéPole 62"/>
          <p:cNvSpPr txBox="1">
            <a:spLocks noChangeArrowheads="1"/>
          </p:cNvSpPr>
          <p:nvPr/>
        </p:nvSpPr>
        <p:spPr bwMode="auto">
          <a:xfrm>
            <a:off x="927100" y="6381750"/>
            <a:ext cx="7245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i="1"/>
              <a:t>Martin L…Baracos V. J Clin Oncol 2015; 33:90-99.  </a:t>
            </a:r>
          </a:p>
        </p:txBody>
      </p:sp>
    </p:spTree>
    <p:extLst>
      <p:ext uri="{BB962C8B-B14F-4D97-AF65-F5344CB8AC3E}">
        <p14:creationId xmlns:p14="http://schemas.microsoft.com/office/powerpoint/2010/main" xmlns="" val="187144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délník 57"/>
          <p:cNvSpPr/>
          <p:nvPr/>
        </p:nvSpPr>
        <p:spPr>
          <a:xfrm>
            <a:off x="71438" y="692150"/>
            <a:ext cx="8029575" cy="1944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004700C9-987C-4EA6-A499-FD2CB606266C}" type="slidenum">
              <a:rPr lang="cs-CZ"/>
              <a:pPr>
                <a:defRPr/>
              </a:pPr>
              <a:t>30</a:t>
            </a:fld>
            <a:endParaRPr lang="cs-CZ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316912" cy="10096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4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Grading</a:t>
            </a:r>
            <a:r>
              <a:rPr lang="cs-CZ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ztráty hmotnosti</a:t>
            </a:r>
            <a:r>
              <a:rPr lang="cs-CZ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2800" dirty="0" smtClean="0">
                <a:solidFill>
                  <a:schemeClr val="tx2">
                    <a:lumMod val="50000"/>
                  </a:schemeClr>
                </a:solidFill>
              </a:rPr>
              <a:t>Grade 1-4 postupně zhoršuje prognózu v onkologii</a:t>
            </a:r>
            <a:endParaRPr lang="cs-CZ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2685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31321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9957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859338" y="1773238"/>
            <a:ext cx="865187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724525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2268538" y="2565400"/>
            <a:ext cx="863600" cy="792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3132138" y="25654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995738" y="2565400"/>
            <a:ext cx="865187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4860925" y="256381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5724525" y="25654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2268538" y="335756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3132138" y="3357563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0" name="Obdélník 19"/>
          <p:cNvSpPr/>
          <p:nvPr/>
        </p:nvSpPr>
        <p:spPr>
          <a:xfrm>
            <a:off x="3995738" y="3357563"/>
            <a:ext cx="865187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4860925" y="335597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dirty="0"/>
              <a:t>3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5724525" y="3357563"/>
            <a:ext cx="863600" cy="7921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3" name="Obdélník 22"/>
          <p:cNvSpPr/>
          <p:nvPr/>
        </p:nvSpPr>
        <p:spPr>
          <a:xfrm>
            <a:off x="2268538" y="4149725"/>
            <a:ext cx="863600" cy="792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4" name="Obdélník 23"/>
          <p:cNvSpPr/>
          <p:nvPr/>
        </p:nvSpPr>
        <p:spPr>
          <a:xfrm>
            <a:off x="3132138" y="414972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5" name="Obdélník 24"/>
          <p:cNvSpPr/>
          <p:nvPr/>
        </p:nvSpPr>
        <p:spPr>
          <a:xfrm>
            <a:off x="3995738" y="4149725"/>
            <a:ext cx="865187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6" name="Obdélník 25"/>
          <p:cNvSpPr/>
          <p:nvPr/>
        </p:nvSpPr>
        <p:spPr>
          <a:xfrm>
            <a:off x="4860925" y="41481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7" name="Obdélník 26"/>
          <p:cNvSpPr/>
          <p:nvPr/>
        </p:nvSpPr>
        <p:spPr>
          <a:xfrm>
            <a:off x="5724525" y="4149725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dirty="0"/>
              <a:t>4</a:t>
            </a:r>
          </a:p>
        </p:txBody>
      </p:sp>
      <p:sp>
        <p:nvSpPr>
          <p:cNvPr id="28" name="Obdélník 27"/>
          <p:cNvSpPr/>
          <p:nvPr/>
        </p:nvSpPr>
        <p:spPr>
          <a:xfrm>
            <a:off x="2268538" y="4941888"/>
            <a:ext cx="863600" cy="7905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9" name="Obdélník 28"/>
          <p:cNvSpPr/>
          <p:nvPr/>
        </p:nvSpPr>
        <p:spPr>
          <a:xfrm>
            <a:off x="3132138" y="4941888"/>
            <a:ext cx="863600" cy="7905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0" name="Obdélník 29"/>
          <p:cNvSpPr/>
          <p:nvPr/>
        </p:nvSpPr>
        <p:spPr>
          <a:xfrm>
            <a:off x="3995738" y="4941888"/>
            <a:ext cx="863600" cy="790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1" name="Obdélník 30"/>
          <p:cNvSpPr/>
          <p:nvPr/>
        </p:nvSpPr>
        <p:spPr>
          <a:xfrm>
            <a:off x="4859338" y="4940300"/>
            <a:ext cx="865187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5724525" y="4941888"/>
            <a:ext cx="863600" cy="7905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Obdélník 33"/>
          <p:cNvSpPr/>
          <p:nvPr/>
        </p:nvSpPr>
        <p:spPr>
          <a:xfrm>
            <a:off x="4859338" y="4940300"/>
            <a:ext cx="865187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3995738" y="4940300"/>
            <a:ext cx="863600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6" name="Obdélník 35"/>
          <p:cNvSpPr/>
          <p:nvPr/>
        </p:nvSpPr>
        <p:spPr>
          <a:xfrm>
            <a:off x="3132138" y="4940300"/>
            <a:ext cx="863600" cy="792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7" name="Obdélník 36"/>
          <p:cNvSpPr/>
          <p:nvPr/>
        </p:nvSpPr>
        <p:spPr>
          <a:xfrm>
            <a:off x="2268538" y="4149725"/>
            <a:ext cx="863600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8" name="Obdélník 37"/>
          <p:cNvSpPr/>
          <p:nvPr/>
        </p:nvSpPr>
        <p:spPr>
          <a:xfrm>
            <a:off x="3128963" y="4149725"/>
            <a:ext cx="865187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9" name="Obdélník 38"/>
          <p:cNvSpPr/>
          <p:nvPr/>
        </p:nvSpPr>
        <p:spPr>
          <a:xfrm>
            <a:off x="3995738" y="41481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0" name="Obdélník 39"/>
          <p:cNvSpPr/>
          <p:nvPr/>
        </p:nvSpPr>
        <p:spPr>
          <a:xfrm>
            <a:off x="4859338" y="4149725"/>
            <a:ext cx="865187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1" name="Obdélník 40"/>
          <p:cNvSpPr/>
          <p:nvPr/>
        </p:nvSpPr>
        <p:spPr>
          <a:xfrm>
            <a:off x="5724525" y="4149725"/>
            <a:ext cx="863600" cy="7921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Obdélník 41"/>
          <p:cNvSpPr/>
          <p:nvPr/>
        </p:nvSpPr>
        <p:spPr>
          <a:xfrm>
            <a:off x="3132138" y="3357563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3" name="Obdélník 42"/>
          <p:cNvSpPr/>
          <p:nvPr/>
        </p:nvSpPr>
        <p:spPr>
          <a:xfrm>
            <a:off x="3995738" y="3357563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4" name="Obdélník 43"/>
          <p:cNvSpPr/>
          <p:nvPr/>
        </p:nvSpPr>
        <p:spPr>
          <a:xfrm>
            <a:off x="4859338" y="3357563"/>
            <a:ext cx="865187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5" name="Obdélník 44"/>
          <p:cNvSpPr/>
          <p:nvPr/>
        </p:nvSpPr>
        <p:spPr>
          <a:xfrm>
            <a:off x="2268538" y="3357563"/>
            <a:ext cx="863600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6" name="Obdélník 45"/>
          <p:cNvSpPr/>
          <p:nvPr/>
        </p:nvSpPr>
        <p:spPr>
          <a:xfrm>
            <a:off x="3132138" y="2565400"/>
            <a:ext cx="863600" cy="792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7" name="Obdélník 46"/>
          <p:cNvSpPr/>
          <p:nvPr/>
        </p:nvSpPr>
        <p:spPr>
          <a:xfrm>
            <a:off x="3994150" y="2563813"/>
            <a:ext cx="863600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8" name="Obdélník 47"/>
          <p:cNvSpPr/>
          <p:nvPr/>
        </p:nvSpPr>
        <p:spPr>
          <a:xfrm>
            <a:off x="4859338" y="2563813"/>
            <a:ext cx="865187" cy="792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9" name="Obdélník 48"/>
          <p:cNvSpPr/>
          <p:nvPr/>
        </p:nvSpPr>
        <p:spPr>
          <a:xfrm>
            <a:off x="5724525" y="2565400"/>
            <a:ext cx="863600" cy="7921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0" name="Obdélník 49"/>
          <p:cNvSpPr/>
          <p:nvPr/>
        </p:nvSpPr>
        <p:spPr>
          <a:xfrm>
            <a:off x="22685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1" name="Obdélník 50"/>
          <p:cNvSpPr/>
          <p:nvPr/>
        </p:nvSpPr>
        <p:spPr>
          <a:xfrm>
            <a:off x="3995738" y="1773238"/>
            <a:ext cx="863600" cy="7921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2" name="Obdélník 51"/>
          <p:cNvSpPr/>
          <p:nvPr/>
        </p:nvSpPr>
        <p:spPr>
          <a:xfrm>
            <a:off x="4859338" y="1773238"/>
            <a:ext cx="865187" cy="7921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3" name="Obdélník 52"/>
          <p:cNvSpPr/>
          <p:nvPr/>
        </p:nvSpPr>
        <p:spPr>
          <a:xfrm>
            <a:off x="5724525" y="1773238"/>
            <a:ext cx="863600" cy="7921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4" name="Obdélník 53"/>
          <p:cNvSpPr/>
          <p:nvPr/>
        </p:nvSpPr>
        <p:spPr>
          <a:xfrm>
            <a:off x="3132138" y="1773238"/>
            <a:ext cx="863600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6" name="Obdélník 55"/>
          <p:cNvSpPr/>
          <p:nvPr/>
        </p:nvSpPr>
        <p:spPr>
          <a:xfrm>
            <a:off x="2268538" y="5805488"/>
            <a:ext cx="4319587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BMI 28      25      22      20</a:t>
            </a:r>
          </a:p>
        </p:txBody>
      </p:sp>
      <p:sp>
        <p:nvSpPr>
          <p:cNvPr id="57" name="Obdélník 56"/>
          <p:cNvSpPr/>
          <p:nvPr/>
        </p:nvSpPr>
        <p:spPr>
          <a:xfrm>
            <a:off x="6732588" y="1773238"/>
            <a:ext cx="1152525" cy="3959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WL</a:t>
            </a:r>
          </a:p>
          <a:p>
            <a:pPr>
              <a:defRPr/>
            </a:pPr>
            <a:endParaRPr lang="cs-CZ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2,5 %</a:t>
            </a:r>
          </a:p>
          <a:p>
            <a:pPr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6 %</a:t>
            </a:r>
          </a:p>
          <a:p>
            <a:pPr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11 %</a:t>
            </a:r>
          </a:p>
          <a:p>
            <a:pPr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15 %</a:t>
            </a:r>
          </a:p>
          <a:p>
            <a:pPr>
              <a:defRPr/>
            </a:pPr>
            <a:endParaRPr lang="cs-CZ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Obdélník 60"/>
          <p:cNvSpPr/>
          <p:nvPr/>
        </p:nvSpPr>
        <p:spPr>
          <a:xfrm>
            <a:off x="2265363" y="1268413"/>
            <a:ext cx="4321175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BMI 28      25      22      20</a:t>
            </a:r>
          </a:p>
        </p:txBody>
      </p:sp>
      <p:sp>
        <p:nvSpPr>
          <p:cNvPr id="62" name="Obdélník 61"/>
          <p:cNvSpPr/>
          <p:nvPr/>
        </p:nvSpPr>
        <p:spPr>
          <a:xfrm>
            <a:off x="971550" y="1773238"/>
            <a:ext cx="1152525" cy="3959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WL</a:t>
            </a:r>
          </a:p>
          <a:p>
            <a:pPr algn="r">
              <a:defRPr/>
            </a:pPr>
            <a:endParaRPr lang="cs-CZ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2,5 %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11 %</a:t>
            </a:r>
          </a:p>
          <a:p>
            <a:pPr algn="r">
              <a:defRPr/>
            </a:pPr>
            <a:endParaRPr lang="cs-CZ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15 %</a:t>
            </a:r>
          </a:p>
          <a:p>
            <a:pPr algn="r">
              <a:defRPr/>
            </a:pPr>
            <a:endParaRPr lang="cs-CZ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95" name="TextovéPole 62"/>
          <p:cNvSpPr txBox="1">
            <a:spLocks noChangeArrowheads="1"/>
          </p:cNvSpPr>
          <p:nvPr/>
        </p:nvSpPr>
        <p:spPr bwMode="auto">
          <a:xfrm>
            <a:off x="927100" y="6381750"/>
            <a:ext cx="7245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i="1"/>
              <a:t>Martin L…Baracos V. J Clin Oncol 2015; 33:90-99.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Ukázkový příklad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60-</a:t>
            </a:r>
            <a:r>
              <a:rPr lang="cs-CZ" dirty="0" err="1" smtClean="0"/>
              <a:t>letý</a:t>
            </a:r>
            <a:r>
              <a:rPr lang="cs-CZ" dirty="0" smtClean="0"/>
              <a:t> muž s ca rekta, váhový úbytek 10kg, anorexie, pocení, slabost, únava</a:t>
            </a:r>
          </a:p>
          <a:p>
            <a:r>
              <a:rPr lang="cs-CZ" dirty="0" smtClean="0"/>
              <a:t>CRP 150, albumin 30, elevace TM v tisícových hodnotách</a:t>
            </a:r>
          </a:p>
          <a:p>
            <a:r>
              <a:rPr lang="cs-CZ" dirty="0" smtClean="0"/>
              <a:t>Jaterní </a:t>
            </a:r>
            <a:r>
              <a:rPr lang="cs-CZ" dirty="0" err="1" smtClean="0"/>
              <a:t>mts</a:t>
            </a:r>
            <a:r>
              <a:rPr lang="cs-CZ" dirty="0" smtClean="0"/>
              <a:t>, </a:t>
            </a:r>
            <a:r>
              <a:rPr lang="cs-CZ" dirty="0" err="1" smtClean="0"/>
              <a:t>hepatopatie</a:t>
            </a:r>
            <a:r>
              <a:rPr lang="cs-CZ" dirty="0" smtClean="0"/>
              <a:t> </a:t>
            </a:r>
          </a:p>
          <a:p>
            <a:endParaRPr lang="cs-CZ" dirty="0" smtClean="0"/>
          </a:p>
          <a:p>
            <a:r>
              <a:rPr lang="cs-CZ" dirty="0" smtClean="0"/>
              <a:t>Během chemoterapie:  klesající trend LDH, JT, CRP, TM, stabilizace  váhy/</a:t>
            </a:r>
            <a:r>
              <a:rPr lang="cs-CZ" dirty="0" err="1" smtClean="0"/>
              <a:t>přírustek</a:t>
            </a:r>
            <a:r>
              <a:rPr lang="cs-CZ" dirty="0" smtClean="0"/>
              <a:t> hmotnosti, zvýšení chuti k jídlu = úspěšná léčba (a ani nepotřebuji CT)</a:t>
            </a:r>
          </a:p>
          <a:p>
            <a:r>
              <a:rPr lang="cs-CZ" dirty="0" smtClean="0"/>
              <a:t>Kombinace s EV a </a:t>
            </a:r>
            <a:r>
              <a:rPr lang="cs-CZ" dirty="0" err="1" smtClean="0"/>
              <a:t>dopl</a:t>
            </a:r>
            <a:r>
              <a:rPr lang="cs-CZ" dirty="0" smtClean="0"/>
              <a:t>. PV (ta hlavně v úvodu!) </a:t>
            </a:r>
          </a:p>
          <a:p>
            <a:r>
              <a:rPr lang="cs-CZ" dirty="0" smtClean="0"/>
              <a:t>Mnohdy výhodná nesteroidní antiflogistika (jde o systémovou zánětovou reakci!)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„čekání na léčbu“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Krátká čekání </a:t>
            </a:r>
          </a:p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lačnění před </a:t>
            </a:r>
            <a:r>
              <a:rPr lang="cs-CZ" dirty="0" err="1" smtClean="0"/>
              <a:t>lab.odběry</a:t>
            </a:r>
            <a:endParaRPr lang="cs-CZ" dirty="0" smtClean="0"/>
          </a:p>
          <a:p>
            <a:r>
              <a:rPr lang="cs-CZ" dirty="0" smtClean="0"/>
              <a:t>před dg.výkony</a:t>
            </a:r>
          </a:p>
          <a:p>
            <a:r>
              <a:rPr lang="cs-CZ" dirty="0" smtClean="0"/>
              <a:t>do rekonvalescence po dalším cyklu chemoterapie</a:t>
            </a:r>
          </a:p>
          <a:p>
            <a:pPr>
              <a:buNone/>
            </a:pPr>
            <a:endParaRPr lang="cs-CZ" dirty="0" smtClean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Dlouhá čekání  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 smtClean="0"/>
              <a:t>Než se dostane k terapii</a:t>
            </a:r>
          </a:p>
          <a:p>
            <a:r>
              <a:rPr lang="cs-CZ" dirty="0" smtClean="0"/>
              <a:t>Čekání na </a:t>
            </a:r>
            <a:r>
              <a:rPr lang="cs-CZ" dirty="0" err="1" smtClean="0"/>
              <a:t>restaging</a:t>
            </a:r>
            <a:r>
              <a:rPr lang="cs-CZ" dirty="0" smtClean="0"/>
              <a:t> (např. po </a:t>
            </a:r>
            <a:r>
              <a:rPr lang="cs-CZ" dirty="0" err="1" smtClean="0"/>
              <a:t>konkomitantní</a:t>
            </a:r>
            <a:r>
              <a:rPr lang="cs-CZ" dirty="0" smtClean="0"/>
              <a:t> </a:t>
            </a:r>
            <a:r>
              <a:rPr lang="cs-CZ" dirty="0" err="1" smtClean="0"/>
              <a:t>radiochemoterapii</a:t>
            </a:r>
            <a:r>
              <a:rPr lang="cs-CZ" dirty="0" smtClean="0"/>
              <a:t> nádorů GIT)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numero diapositiva 1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131A95D-20A0-4223-9F9C-DB1E50834602}" type="slidenum">
              <a:rPr lang="it-IT" sz="1200">
                <a:solidFill>
                  <a:prstClr val="black"/>
                </a:solidFill>
              </a:rPr>
              <a:pPr algn="r"/>
              <a:t>33</a:t>
            </a:fld>
            <a:endParaRPr lang="it-IT" sz="120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714500"/>
            <a:ext cx="70008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3786188"/>
            <a:ext cx="23987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6"/>
          <p:cNvCxnSpPr/>
          <p:nvPr/>
        </p:nvCxnSpPr>
        <p:spPr>
          <a:xfrm>
            <a:off x="1500188" y="2214563"/>
            <a:ext cx="2786062" cy="15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2987675" y="3789363"/>
            <a:ext cx="316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it-IT" sz="2000">
                <a:solidFill>
                  <a:prstClr val="black"/>
                </a:solidFill>
              </a:rPr>
              <a:t>2011 Apr;6(2):105-12 </a:t>
            </a: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33573" y="792088"/>
            <a:ext cx="8229600" cy="692696"/>
          </a:xfrm>
          <a:prstGeom prst="rect">
            <a:avLst/>
          </a:prstGeom>
          <a:noFill/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n-US" sz="3600" kern="0" dirty="0" smtClean="0">
                <a:solidFill>
                  <a:srgbClr val="1F497D"/>
                </a:solidFill>
              </a:rPr>
              <a:t>Anti-cancer treatments &amp; Nutrition</a:t>
            </a:r>
            <a:endParaRPr lang="en-US" sz="3600" kern="0" dirty="0">
              <a:solidFill>
                <a:srgbClr val="1F497D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4925"/>
            <a:ext cx="6786563" cy="671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50" y="1000125"/>
            <a:ext cx="2562225" cy="3048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1" name="Rettangolo arrotondato 10"/>
          <p:cNvSpPr/>
          <p:nvPr/>
        </p:nvSpPr>
        <p:spPr>
          <a:xfrm>
            <a:off x="1285875" y="1571625"/>
            <a:ext cx="1928813" cy="285750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4644008" y="1571625"/>
            <a:ext cx="2880319" cy="285750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1275035" y="2135138"/>
            <a:ext cx="1496765" cy="213742"/>
          </a:xfrm>
          <a:prstGeom prst="roundRect">
            <a:avLst/>
          </a:prstGeom>
          <a:noFill/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4572000" y="2135138"/>
            <a:ext cx="3168352" cy="213742"/>
          </a:xfrm>
          <a:prstGeom prst="roundRect">
            <a:avLst/>
          </a:prstGeom>
          <a:noFill/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1259632" y="2996952"/>
            <a:ext cx="2880319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4788024" y="2996952"/>
            <a:ext cx="2880319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259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Kde vzniká nejvíce chyb?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Podcenění malnutrice v úvodu</a:t>
            </a:r>
          </a:p>
          <a:p>
            <a:r>
              <a:rPr lang="cs-CZ" dirty="0" smtClean="0"/>
              <a:t>Nedostatečný důraz na dodávku proteinů</a:t>
            </a:r>
          </a:p>
          <a:p>
            <a:r>
              <a:rPr lang="cs-CZ" dirty="0" smtClean="0"/>
              <a:t>Obavy z podávání parenterální výživy (ještě na to pac. není anebo už na </a:t>
            </a:r>
            <a:r>
              <a:rPr lang="cs-CZ" smtClean="0"/>
              <a:t>to není…)</a:t>
            </a:r>
            <a:endParaRPr lang="cs-CZ" dirty="0" smtClean="0"/>
          </a:p>
          <a:p>
            <a:r>
              <a:rPr lang="cs-CZ" dirty="0" smtClean="0"/>
              <a:t>Přerušení nutriční podpory v mezidobí  = „hluchá období“ – „pac. je nechán na pospas“ mezi radioterapií a operací, mezi resekcí a následnou chemoterapií, mezi jednotlivými cykly chemoterapie…..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Nutriční intervence: proč </a:t>
            </a:r>
            <a:r>
              <a:rPr lang="cs-CZ" b="1" dirty="0" smtClean="0"/>
              <a:t>včas</a:t>
            </a:r>
            <a:r>
              <a:rPr lang="cs-CZ" dirty="0" smtClean="0"/>
              <a:t>?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Při refrakterní kachexii již efekt nutriční terapie minimální</a:t>
            </a:r>
          </a:p>
          <a:p>
            <a:r>
              <a:rPr lang="cs-CZ" dirty="0" smtClean="0"/>
              <a:t>nutriční deficit již často přítomen iniciálně</a:t>
            </a:r>
          </a:p>
          <a:p>
            <a:r>
              <a:rPr lang="cs-CZ" dirty="0" smtClean="0"/>
              <a:t>maligní tkáň výrazně metabolicky aktivní</a:t>
            </a:r>
          </a:p>
          <a:p>
            <a:r>
              <a:rPr lang="cs-CZ" dirty="0" smtClean="0"/>
              <a:t>zvýšená potřeba energie a bílkovin na hojení ran, </a:t>
            </a:r>
            <a:r>
              <a:rPr lang="cs-CZ" dirty="0" err="1" smtClean="0"/>
              <a:t>mukositidy</a:t>
            </a:r>
            <a:r>
              <a:rPr lang="cs-CZ" dirty="0" smtClean="0"/>
              <a:t>, restituci krvetvorby </a:t>
            </a:r>
            <a:r>
              <a:rPr lang="cs-CZ" dirty="0" err="1" smtClean="0"/>
              <a:t>apod</a:t>
            </a:r>
            <a:r>
              <a:rPr lang="cs-CZ" dirty="0" smtClean="0"/>
              <a:t>…</a:t>
            </a:r>
          </a:p>
          <a:p>
            <a:r>
              <a:rPr lang="cs-CZ" dirty="0" smtClean="0"/>
              <a:t>celá řada </a:t>
            </a:r>
            <a:r>
              <a:rPr lang="cs-CZ" dirty="0" err="1" smtClean="0"/>
              <a:t>biologik</a:t>
            </a:r>
            <a:r>
              <a:rPr lang="cs-CZ" dirty="0" smtClean="0"/>
              <a:t> zabraňuje </a:t>
            </a:r>
            <a:r>
              <a:rPr lang="cs-CZ" dirty="0" err="1" smtClean="0"/>
              <a:t>proteosyntéze</a:t>
            </a:r>
            <a:endParaRPr lang="cs-CZ" dirty="0" smtClean="0"/>
          </a:p>
          <a:p>
            <a:r>
              <a:rPr lang="cs-CZ" dirty="0" smtClean="0"/>
              <a:t>Horší efekt imunoterapie (studie s </a:t>
            </a:r>
            <a:r>
              <a:rPr lang="cs-CZ" dirty="0" err="1" smtClean="0"/>
              <a:t>pembrolizumabem</a:t>
            </a:r>
            <a:r>
              <a:rPr lang="cs-CZ" dirty="0" smtClean="0"/>
              <a:t>) u pokročilé primární malnutrice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  </a:t>
            </a:r>
            <a:r>
              <a:rPr lang="cs-CZ" sz="3600" b="1" dirty="0" smtClean="0"/>
              <a:t>Náklady na nutriční intervenci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/>
          </a:bodyPr>
          <a:lstStyle/>
          <a:p>
            <a:r>
              <a:rPr lang="cs-CZ" dirty="0" smtClean="0"/>
              <a:t>p</a:t>
            </a:r>
            <a:r>
              <a:rPr lang="cs-CZ" sz="3200" dirty="0" smtClean="0"/>
              <a:t>ředstavují cca </a:t>
            </a:r>
            <a:r>
              <a:rPr lang="cs-CZ" sz="3200" b="1" dirty="0" smtClean="0"/>
              <a:t>1%</a:t>
            </a:r>
            <a:r>
              <a:rPr lang="cs-CZ" sz="3200" dirty="0" smtClean="0"/>
              <a:t> </a:t>
            </a:r>
          </a:p>
          <a:p>
            <a:pPr>
              <a:buNone/>
            </a:pPr>
            <a:r>
              <a:rPr lang="cs-CZ" sz="3200" dirty="0" smtClean="0"/>
              <a:t>    nákladů na komplexní </a:t>
            </a:r>
            <a:r>
              <a:rPr lang="cs-CZ" sz="3200" dirty="0" err="1" smtClean="0"/>
              <a:t>protinádorovou</a:t>
            </a:r>
            <a:r>
              <a:rPr lang="cs-CZ" sz="3200" dirty="0" smtClean="0"/>
              <a:t> terapii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9585" y="5917448"/>
            <a:ext cx="2304256" cy="69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Kde může nejvíce pomoci farmaceut?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Kdykoliv průběhu léčby – dietní radou, doporučením </a:t>
            </a:r>
            <a:r>
              <a:rPr lang="cs-CZ" dirty="0" err="1" smtClean="0"/>
              <a:t>protienového</a:t>
            </a:r>
            <a:r>
              <a:rPr lang="cs-CZ" dirty="0" smtClean="0"/>
              <a:t> </a:t>
            </a:r>
            <a:r>
              <a:rPr lang="cs-CZ" dirty="0" err="1" smtClean="0"/>
              <a:t>sippingu</a:t>
            </a:r>
            <a:r>
              <a:rPr lang="cs-CZ" dirty="0" smtClean="0"/>
              <a:t>…</a:t>
            </a:r>
          </a:p>
          <a:p>
            <a:r>
              <a:rPr lang="cs-CZ" dirty="0" smtClean="0"/>
              <a:t>Zejména v mezidobích mezi léčebnými modalitami, kdy pacient „čeká“ – zatím se však může věnovat nutriční léčbě</a:t>
            </a:r>
          </a:p>
          <a:p>
            <a:r>
              <a:rPr lang="cs-CZ" dirty="0" smtClean="0"/>
              <a:t>Záchyt nevhodných </a:t>
            </a:r>
            <a:r>
              <a:rPr lang="cs-CZ" smtClean="0"/>
              <a:t>lékových interakcí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1246</Words>
  <Application>Microsoft Office PowerPoint</Application>
  <PresentationFormat>Předvádění na obrazovce (4:3)</PresentationFormat>
  <Paragraphs>330</Paragraphs>
  <Slides>38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39" baseType="lpstr">
      <vt:lpstr>Motiv systému Office</vt:lpstr>
      <vt:lpstr>Snímek 1</vt:lpstr>
      <vt:lpstr>Snímek 2</vt:lpstr>
      <vt:lpstr>Snímek 3</vt:lpstr>
      <vt:lpstr>Zásadní otázky ve vztahu k nutrici u pacienta s nádorem</vt:lpstr>
      <vt:lpstr>Ad 1: pacient je v malnutrici (anebo v riziku)</vt:lpstr>
      <vt:lpstr>Snímek 6</vt:lpstr>
      <vt:lpstr>Ad 2: Lokalita nádoru ovlivňuje příjem stravy/pasáž GIT</vt:lpstr>
      <vt:lpstr>Ad 3: Onemocnění má výrazný potenciál ovlivňovat negativně metabolismus</vt:lpstr>
      <vt:lpstr>Nádorová kachexie  není výhradně pozdním fenoménem</vt:lpstr>
      <vt:lpstr>Snímek 10</vt:lpstr>
      <vt:lpstr>Snímek 11</vt:lpstr>
      <vt:lpstr>CT v úrovni L3</vt:lpstr>
      <vt:lpstr>Snímek 13</vt:lpstr>
      <vt:lpstr>Snímek 14</vt:lpstr>
      <vt:lpstr>Ad 4: Jsou přítomny symptomy stavící alimentaci do pozadí </vt:lpstr>
      <vt:lpstr>Ad 5: Je vyžadováno lačnění během diagnostiky a následné terapie</vt:lpstr>
      <vt:lpstr>Ad 6: profylaxe nevolnosti a emeze</vt:lpstr>
      <vt:lpstr>Ad 7: mukositida</vt:lpstr>
      <vt:lpstr>Průměrné BMI 26,8!!! Obezita maskuje závažné riziko podvýživy </vt:lpstr>
      <vt:lpstr>¼ pacientů má malý příjem stravy</vt:lpstr>
      <vt:lpstr>Význam nutriční intervence v kritických obdobích   protinádorové terapie  Co je to protinádorová terapie?</vt:lpstr>
      <vt:lpstr>Význam nutriční intervence v kritických obdobích   protinádorové terapie  Co myslíme nutriční intervencí?</vt:lpstr>
      <vt:lpstr>Jak tedy poznám ono kritické období? </vt:lpstr>
      <vt:lpstr>U nově diagnostikovaných je to zejména:</vt:lpstr>
      <vt:lpstr>Snímek 25</vt:lpstr>
      <vt:lpstr>I malá ztráta hmotnosti má zavažné důsledky</vt:lpstr>
      <vt:lpstr>Snímek 27</vt:lpstr>
      <vt:lpstr>Odhad přežití onkologicky nemocných dle nutričních parametrů</vt:lpstr>
      <vt:lpstr>Medián OS v měsících podle ztráty hmotnosti a BMI</vt:lpstr>
      <vt:lpstr>Grading ztráty hmotnosti Grade 1-4 postupně zhoršuje prognózu v onkologii</vt:lpstr>
      <vt:lpstr>Ukázkový příklad</vt:lpstr>
      <vt:lpstr>„čekání na léčbu“ </vt:lpstr>
      <vt:lpstr>Snímek 33</vt:lpstr>
      <vt:lpstr>Kde vzniká nejvíce chyb?</vt:lpstr>
      <vt:lpstr>Nutriční intervence: proč včas? </vt:lpstr>
      <vt:lpstr>   Náklady na nutriční intervenci </vt:lpstr>
      <vt:lpstr>Kde může nejvíce pomoci farmaceut?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Turbik IV</dc:creator>
  <cp:lastModifiedBy>NTB</cp:lastModifiedBy>
  <cp:revision>90</cp:revision>
  <dcterms:created xsi:type="dcterms:W3CDTF">2015-05-26T02:45:24Z</dcterms:created>
  <dcterms:modified xsi:type="dcterms:W3CDTF">2020-02-11T18:56:34Z</dcterms:modified>
</cp:coreProperties>
</file>