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6" r:id="rId2"/>
    <p:sldId id="836" r:id="rId3"/>
    <p:sldId id="778" r:id="rId4"/>
    <p:sldId id="288" r:id="rId5"/>
    <p:sldId id="829" r:id="rId6"/>
    <p:sldId id="830" r:id="rId7"/>
    <p:sldId id="792" r:id="rId8"/>
    <p:sldId id="815" r:id="rId9"/>
    <p:sldId id="794" r:id="rId10"/>
    <p:sldId id="826" r:id="rId11"/>
    <p:sldId id="816" r:id="rId12"/>
    <p:sldId id="832" r:id="rId13"/>
    <p:sldId id="818" r:id="rId14"/>
    <p:sldId id="796" r:id="rId15"/>
    <p:sldId id="813" r:id="rId16"/>
    <p:sldId id="279" r:id="rId17"/>
    <p:sldId id="741" r:id="rId18"/>
    <p:sldId id="750" r:id="rId19"/>
    <p:sldId id="777" r:id="rId20"/>
    <p:sldId id="739" r:id="rId21"/>
    <p:sldId id="833" r:id="rId22"/>
    <p:sldId id="834" r:id="rId23"/>
    <p:sldId id="267" r:id="rId24"/>
    <p:sldId id="820" r:id="rId25"/>
    <p:sldId id="822" r:id="rId26"/>
    <p:sldId id="788" r:id="rId27"/>
    <p:sldId id="825" r:id="rId28"/>
    <p:sldId id="828" r:id="rId29"/>
    <p:sldId id="827" r:id="rId30"/>
    <p:sldId id="824" r:id="rId31"/>
    <p:sldId id="277" r:id="rId32"/>
    <p:sldId id="835" r:id="rId33"/>
  </p:sldIdLst>
  <p:sldSz cx="9907588" cy="6858000"/>
  <p:notesSz cx="6796088" cy="992505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délník 1">
            <a:extLst>
              <a:ext uri="{FF2B5EF4-FFF2-40B4-BE49-F238E27FC236}">
                <a16:creationId xmlns:a16="http://schemas.microsoft.com/office/drawing/2014/main" id="{E4D3233E-9D68-B9B6-3A46-E01BFCF616B6}"/>
              </a:ext>
            </a:extLst>
          </p:cNvPr>
          <p:cNvSpPr>
            <a:spLocks noMove="1" noResize="1" noChangeArrowheads="1"/>
          </p:cNvSpPr>
          <p:nvPr/>
        </p:nvSpPr>
        <p:spPr bwMode="auto">
          <a:xfrm>
            <a:off x="0" y="0"/>
            <a:ext cx="6796088" cy="9925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4" tIns="44997" rIns="90004" bIns="44997" anchor="ctr" anchorCtr="1"/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cs-CZ" altLang="cs-CZ" sz="16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75" name="Zástupný symbol pro záhlaví 2">
            <a:extLst>
              <a:ext uri="{FF2B5EF4-FFF2-40B4-BE49-F238E27FC236}">
                <a16:creationId xmlns:a16="http://schemas.microsoft.com/office/drawing/2014/main" id="{A1599DF1-015A-95E2-AA8A-FA208BF0A3AB}"/>
              </a:ext>
            </a:extLst>
          </p:cNvPr>
          <p:cNvSpPr txBox="1"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numCol="1" anchor="t" anchorCtr="0" compatLnSpc="1">
            <a:prstTxWarp prst="textNoShape">
              <a:avLst/>
            </a:prstTxWarp>
          </a:bodyPr>
          <a:lstStyle>
            <a:lvl1pPr eaLnBrk="1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Zástupný symbol pro datum 3">
            <a:extLst>
              <a:ext uri="{FF2B5EF4-FFF2-40B4-BE49-F238E27FC236}">
                <a16:creationId xmlns:a16="http://schemas.microsoft.com/office/drawing/2014/main" id="{A93D2B40-06ED-8F05-677E-090748163A0D}"/>
              </a:ext>
            </a:extLst>
          </p:cNvPr>
          <p:cNvSpPr txBox="1"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numCol="1" anchor="t" anchorCtr="0" compatLnSpc="1">
            <a:prstTxWarp prst="textNoShape">
              <a:avLst/>
            </a:prstTxWarp>
          </a:bodyPr>
          <a:lstStyle>
            <a:lvl1pPr eaLnBrk="1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7" name="Zástupný symbol pro zápatí 4">
            <a:extLst>
              <a:ext uri="{FF2B5EF4-FFF2-40B4-BE49-F238E27FC236}">
                <a16:creationId xmlns:a16="http://schemas.microsoft.com/office/drawing/2014/main" id="{6FFE6E0E-FEFC-2845-F9A4-68EA0ED12DAB}"/>
              </a:ext>
            </a:extLst>
          </p:cNvPr>
          <p:cNvSpPr txBox="1"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numCol="1" anchor="b" anchorCtr="0" compatLnSpc="1">
            <a:prstTxWarp prst="textNoShape">
              <a:avLst/>
            </a:prstTxWarp>
          </a:bodyPr>
          <a:lstStyle>
            <a:lvl1pPr eaLnBrk="1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8" name="Zástupný symbol pro číslo snímku 5">
            <a:extLst>
              <a:ext uri="{FF2B5EF4-FFF2-40B4-BE49-F238E27FC236}">
                <a16:creationId xmlns:a16="http://schemas.microsoft.com/office/drawing/2014/main" id="{B99FA287-DAB0-0FC0-3078-A53D51C99146}"/>
              </a:ext>
            </a:extLst>
          </p:cNvPr>
          <p:cNvSpPr txBox="1"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numCol="1" anchor="b" anchorCtr="0" compatLnSpc="1">
            <a:prstTxWarp prst="textNoShape">
              <a:avLst/>
            </a:prstTxWarp>
          </a:bodyPr>
          <a:lstStyle>
            <a:lvl1pPr algn="r" eaLnBrk="1"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>
                <a:solidFill>
                  <a:srgbClr val="000000"/>
                </a:solidFill>
                <a:latin typeface="Book Antiqua" panose="02040602050305030304" pitchFamily="18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64B78AB-7873-42C5-B7C1-28506DA2B8B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  <p:sp>
        <p:nvSpPr>
          <p:cNvPr id="3079" name="Rectangle 6">
            <a:extLst>
              <a:ext uri="{FF2B5EF4-FFF2-40B4-BE49-F238E27FC236}">
                <a16:creationId xmlns:a16="http://schemas.microsoft.com/office/drawing/2014/main" id="{EEB69A7C-02DD-ED99-9380-29788BD36D84}"/>
              </a:ext>
            </a:extLst>
          </p:cNvPr>
          <p:cNvSpPr>
            <a:spLocks/>
          </p:cNvSpPr>
          <p:nvPr/>
        </p:nvSpPr>
        <p:spPr bwMode="auto">
          <a:xfrm>
            <a:off x="2865438" y="9456738"/>
            <a:ext cx="1066800" cy="254000"/>
          </a:xfrm>
          <a:custGeom>
            <a:avLst/>
            <a:gdLst>
              <a:gd name="T0" fmla="*/ 533882 w 21600"/>
              <a:gd name="T1" fmla="*/ 0 h 21600"/>
              <a:gd name="T2" fmla="*/ 1067763 w 21600"/>
              <a:gd name="T3" fmla="*/ 126900 h 21600"/>
              <a:gd name="T4" fmla="*/ 533882 w 21600"/>
              <a:gd name="T5" fmla="*/ 253800 h 21600"/>
              <a:gd name="T6" fmla="*/ 0 w 21600"/>
              <a:gd name="T7" fmla="*/ 126900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none" lIns="87837" tIns="44641" rIns="87837" bIns="44641" anchorCtr="1">
            <a:spAutoFit/>
          </a:bodyPr>
          <a:lstStyle>
            <a:lvl1pPr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>
              <a:lnSpc>
                <a:spcPct val="90000"/>
              </a:lnSpc>
              <a:defRPr/>
            </a:pPr>
            <a:r>
              <a:rPr lang="en-US" altLang="cs-CZ"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Page </a:t>
            </a:r>
            <a:fld id="{D270E602-A64A-4420-9E33-56B7F6CE3A4C}" type="slidenum">
              <a:rPr lang="en-US" altLang="cs-CZ" sz="1200" smtClean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algn="ctr" eaLnBrk="1">
                <a:lnSpc>
                  <a:spcPct val="90000"/>
                </a:lnSpc>
                <a:defRPr/>
              </a:pPr>
              <a:t>‹#›</a:t>
            </a:fld>
            <a:endParaRPr lang="en-US" altLang="cs-CZ" sz="12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1">
            <a:extLst>
              <a:ext uri="{FF2B5EF4-FFF2-40B4-BE49-F238E27FC236}">
                <a16:creationId xmlns:a16="http://schemas.microsoft.com/office/drawing/2014/main" id="{7EC64BEC-AF87-3A86-2FED-BDAC7FEF62AB}"/>
              </a:ext>
            </a:extLst>
          </p:cNvPr>
          <p:cNvSpPr>
            <a:spLocks noMove="1" noResize="1" noChangeArrowheads="1"/>
          </p:cNvSpPr>
          <p:nvPr/>
        </p:nvSpPr>
        <p:spPr bwMode="auto">
          <a:xfrm>
            <a:off x="0" y="0"/>
            <a:ext cx="6796088" cy="9925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4" tIns="44997" rIns="90004" bIns="44997" anchor="ctr" anchorCtr="1"/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cs-CZ" altLang="cs-CZ" sz="16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Zástupný symbol pro záhlaví 2">
            <a:extLst>
              <a:ext uri="{FF2B5EF4-FFF2-40B4-BE49-F238E27FC236}">
                <a16:creationId xmlns:a16="http://schemas.microsoft.com/office/drawing/2014/main" id="{0A726CC7-192A-D463-C3FA-A6072C70C57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anchor="t" anchorCtr="0" compatLnSpc="1">
            <a:noAutofit/>
          </a:bodyPr>
          <a:lstStyle>
            <a:lvl1pPr marL="0" marR="0" lvl="0" indent="0" algn="l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6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Microsoft YaHei" pitchFamily="2"/>
                <a:cs typeface="Arial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3985D0-E0DB-26DE-E18F-12F958EF1B3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anchor="t" anchorCtr="0" compatLnSpc="1">
            <a:noAutofit/>
          </a:bodyPr>
          <a:lstStyle>
            <a:lvl1pPr marL="0" marR="0" lvl="0" indent="0" algn="l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6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Microsoft YaHei" pitchFamily="2"/>
                <a:cs typeface="Arial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C68EFB-F4A2-B8D7-EE0F-F6BA40E2E27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anchor="b" anchorCtr="0" compatLnSpc="1">
            <a:noAutofit/>
          </a:bodyPr>
          <a:lstStyle>
            <a:lvl1pPr marL="0" marR="0" lvl="0" indent="0" algn="l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600" b="0" i="0" u="none" strike="noStrike" kern="1200" cap="none" spc="0" baseline="0">
                <a:solidFill>
                  <a:srgbClr val="000000"/>
                </a:solidFill>
                <a:uFillTx/>
                <a:latin typeface="Arial" pitchFamily="2"/>
                <a:ea typeface="Microsoft YaHei" pitchFamily="2"/>
                <a:cs typeface="Arial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C0944B-F0B5-6370-33E9-04003AFC7B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19083" tIns="0" rIns="19083" bIns="0" anchor="b" anchorCtr="0" compatLnSpc="1">
            <a:noAutofit/>
          </a:bodyPr>
          <a:lstStyle>
            <a:lvl1pPr marL="0" marR="0" lvl="0" indent="0" algn="r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9081" algn="l"/>
                <a:tab pos="1838163" algn="l"/>
                <a:tab pos="2757601" algn="l"/>
                <a:tab pos="3676683" algn="l"/>
                <a:tab pos="4595756" algn="l"/>
                <a:tab pos="5514837" algn="l"/>
                <a:tab pos="6434276" algn="l"/>
                <a:tab pos="7353357" algn="l"/>
                <a:tab pos="8272439" algn="l"/>
                <a:tab pos="9191521" algn="l"/>
                <a:tab pos="10110959" algn="l"/>
              </a:tabLst>
              <a:defRPr lang="en-US" sz="1000" b="0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Arial" pitchFamily="2"/>
              </a:defRPr>
            </a:lvl1pPr>
          </a:lstStyle>
          <a:p>
            <a:pPr>
              <a:defRPr/>
            </a:pPr>
            <a:fld id="{D2C2D08F-B75B-4749-B29D-B6D20146D8A4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1F4B7AFA-A296-46B1-73A1-B27819C0F4E6}"/>
              </a:ext>
            </a:extLst>
          </p:cNvPr>
          <p:cNvSpPr>
            <a:spLocks/>
          </p:cNvSpPr>
          <p:nvPr/>
        </p:nvSpPr>
        <p:spPr bwMode="auto">
          <a:xfrm>
            <a:off x="2865438" y="9456738"/>
            <a:ext cx="1066800" cy="254000"/>
          </a:xfrm>
          <a:custGeom>
            <a:avLst/>
            <a:gdLst>
              <a:gd name="T0" fmla="*/ 533882 w 21600"/>
              <a:gd name="T1" fmla="*/ 0 h 21600"/>
              <a:gd name="T2" fmla="*/ 1067763 w 21600"/>
              <a:gd name="T3" fmla="*/ 126900 h 21600"/>
              <a:gd name="T4" fmla="*/ 533882 w 21600"/>
              <a:gd name="T5" fmla="*/ 253800 h 21600"/>
              <a:gd name="T6" fmla="*/ 0 w 21600"/>
              <a:gd name="T7" fmla="*/ 126900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none" lIns="87837" tIns="44641" rIns="87837" bIns="44641" anchorCtr="1">
            <a:spAutoFit/>
          </a:bodyPr>
          <a:lstStyle>
            <a:lvl1pPr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74713" algn="l"/>
                <a:tab pos="1749425" algn="l"/>
                <a:tab pos="2622550" algn="l"/>
                <a:tab pos="3497263" algn="l"/>
                <a:tab pos="4373563" algn="l"/>
                <a:tab pos="5248275" algn="l"/>
                <a:tab pos="6121400" algn="l"/>
                <a:tab pos="6996113" algn="l"/>
                <a:tab pos="7872413" algn="l"/>
                <a:tab pos="8747125" algn="l"/>
                <a:tab pos="9620250" algn="l"/>
                <a:tab pos="104949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>
              <a:lnSpc>
                <a:spcPct val="90000"/>
              </a:lnSpc>
              <a:defRPr/>
            </a:pPr>
            <a:r>
              <a:rPr lang="en-US" altLang="cs-CZ"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Page </a:t>
            </a:r>
            <a:fld id="{1489048B-9891-4107-91C6-0D1AE7B15912}" type="slidenum">
              <a:rPr lang="en-US" altLang="cs-CZ" sz="1200" smtClean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algn="ctr" eaLnBrk="1">
                <a:lnSpc>
                  <a:spcPct val="90000"/>
                </a:lnSpc>
                <a:defRPr/>
              </a:pPr>
              <a:t>‹#›</a:t>
            </a:fld>
            <a:endParaRPr lang="en-US" altLang="cs-CZ" sz="12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56" name="Zástupný symbol pro obrázek snímku 7">
            <a:extLst>
              <a:ext uri="{FF2B5EF4-FFF2-40B4-BE49-F238E27FC236}">
                <a16:creationId xmlns:a16="http://schemas.microsoft.com/office/drawing/2014/main" id="{80C607D2-3DBB-E226-DBC6-20B55648F337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711200" y="744538"/>
            <a:ext cx="5378450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" name="Zástupný symbol pro poznámky 8">
            <a:extLst>
              <a:ext uri="{FF2B5EF4-FFF2-40B4-BE49-F238E27FC236}">
                <a16:creationId xmlns:a16="http://schemas.microsoft.com/office/drawing/2014/main" id="{DB133D82-0A0F-3966-C42B-2136EBFF248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904875" y="4716463"/>
            <a:ext cx="4987925" cy="4465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cs-CZ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89000"/>
      </a:lnSpc>
      <a:spcBef>
        <a:spcPts val="600"/>
      </a:spcBef>
      <a:spcAft>
        <a:spcPct val="0"/>
      </a:spcAft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cs-CZ" sz="1200">
        <a:solidFill>
          <a:srgbClr val="000000"/>
        </a:solidFill>
        <a:highlight>
          <a:scrgbClr r="0" g="0" b="0">
            <a:alpha val="0"/>
          </a:scrgbClr>
        </a:highlight>
        <a:latin typeface="Arial" pitchFamily="2"/>
        <a:ea typeface="Microsoft YaHei" pitchFamily="2"/>
        <a:cs typeface="Ari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anose="020B0503020204020204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anose="020B0503020204020204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anose="020B0503020204020204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číslo snímku 5">
            <a:extLst>
              <a:ext uri="{FF2B5EF4-FFF2-40B4-BE49-F238E27FC236}">
                <a16:creationId xmlns:a16="http://schemas.microsoft.com/office/drawing/2014/main" id="{A1022623-4D32-6BB0-CAAB-DFF8B3A5E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>
              <a:lnSpc>
                <a:spcPct val="89000"/>
              </a:lnSpc>
              <a:spcBef>
                <a:spcPts val="6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100000"/>
              </a:lnSpc>
              <a:spcBef>
                <a:spcPct val="0"/>
              </a:spcBef>
            </a:pPr>
            <a:fld id="{74829D9D-0063-4EC8-A7FB-7988EAB5C501}" type="slidenum">
              <a:rPr lang="en-US" altLang="cs-CZ" sz="1000" i="1">
                <a:latin typeface="Times New Roman" panose="02020603050405020304" pitchFamily="18" charset="0"/>
              </a:rPr>
              <a:pPr algn="r" eaLnBrk="1"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cs-CZ" sz="1000" i="1">
              <a:latin typeface="Times New Roman" panose="02020603050405020304" pitchFamily="18" charset="0"/>
            </a:endParaRP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1851A55C-5DA7-2CD5-4A8A-BF6F3F2299D7}"/>
              </a:ext>
            </a:extLst>
          </p:cNvPr>
          <p:cNvSpPr>
            <a:spLocks/>
          </p:cNvSpPr>
          <p:nvPr/>
        </p:nvSpPr>
        <p:spPr bwMode="auto">
          <a:xfrm>
            <a:off x="3851275" y="9429750"/>
            <a:ext cx="2946400" cy="49688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>
              <a:lnSpc>
                <a:spcPct val="89000"/>
              </a:lnSpc>
              <a:spcBef>
                <a:spcPts val="6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100000"/>
              </a:lnSpc>
              <a:spcBef>
                <a:spcPct val="0"/>
              </a:spcBef>
            </a:pPr>
            <a:fld id="{DADF054D-17D4-4F15-9A61-D931674C09A6}" type="slidenum">
              <a:rPr lang="en-US" altLang="cs-CZ" sz="1000" i="1">
                <a:latin typeface="Times New Roman" panose="02020603050405020304" pitchFamily="18" charset="0"/>
              </a:rPr>
              <a:pPr algn="r" eaLnBrk="1"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cs-CZ" sz="1000" i="1">
              <a:latin typeface="Times New Roman" panose="02020603050405020304" pitchFamily="18" charset="0"/>
            </a:endParaRPr>
          </a:p>
        </p:txBody>
      </p:sp>
      <p:sp>
        <p:nvSpPr>
          <p:cNvPr id="5124" name="Zástupný symbol pro obrázek snímku 2">
            <a:extLst>
              <a:ext uri="{FF2B5EF4-FFF2-40B4-BE49-F238E27FC236}">
                <a16:creationId xmlns:a16="http://schemas.microsoft.com/office/drawing/2014/main" id="{E2E9BC24-21C2-CD96-109D-E8D034B791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2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5" name="Zástupný symbol pro poznámky 3">
            <a:extLst>
              <a:ext uri="{FF2B5EF4-FFF2-40B4-BE49-F238E27FC236}">
                <a16:creationId xmlns:a16="http://schemas.microsoft.com/office/drawing/2014/main" id="{D1E2AB33-0CEB-06D2-A368-D1B6A4BBA3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>
              <a:spcAft>
                <a:spcPts val="0"/>
              </a:spcAft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číslo snímku 5">
            <a:extLst>
              <a:ext uri="{FF2B5EF4-FFF2-40B4-BE49-F238E27FC236}">
                <a16:creationId xmlns:a16="http://schemas.microsoft.com/office/drawing/2014/main" id="{77287CEF-F26D-EAB4-C885-E4077CF7E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>
              <a:lnSpc>
                <a:spcPct val="89000"/>
              </a:lnSpc>
              <a:spcBef>
                <a:spcPts val="6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100000"/>
              </a:lnSpc>
              <a:spcBef>
                <a:spcPct val="0"/>
              </a:spcBef>
            </a:pPr>
            <a:fld id="{6D1F9124-7A73-4949-A41B-AACB18780C4D}" type="slidenum">
              <a:rPr lang="en-US" altLang="cs-CZ" sz="1000" i="1">
                <a:latin typeface="Times New Roman" panose="02020603050405020304" pitchFamily="18" charset="0"/>
              </a:rPr>
              <a:pPr algn="r" eaLnBrk="1">
                <a:lnSpc>
                  <a:spcPct val="100000"/>
                </a:lnSpc>
                <a:spcBef>
                  <a:spcPct val="0"/>
                </a:spcBef>
              </a:pPr>
              <a:t>23</a:t>
            </a:fld>
            <a:endParaRPr lang="en-US" altLang="cs-CZ" sz="1000" i="1">
              <a:latin typeface="Times New Roman" panose="02020603050405020304" pitchFamily="18" charset="0"/>
            </a:endParaRPr>
          </a:p>
        </p:txBody>
      </p:sp>
      <p:sp>
        <p:nvSpPr>
          <p:cNvPr id="28675" name="Zástupný symbol pro obrázek snímku 1">
            <a:extLst>
              <a:ext uri="{FF2B5EF4-FFF2-40B4-BE49-F238E27FC236}">
                <a16:creationId xmlns:a16="http://schemas.microsoft.com/office/drawing/2014/main" id="{F48A0362-FBDF-A643-07BF-50AD001559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2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975BF539-CE1B-4C34-36B7-5F148ADC30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>
              <a:spcAft>
                <a:spcPts val="0"/>
              </a:spcAft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číslo snímku 5">
            <a:extLst>
              <a:ext uri="{FF2B5EF4-FFF2-40B4-BE49-F238E27FC236}">
                <a16:creationId xmlns:a16="http://schemas.microsoft.com/office/drawing/2014/main" id="{8B3BB0AE-F805-4BE2-B679-51909BB48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>
              <a:lnSpc>
                <a:spcPct val="89000"/>
              </a:lnSpc>
              <a:spcBef>
                <a:spcPts val="6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7575" algn="l"/>
                <a:tab pos="1836738" algn="l"/>
                <a:tab pos="2757488" algn="l"/>
                <a:tab pos="3676650" algn="l"/>
                <a:tab pos="4594225" algn="l"/>
                <a:tab pos="5513388" algn="l"/>
                <a:tab pos="6434138" algn="l"/>
                <a:tab pos="7353300" algn="l"/>
                <a:tab pos="8270875" algn="l"/>
                <a:tab pos="9190038" algn="l"/>
                <a:tab pos="10110788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100000"/>
              </a:lnSpc>
              <a:spcBef>
                <a:spcPct val="0"/>
              </a:spcBef>
            </a:pPr>
            <a:fld id="{2646C2D3-ACD4-4B24-92FB-E213F56B650C}" type="slidenum">
              <a:rPr lang="en-US" altLang="cs-CZ" sz="1000" i="1">
                <a:latin typeface="Times New Roman" panose="02020603050405020304" pitchFamily="18" charset="0"/>
              </a:rPr>
              <a:pPr algn="r" eaLnBrk="1"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cs-CZ" sz="1000" i="1">
              <a:latin typeface="Times New Roman" panose="02020603050405020304" pitchFamily="18" charset="0"/>
            </a:endParaRPr>
          </a:p>
        </p:txBody>
      </p:sp>
      <p:sp>
        <p:nvSpPr>
          <p:cNvPr id="37891" name="Zástupný symbol pro obrázek snímku 1">
            <a:extLst>
              <a:ext uri="{FF2B5EF4-FFF2-40B4-BE49-F238E27FC236}">
                <a16:creationId xmlns:a16="http://schemas.microsoft.com/office/drawing/2014/main" id="{9FE34EB5-5FB3-1B5C-7F46-BD051236C5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2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4" name="Zástupný symbol pro poznámky 2">
            <a:extLst>
              <a:ext uri="{FF2B5EF4-FFF2-40B4-BE49-F238E27FC236}">
                <a16:creationId xmlns:a16="http://schemas.microsoft.com/office/drawing/2014/main" id="{61748F71-7CD2-EA3F-7B93-03E77B5860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>
              <a:spcAft>
                <a:spcPts val="0"/>
              </a:spcAft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ctrTitle"/>
          </p:nvPr>
        </p:nvSpPr>
        <p:spPr>
          <a:xfrm>
            <a:off x="1238253" y="1122361"/>
            <a:ext cx="7431091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1"/>
          </p:nvPr>
        </p:nvSpPr>
        <p:spPr>
          <a:xfrm>
            <a:off x="1238253" y="3602041"/>
            <a:ext cx="7431091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929689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773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676271" y="1709735"/>
            <a:ext cx="8545516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 txBox="1">
            <a:spLocks noGrp="1"/>
          </p:cNvSpPr>
          <p:nvPr>
            <p:ph type="body" idx="1"/>
          </p:nvPr>
        </p:nvSpPr>
        <p:spPr>
          <a:xfrm>
            <a:off x="676271" y="4589465"/>
            <a:ext cx="8545516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66461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 txBox="1">
            <a:spLocks noGrp="1"/>
          </p:cNvSpPr>
          <p:nvPr>
            <p:ph idx="1"/>
          </p:nvPr>
        </p:nvSpPr>
        <p:spPr>
          <a:xfrm>
            <a:off x="1141408" y="1698626"/>
            <a:ext cx="3827458" cy="330199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 txBox="1">
            <a:spLocks noGrp="1"/>
          </p:cNvSpPr>
          <p:nvPr>
            <p:ph idx="2"/>
          </p:nvPr>
        </p:nvSpPr>
        <p:spPr>
          <a:xfrm>
            <a:off x="5121270" y="1698626"/>
            <a:ext cx="3829049" cy="330199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9258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682627" y="365129"/>
            <a:ext cx="8545516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 txBox="1">
            <a:spLocks noGrp="1"/>
          </p:cNvSpPr>
          <p:nvPr>
            <p:ph type="body" idx="1"/>
          </p:nvPr>
        </p:nvSpPr>
        <p:spPr>
          <a:xfrm>
            <a:off x="682627" y="1681160"/>
            <a:ext cx="4190996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/>
          <p:cNvSpPr txBox="1">
            <a:spLocks noGrp="1"/>
          </p:cNvSpPr>
          <p:nvPr>
            <p:ph idx="2"/>
          </p:nvPr>
        </p:nvSpPr>
        <p:spPr>
          <a:xfrm>
            <a:off x="682627" y="2505071"/>
            <a:ext cx="4190996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 txBox="1">
            <a:spLocks noGrp="1"/>
          </p:cNvSpPr>
          <p:nvPr>
            <p:ph type="body" idx="3"/>
          </p:nvPr>
        </p:nvSpPr>
        <p:spPr>
          <a:xfrm>
            <a:off x="5016498" y="1681160"/>
            <a:ext cx="421163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/>
          <p:cNvSpPr txBox="1">
            <a:spLocks noGrp="1"/>
          </p:cNvSpPr>
          <p:nvPr>
            <p:ph idx="4"/>
          </p:nvPr>
        </p:nvSpPr>
        <p:spPr>
          <a:xfrm>
            <a:off x="5016498" y="2505071"/>
            <a:ext cx="421163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7264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32397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6799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682627" y="457200"/>
            <a:ext cx="3195635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 txBox="1">
            <a:spLocks noGrp="1"/>
          </p:cNvSpPr>
          <p:nvPr>
            <p:ph idx="1"/>
          </p:nvPr>
        </p:nvSpPr>
        <p:spPr>
          <a:xfrm>
            <a:off x="4211634" y="987423"/>
            <a:ext cx="5016498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 txBox="1">
            <a:spLocks noGrp="1"/>
          </p:cNvSpPr>
          <p:nvPr>
            <p:ph type="body" idx="2"/>
          </p:nvPr>
        </p:nvSpPr>
        <p:spPr>
          <a:xfrm>
            <a:off x="682627" y="2057400"/>
            <a:ext cx="3195635" cy="38115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74833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682627" y="457200"/>
            <a:ext cx="3195635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 txBox="1">
            <a:spLocks noGrp="1"/>
          </p:cNvSpPr>
          <p:nvPr>
            <p:ph type="pic" idx="1"/>
          </p:nvPr>
        </p:nvSpPr>
        <p:spPr>
          <a:xfrm>
            <a:off x="4211634" y="987423"/>
            <a:ext cx="5016498" cy="4873623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cs-CZ" noProof="0"/>
          </a:p>
        </p:txBody>
      </p:sp>
      <p:sp>
        <p:nvSpPr>
          <p:cNvPr id="4" name="Zástupný text 3"/>
          <p:cNvSpPr txBox="1">
            <a:spLocks noGrp="1"/>
          </p:cNvSpPr>
          <p:nvPr>
            <p:ph type="body" idx="2"/>
          </p:nvPr>
        </p:nvSpPr>
        <p:spPr>
          <a:xfrm>
            <a:off x="682627" y="2057400"/>
            <a:ext cx="3195635" cy="38115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68779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9345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 txBox="1">
            <a:spLocks noGrp="1"/>
          </p:cNvSpPr>
          <p:nvPr>
            <p:ph type="title" orient="vert"/>
          </p:nvPr>
        </p:nvSpPr>
        <p:spPr>
          <a:xfrm>
            <a:off x="6821488" y="557217"/>
            <a:ext cx="2128832" cy="444340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>
          <a:xfrm>
            <a:off x="431797" y="557217"/>
            <a:ext cx="6237286" cy="444340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9814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/>
            </a:gs>
            <a:gs pos="50000">
              <a:srgbClr val="FFFFFF"/>
            </a:gs>
            <a:gs pos="100000">
              <a:srgbClr val="CCFFCC"/>
            </a:gs>
          </a:gsLst>
          <a:lin ang="5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FF7A3A3-EC6E-F9CD-C33A-D1B3D83DB8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800" y="557213"/>
            <a:ext cx="7983538" cy="347662"/>
          </a:xfrm>
          <a:prstGeom prst="rect">
            <a:avLst/>
          </a:prstGeom>
          <a:noFill/>
          <a:ln>
            <a:noFill/>
          </a:ln>
        </p:spPr>
        <p:txBody>
          <a:bodyPr vert="horz" wrap="square" lIns="71277" tIns="36356" rIns="71277" bIns="36356" anchor="t" anchorCtr="0" compatLnSpc="1">
            <a:noAutofit/>
          </a:bodyPr>
          <a:lstStyle/>
          <a:p>
            <a:pPr lvl="0"/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B241EA1-8032-BFBC-998B-4E52904CBD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1413" y="1698625"/>
            <a:ext cx="7808912" cy="330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71277" tIns="36356" rIns="71277" bIns="3635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Line 7">
            <a:extLst>
              <a:ext uri="{FF2B5EF4-FFF2-40B4-BE49-F238E27FC236}">
                <a16:creationId xmlns:a16="http://schemas.microsoft.com/office/drawing/2014/main" id="{5F1D316B-4A80-0462-CA0F-B2B0F15128BA}"/>
              </a:ext>
            </a:extLst>
          </p:cNvPr>
          <p:cNvSpPr>
            <a:spLocks/>
          </p:cNvSpPr>
          <p:nvPr/>
        </p:nvSpPr>
        <p:spPr bwMode="auto">
          <a:xfrm>
            <a:off x="431800" y="495300"/>
            <a:ext cx="9059863" cy="0"/>
          </a:xfrm>
          <a:custGeom>
            <a:avLst/>
            <a:gdLst>
              <a:gd name="T0" fmla="*/ 4528255 w 9060122"/>
              <a:gd name="T1" fmla="*/ 9056496 w 9060122"/>
              <a:gd name="T2" fmla="*/ 4528255 w 9060122"/>
              <a:gd name="T3" fmla="*/ 0 w 9060122"/>
              <a:gd name="T4" fmla="*/ 0 w 9060122"/>
              <a:gd name="T5" fmla="*/ 9056496 w 9060122"/>
              <a:gd name="T6" fmla="*/ 17694720 60000 65536"/>
              <a:gd name="T7" fmla="*/ 0 60000 65536"/>
              <a:gd name="T8" fmla="*/ 5898240 60000 65536"/>
              <a:gd name="T9" fmla="*/ 11796480 60000 65536"/>
              <a:gd name="T10" fmla="*/ 5898240 60000 65536"/>
              <a:gd name="T11" fmla="*/ 17694720 60000 65536"/>
              <a:gd name="T12" fmla="*/ 0 w 9060122"/>
              <a:gd name="T13" fmla="*/ 9060122 w 9060122"/>
            </a:gdLst>
            <a:ahLst/>
            <a:cxnLst>
              <a:cxn ang="T6">
                <a:pos x="T0" y="0"/>
              </a:cxn>
              <a:cxn ang="T7">
                <a:pos x="T1" y="0"/>
              </a:cxn>
              <a:cxn ang="T8">
                <a:pos x="T2" y="0"/>
              </a:cxn>
              <a:cxn ang="T9">
                <a:pos x="T3" y="0"/>
              </a:cxn>
              <a:cxn ang="T10">
                <a:pos x="T4" y="0"/>
              </a:cxn>
              <a:cxn ang="T11">
                <a:pos x="T5" y="0"/>
              </a:cxn>
            </a:cxnLst>
            <a:rect l="T12" t="0" r="T13" b="0"/>
            <a:pathLst>
              <a:path w="9060122">
                <a:moveTo>
                  <a:pt x="0" y="0"/>
                </a:moveTo>
                <a:lnTo>
                  <a:pt x="9060122" y="1"/>
                </a:lnTo>
              </a:path>
            </a:pathLst>
          </a:custGeom>
          <a:noFill/>
          <a:ln w="2555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4" tIns="46798" rIns="90004" bIns="46798" anchor="ctr"/>
          <a:lstStyle/>
          <a:p>
            <a:endParaRPr lang="cs-CZ"/>
          </a:p>
        </p:txBody>
      </p:sp>
      <p:sp>
        <p:nvSpPr>
          <p:cNvPr id="1029" name="Rectangle 8">
            <a:extLst>
              <a:ext uri="{FF2B5EF4-FFF2-40B4-BE49-F238E27FC236}">
                <a16:creationId xmlns:a16="http://schemas.microsoft.com/office/drawing/2014/main" id="{19E2B26F-78A4-DFA7-AB95-30F779553A6A}"/>
              </a:ext>
            </a:extLst>
          </p:cNvPr>
          <p:cNvSpPr>
            <a:spLocks/>
          </p:cNvSpPr>
          <p:nvPr/>
        </p:nvSpPr>
        <p:spPr bwMode="auto">
          <a:xfrm>
            <a:off x="4484688" y="6613525"/>
            <a:ext cx="936625" cy="244475"/>
          </a:xfrm>
          <a:custGeom>
            <a:avLst/>
            <a:gdLst>
              <a:gd name="T0" fmla="*/ 468360 w 21600"/>
              <a:gd name="T1" fmla="*/ 0 h 21600"/>
              <a:gd name="T2" fmla="*/ 936720 w 21600"/>
              <a:gd name="T3" fmla="*/ 122402 h 21600"/>
              <a:gd name="T4" fmla="*/ 468360 w 21600"/>
              <a:gd name="T5" fmla="*/ 244803 h 21600"/>
              <a:gd name="T6" fmla="*/ 0 w 21600"/>
              <a:gd name="T7" fmla="*/ 122402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lIns="92162" tIns="46076" rIns="92162" bIns="46076" anchorCtr="1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>
              <a:spcBef>
                <a:spcPts val="625"/>
              </a:spcBef>
              <a:defRPr/>
            </a:pPr>
            <a:fld id="{5A453518-2C7B-4AA8-8461-9726D21EAE31}" type="slidenum">
              <a:rPr lang="en-US" altLang="cs-CZ" sz="1000" smtClean="0">
                <a:solidFill>
                  <a:srgbClr val="000000"/>
                </a:solidFill>
                <a:latin typeface="Book Antiqua" panose="02040602050305030304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pPr algn="ctr" eaLnBrk="1">
                <a:spcBef>
                  <a:spcPts val="625"/>
                </a:spcBef>
                <a:defRPr/>
              </a:pPr>
              <a:t>‹#›</a:t>
            </a:fld>
            <a:endParaRPr lang="en-US" altLang="cs-CZ" sz="1000">
              <a:solidFill>
                <a:srgbClr val="000000"/>
              </a:solidFill>
              <a:latin typeface="Book Antiqua" panose="02040602050305030304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30" name="Rectangle 24">
            <a:extLst>
              <a:ext uri="{FF2B5EF4-FFF2-40B4-BE49-F238E27FC236}">
                <a16:creationId xmlns:a16="http://schemas.microsoft.com/office/drawing/2014/main" id="{5109B63C-205F-52D9-3AC0-82302E3EEBC7}"/>
              </a:ext>
            </a:extLst>
          </p:cNvPr>
          <p:cNvSpPr>
            <a:spLocks/>
          </p:cNvSpPr>
          <p:nvPr/>
        </p:nvSpPr>
        <p:spPr bwMode="auto">
          <a:xfrm>
            <a:off x="1588" y="1712913"/>
            <a:ext cx="9906000" cy="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0 h 21600"/>
              <a:gd name="T4" fmla="*/ 2147483646 w 21600"/>
              <a:gd name="T5" fmla="*/ 0 h 21600"/>
              <a:gd name="T6" fmla="*/ 0 w 21600"/>
              <a:gd name="T7" fmla="*/ 0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71277" tIns="36356" rIns="71277" bIns="36356">
            <a:spAutoFit/>
          </a:bodyPr>
          <a:lstStyle/>
          <a:p>
            <a:endParaRPr lang="cs-CZ"/>
          </a:p>
        </p:txBody>
      </p:sp>
      <p:sp>
        <p:nvSpPr>
          <p:cNvPr id="1031" name="Rectangle 31">
            <a:extLst>
              <a:ext uri="{FF2B5EF4-FFF2-40B4-BE49-F238E27FC236}">
                <a16:creationId xmlns:a16="http://schemas.microsoft.com/office/drawing/2014/main" id="{1514E394-746C-49C1-7ABB-78E0FF73259D}"/>
              </a:ext>
            </a:extLst>
          </p:cNvPr>
          <p:cNvSpPr>
            <a:spLocks/>
          </p:cNvSpPr>
          <p:nvPr/>
        </p:nvSpPr>
        <p:spPr bwMode="auto">
          <a:xfrm>
            <a:off x="0" y="1695450"/>
            <a:ext cx="9906000" cy="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0 h 21600"/>
              <a:gd name="T4" fmla="*/ 2147483646 w 21600"/>
              <a:gd name="T5" fmla="*/ 0 h 21600"/>
              <a:gd name="T6" fmla="*/ 0 w 21600"/>
              <a:gd name="T7" fmla="*/ 0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71277" tIns="36356" rIns="71277" bIns="36356">
            <a:spAutoFit/>
          </a:bodyPr>
          <a:lstStyle/>
          <a:p>
            <a:endParaRPr lang="cs-CZ"/>
          </a:p>
        </p:txBody>
      </p:sp>
      <p:sp>
        <p:nvSpPr>
          <p:cNvPr id="1032" name="Rectangle 38">
            <a:extLst>
              <a:ext uri="{FF2B5EF4-FFF2-40B4-BE49-F238E27FC236}">
                <a16:creationId xmlns:a16="http://schemas.microsoft.com/office/drawing/2014/main" id="{A63162D1-5DB3-579D-0DB5-E456762673AC}"/>
              </a:ext>
            </a:extLst>
          </p:cNvPr>
          <p:cNvSpPr>
            <a:spLocks/>
          </p:cNvSpPr>
          <p:nvPr/>
        </p:nvSpPr>
        <p:spPr bwMode="auto">
          <a:xfrm>
            <a:off x="9220200" y="6400800"/>
            <a:ext cx="9906000" cy="195263"/>
          </a:xfrm>
          <a:custGeom>
            <a:avLst/>
            <a:gdLst>
              <a:gd name="T0" fmla="*/ 4952880 w 21600"/>
              <a:gd name="T1" fmla="*/ 0 h 21600"/>
              <a:gd name="T2" fmla="*/ 9905759 w 21600"/>
              <a:gd name="T3" fmla="*/ 97379 h 21600"/>
              <a:gd name="T4" fmla="*/ 4952880 w 21600"/>
              <a:gd name="T5" fmla="*/ 194758 h 21600"/>
              <a:gd name="T6" fmla="*/ 0 w 21600"/>
              <a:gd name="T7" fmla="*/ 97379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lIns="71277" tIns="36356" rIns="71277" bIns="36356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defRPr/>
            </a:pPr>
            <a:r>
              <a:rPr lang="it-IT" altLang="cs-CZ" sz="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033" name="Object 39">
            <a:extLst>
              <a:ext uri="{FF2B5EF4-FFF2-40B4-BE49-F238E27FC236}">
                <a16:creationId xmlns:a16="http://schemas.microsoft.com/office/drawing/2014/main" id="{2E809F03-913C-C000-3721-1BCAB0EA37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58200" y="152400"/>
          <a:ext cx="1279525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5733333" imgH="1571844" progId="">
                  <p:embed/>
                </p:oleObj>
              </mc:Choice>
              <mc:Fallback>
                <p:oleObj name="Bitmap Image" r:id="rId13" imgW="5733333" imgH="1571844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152400"/>
                        <a:ext cx="1279525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lang="cs-CZ" b="1">
          <a:solidFill>
            <a:srgbClr val="000000"/>
          </a:solidFill>
          <a:highlight>
            <a:scrgbClr r="0" g="0" b="0">
              <a:alpha val="0"/>
            </a:scrgbClr>
          </a:highlight>
          <a:latin typeface="Arial" pitchFamily="2"/>
          <a:ea typeface="Microsoft YaHei" pitchFamily="2"/>
          <a:cs typeface="Arial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tabLst>
          <a:tab pos="0" algn="l"/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b="1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9pPr>
    </p:titleStyle>
    <p:bodyStyle>
      <a:lvl1pPr algn="l" rtl="0" eaLnBrk="0" fontAlgn="base" hangingPunct="0">
        <a:spcBef>
          <a:spcPts val="2000"/>
        </a:spcBef>
        <a:spcAft>
          <a:spcPct val="0"/>
        </a:spcAft>
        <a:tabLst>
          <a:tab pos="708025" algn="l"/>
          <a:tab pos="1417638" algn="l"/>
          <a:tab pos="2127250" algn="l"/>
          <a:tab pos="2838450" algn="l"/>
          <a:tab pos="3548063" algn="l"/>
          <a:tab pos="4257675" algn="l"/>
          <a:tab pos="4965700" algn="l"/>
          <a:tab pos="5675313" algn="l"/>
          <a:tab pos="6384925" algn="l"/>
          <a:tab pos="7094538" algn="l"/>
          <a:tab pos="7805738" algn="l"/>
          <a:tab pos="8515350" algn="l"/>
          <a:tab pos="9224963" algn="l"/>
          <a:tab pos="9932988" algn="l"/>
          <a:tab pos="10642600" algn="l"/>
        </a:tabLst>
        <a:defRPr lang="cs-CZ" sz="1600">
          <a:solidFill>
            <a:srgbClr val="000000"/>
          </a:solidFill>
          <a:highlight>
            <a:scrgbClr r="0" g="0" b="0">
              <a:alpha val="0"/>
            </a:scrgbClr>
          </a:highlight>
          <a:latin typeface="Arial" pitchFamily="2"/>
          <a:ea typeface="Microsoft YaHei" pitchFamily="2"/>
          <a:cs typeface="Arial" pitchFamily="2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cs-CZ" sz="2400" kern="1200">
          <a:solidFill>
            <a:srgbClr val="000000"/>
          </a:solidFill>
          <a:latin typeface="Calibri"/>
          <a:ea typeface="Microsoft YaHei" panose="020B0503020204020204" pitchFamily="34" charset="-122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cs-CZ" sz="2000" kern="1200">
          <a:solidFill>
            <a:srgbClr val="000000"/>
          </a:solidFill>
          <a:latin typeface="Calibri"/>
          <a:ea typeface="Microsoft YaHei" panose="020B0503020204020204" pitchFamily="34" charset="-122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cs-CZ" kern="1200">
          <a:solidFill>
            <a:srgbClr val="000000"/>
          </a:solidFill>
          <a:latin typeface="Calibri"/>
          <a:ea typeface="Microsoft YaHei" panose="020B0503020204020204" pitchFamily="34" charset="-122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cs-CZ" kern="1200">
          <a:solidFill>
            <a:srgbClr val="000000"/>
          </a:solidFill>
          <a:latin typeface="Calibri"/>
          <a:ea typeface="Microsoft YaHei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hyperlink" Target="https://mihulka.cz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ihulka.cz/index.html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6.jpeg"/><Relationship Id="rId3" Type="http://schemas.openxmlformats.org/officeDocument/2006/relationships/hyperlink" Target="https://mihulka.cz/index.html" TargetMode="Externa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5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4.png"/><Relationship Id="rId7" Type="http://schemas.openxmlformats.org/officeDocument/2006/relationships/image" Target="../media/image18.emf"/><Relationship Id="rId12" Type="http://schemas.openxmlformats.org/officeDocument/2006/relationships/image" Target="../media/image21.emf"/><Relationship Id="rId2" Type="http://schemas.openxmlformats.org/officeDocument/2006/relationships/hyperlink" Target="https://mihulka.cz/index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17.jpeg"/><Relationship Id="rId10" Type="http://schemas.openxmlformats.org/officeDocument/2006/relationships/image" Target="../media/image20.jpeg"/><Relationship Id="rId4" Type="http://schemas.openxmlformats.org/officeDocument/2006/relationships/image" Target="../media/image3.jpeg"/><Relationship Id="rId9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4.png"/><Relationship Id="rId7" Type="http://schemas.openxmlformats.org/officeDocument/2006/relationships/image" Target="../media/image23.emf"/><Relationship Id="rId2" Type="http://schemas.openxmlformats.org/officeDocument/2006/relationships/hyperlink" Target="https://mihulka.cz/index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2.emf"/><Relationship Id="rId10" Type="http://schemas.openxmlformats.org/officeDocument/2006/relationships/image" Target="../media/image3.jpeg"/><Relationship Id="rId4" Type="http://schemas.openxmlformats.org/officeDocument/2006/relationships/oleObject" Target="../embeddings/oleObject9.bin"/><Relationship Id="rId9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5.wmf"/><Relationship Id="rId7" Type="http://schemas.openxmlformats.org/officeDocument/2006/relationships/oleObject" Target="../embeddings/oleObject14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4.png"/><Relationship Id="rId5" Type="http://schemas.openxmlformats.org/officeDocument/2006/relationships/image" Target="../media/image26.wmf"/><Relationship Id="rId10" Type="http://schemas.openxmlformats.org/officeDocument/2006/relationships/hyperlink" Target="https://mihulka.cz/index.html" TargetMode="External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mihulka.cz/index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hyperlink" Target="https://mihulka.cz/index.html" TargetMode="External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12" Type="http://schemas.openxmlformats.org/officeDocument/2006/relationships/image" Target="../media/image3.jpe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4.e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3.emf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s://mihulka.cz/index.html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mihulka.cz/index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20.bin"/><Relationship Id="rId7" Type="http://schemas.openxmlformats.org/officeDocument/2006/relationships/hyperlink" Target="https://mihulka.cz/index.html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4.png"/><Relationship Id="rId4" Type="http://schemas.openxmlformats.org/officeDocument/2006/relationships/image" Target="../media/image4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45.png"/><Relationship Id="rId7" Type="http://schemas.openxmlformats.org/officeDocument/2006/relationships/image" Target="../media/image47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6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2.bin"/><Relationship Id="rId9" Type="http://schemas.openxmlformats.org/officeDocument/2006/relationships/hyperlink" Target="https://mihulka.cz/index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mihulka.cz/index.html" TargetMode="External"/><Relationship Id="rId3" Type="http://schemas.openxmlformats.org/officeDocument/2006/relationships/image" Target="../media/image48.wmf"/><Relationship Id="rId7" Type="http://schemas.openxmlformats.org/officeDocument/2006/relationships/image" Target="../media/image3.jpeg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ihulka.cz/index.html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mihulka.cz/index.html" TargetMode="Externa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mihulka.cz/index.html" TargetMode="Externa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ihulka.cz/index.html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mihulka.cz/index.html" TargetMode="Externa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mihulka.cz/index.html" TargetMode="Externa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mihulka.cz/index.html" TargetMode="External"/><Relationship Id="rId3" Type="http://schemas.openxmlformats.org/officeDocument/2006/relationships/oleObject" Target="../embeddings/oleObject29.bin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wmf"/><Relationship Id="rId9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7" Type="http://schemas.openxmlformats.org/officeDocument/2006/relationships/image" Target="../media/image6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7" Type="http://schemas.openxmlformats.org/officeDocument/2006/relationships/image" Target="../media/image70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31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hyperlink" Target="https://mihulka.cz/index.html" TargetMode="External"/><Relationship Id="rId7" Type="http://schemas.openxmlformats.org/officeDocument/2006/relationships/image" Target="../media/image72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71.jpeg"/><Relationship Id="rId4" Type="http://schemas.openxmlformats.org/officeDocument/2006/relationships/image" Target="../media/image4.png"/><Relationship Id="rId9" Type="http://schemas.openxmlformats.org/officeDocument/2006/relationships/image" Target="../media/image7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hyperlink" Target="https://mihulka.cz/index.html" TargetMode="External"/><Relationship Id="rId7" Type="http://schemas.openxmlformats.org/officeDocument/2006/relationships/oleObject" Target="../embeddings/oleObject36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ka.cz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4.png"/><Relationship Id="rId3" Type="http://schemas.openxmlformats.org/officeDocument/2006/relationships/oleObject" Target="../embeddings/oleObject38.bin"/><Relationship Id="rId7" Type="http://schemas.openxmlformats.org/officeDocument/2006/relationships/image" Target="../media/image82.png"/><Relationship Id="rId12" Type="http://schemas.openxmlformats.org/officeDocument/2006/relationships/hyperlink" Target="https://mihulka.cz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emf"/><Relationship Id="rId11" Type="http://schemas.openxmlformats.org/officeDocument/2006/relationships/image" Target="../media/image3.jpeg"/><Relationship Id="rId5" Type="http://schemas.openxmlformats.org/officeDocument/2006/relationships/image" Target="../media/image80.png"/><Relationship Id="rId10" Type="http://schemas.openxmlformats.org/officeDocument/2006/relationships/image" Target="../media/image84.e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3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5.emf"/><Relationship Id="rId7" Type="http://schemas.openxmlformats.org/officeDocument/2006/relationships/image" Target="../media/image87.e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86.e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41.bin"/><Relationship Id="rId9" Type="http://schemas.openxmlformats.org/officeDocument/2006/relationships/hyperlink" Target="https://mihulka.cz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3524215B-9BAD-1C10-C0B6-935C90588395}"/>
              </a:ext>
            </a:extLst>
          </p:cNvPr>
          <p:cNvSpPr>
            <a:spLocks/>
          </p:cNvSpPr>
          <p:nvPr/>
        </p:nvSpPr>
        <p:spPr bwMode="auto">
          <a:xfrm>
            <a:off x="93663" y="3448050"/>
            <a:ext cx="2543175" cy="5048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277" tIns="36356" rIns="71277" bIns="36356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spcBef>
                <a:spcPct val="0"/>
              </a:spcBef>
            </a:pPr>
            <a:r>
              <a:rPr lang="en-US" altLang="cs-CZ" sz="2800" b="1"/>
              <a:t>Ladislav</a:t>
            </a:r>
            <a:r>
              <a:rPr lang="cs-CZ" altLang="cs-CZ" sz="2800" b="1"/>
              <a:t> Cvak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F98B00D4-642C-F61F-682F-B6754CF629F2}"/>
              </a:ext>
            </a:extLst>
          </p:cNvPr>
          <p:cNvSpPr/>
          <p:nvPr/>
        </p:nvSpPr>
        <p:spPr>
          <a:xfrm>
            <a:off x="93663" y="757238"/>
            <a:ext cx="10091737" cy="56515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wrap="none" lIns="71277" tIns="36356" rIns="71277" bIns="36356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1" kern="0" dirty="0">
                <a:solidFill>
                  <a:srgbClr val="000000"/>
                </a:solidFill>
                <a:latin typeface="Arial" pitchFamily="2"/>
                <a:ea typeface="Microsoft YaHei" pitchFamily="2"/>
                <a:cs typeface="Arial" pitchFamily="2"/>
              </a:rPr>
              <a:t>Přírodní látky vyráběné v opavské továrně na léky  </a:t>
            </a:r>
            <a:endParaRPr lang="en-US" sz="3200" b="1" kern="0" dirty="0">
              <a:solidFill>
                <a:srgbClr val="000000"/>
              </a:solidFill>
              <a:latin typeface="Arial" pitchFamily="2"/>
              <a:ea typeface="Microsoft YaHei" pitchFamily="2"/>
              <a:cs typeface="Arial" pitchFamily="2"/>
            </a:endParaRPr>
          </a:p>
        </p:txBody>
      </p:sp>
      <p:sp>
        <p:nvSpPr>
          <p:cNvPr id="4100" name="TextovéPole 8">
            <a:extLst>
              <a:ext uri="{FF2B5EF4-FFF2-40B4-BE49-F238E27FC236}">
                <a16:creationId xmlns:a16="http://schemas.microsoft.com/office/drawing/2014/main" id="{015B3A78-EE6A-4295-7ED5-FB12F8400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3" y="-168275"/>
            <a:ext cx="3810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4800">
                <a:solidFill>
                  <a:srgbClr val="385723"/>
                </a:solidFill>
                <a:latin typeface="Calibri" panose="020F0502020204030204" pitchFamily="34" charset="0"/>
              </a:rPr>
              <a:t>CCC </a:t>
            </a:r>
            <a:r>
              <a:rPr lang="cs-CZ" altLang="cs-CZ" sz="1800">
                <a:solidFill>
                  <a:srgbClr val="385723"/>
                </a:solidFill>
                <a:latin typeface="Calibri" panose="020F0502020204030204" pitchFamily="34" charset="0"/>
              </a:rPr>
              <a:t>Cvak  Chemical  Consulting</a:t>
            </a:r>
          </a:p>
        </p:txBody>
      </p:sp>
      <p:sp>
        <p:nvSpPr>
          <p:cNvPr id="4101" name="TextovéPole 10">
            <a:extLst>
              <a:ext uri="{FF2B5EF4-FFF2-40B4-BE49-F238E27FC236}">
                <a16:creationId xmlns:a16="http://schemas.microsoft.com/office/drawing/2014/main" id="{1CA551A8-DCAE-1A48-B219-0669AD978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9463" y="6426200"/>
            <a:ext cx="2417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>
                <a:solidFill>
                  <a:srgbClr val="385723"/>
                </a:solidFill>
                <a:latin typeface="Calibri" panose="020F0502020204030204" pitchFamily="34" charset="0"/>
              </a:rPr>
              <a:t>FS Ostrava březen 2025 </a:t>
            </a:r>
          </a:p>
        </p:txBody>
      </p:sp>
      <p:graphicFrame>
        <p:nvGraphicFramePr>
          <p:cNvPr id="4102" name="Object 3">
            <a:extLst>
              <a:ext uri="{FF2B5EF4-FFF2-40B4-BE49-F238E27FC236}">
                <a16:creationId xmlns:a16="http://schemas.microsoft.com/office/drawing/2014/main" id="{C8466FE3-17A7-F6E5-1C68-FEC52D26EA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8" y="5805488"/>
          <a:ext cx="1892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733333" imgH="1571844" progId="">
                  <p:embed/>
                </p:oleObj>
              </mc:Choice>
              <mc:Fallback>
                <p:oleObj name="Bitmap Image" r:id="rId3" imgW="5733333" imgH="1571844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8" y="5805488"/>
                        <a:ext cx="189230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3" name="Picture 10" descr="Foto IVAX 120">
            <a:extLst>
              <a:ext uri="{FF2B5EF4-FFF2-40B4-BE49-F238E27FC236}">
                <a16:creationId xmlns:a16="http://schemas.microsoft.com/office/drawing/2014/main" id="{764EB73A-0293-7A3E-EB78-0BAE8E48F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 t="13724" r="8842" b="9703"/>
          <a:stretch>
            <a:fillRect/>
          </a:stretch>
        </p:blipFill>
        <p:spPr bwMode="auto">
          <a:xfrm>
            <a:off x="3617913" y="1363663"/>
            <a:ext cx="6289675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TextovéPole 1">
            <a:extLst>
              <a:ext uri="{FF2B5EF4-FFF2-40B4-BE49-F238E27FC236}">
                <a16:creationId xmlns:a16="http://schemas.microsoft.com/office/drawing/2014/main" id="{56840C37-B191-E4E9-A8E3-3DD67C47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850" y="5722938"/>
            <a:ext cx="3144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4000" b="1">
                <a:solidFill>
                  <a:srgbClr val="548235"/>
                </a:solidFill>
                <a:latin typeface="Calibri" panose="020F0502020204030204" pitchFamily="34" charset="0"/>
              </a:rPr>
              <a:t>Galena    </a:t>
            </a:r>
            <a:r>
              <a:rPr lang="cs-CZ" altLang="cs-CZ" sz="4000" b="1">
                <a:solidFill>
                  <a:srgbClr val="0070C0"/>
                </a:solidFill>
                <a:latin typeface="Calibri" panose="020F0502020204030204" pitchFamily="34" charset="0"/>
              </a:rPr>
              <a:t>IVAX</a:t>
            </a:r>
          </a:p>
        </p:txBody>
      </p:sp>
      <p:pic>
        <p:nvPicPr>
          <p:cNvPr id="4105" name="Obrázek 10">
            <a:extLst>
              <a:ext uri="{FF2B5EF4-FFF2-40B4-BE49-F238E27FC236}">
                <a16:creationId xmlns:a16="http://schemas.microsoft.com/office/drawing/2014/main" id="{7C8F6BCB-5423-1AC5-30D2-0CBBA2885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9525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2" descr="Mihulka s.r.o. logo">
            <a:hlinkClick r:id="rId7"/>
            <a:extLst>
              <a:ext uri="{FF2B5EF4-FFF2-40B4-BE49-F238E27FC236}">
                <a16:creationId xmlns:a16="http://schemas.microsoft.com/office/drawing/2014/main" id="{716275B5-556F-1EDF-89BF-37ED437EB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107950"/>
            <a:ext cx="26463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0" descr="Mihulka s.r.o.">
            <a:extLst>
              <a:ext uri="{FF2B5EF4-FFF2-40B4-BE49-F238E27FC236}">
                <a16:creationId xmlns:a16="http://schemas.microsoft.com/office/drawing/2014/main" id="{B745852C-EA3E-A05F-B3B0-1FE7EB1F7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8613"/>
            <a:ext cx="2235200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" name="TextovéPole 1">
            <a:extLst>
              <a:ext uri="{FF2B5EF4-FFF2-40B4-BE49-F238E27FC236}">
                <a16:creationId xmlns:a16="http://schemas.microsoft.com/office/drawing/2014/main" id="{4EF968F0-184B-D81E-E727-CDA2F4B95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1809750"/>
            <a:ext cx="3182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Povídání nejen o historii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1">
            <a:extLst>
              <a:ext uri="{FF2B5EF4-FFF2-40B4-BE49-F238E27FC236}">
                <a16:creationId xmlns:a16="http://schemas.microsoft.com/office/drawing/2014/main" id="{B2D86B4B-A5E9-5D38-2DB5-D3B7E955F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2800" b="1"/>
              <a:t>Čím jsem se bavil</a:t>
            </a:r>
          </a:p>
        </p:txBody>
      </p:sp>
      <p:pic>
        <p:nvPicPr>
          <p:cNvPr id="6147" name="Obrázek 10">
            <a:extLst>
              <a:ext uri="{FF2B5EF4-FFF2-40B4-BE49-F238E27FC236}">
                <a16:creationId xmlns:a16="http://schemas.microsoft.com/office/drawing/2014/main" id="{A8D45EAA-72CB-0CD2-3DFF-5BB2E9031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A64EE078-FC5F-D757-FFDB-137D0D321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8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Obrázek 8">
            <a:extLst>
              <a:ext uri="{FF2B5EF4-FFF2-40B4-BE49-F238E27FC236}">
                <a16:creationId xmlns:a16="http://schemas.microsoft.com/office/drawing/2014/main" id="{3E5A429E-626C-BC00-3211-8D7965A64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875"/>
            <a:ext cx="7431088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>
            <a:extLst>
              <a:ext uri="{FF2B5EF4-FFF2-40B4-BE49-F238E27FC236}">
                <a16:creationId xmlns:a16="http://schemas.microsoft.com/office/drawing/2014/main" id="{48E7FC99-632C-8CFA-DEAC-602970E1B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t="23573"/>
          <a:stretch>
            <a:fillRect/>
          </a:stretch>
        </p:blipFill>
        <p:spPr bwMode="auto">
          <a:xfrm>
            <a:off x="7204075" y="693738"/>
            <a:ext cx="2703513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4">
            <a:extLst>
              <a:ext uri="{FF2B5EF4-FFF2-40B4-BE49-F238E27FC236}">
                <a16:creationId xmlns:a16="http://schemas.microsoft.com/office/drawing/2014/main" id="{26CE4CBA-A5FF-4642-587C-8180C8A87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4803775"/>
            <a:ext cx="2794000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2" name="TextovéPole 11">
            <a:extLst>
              <a:ext uri="{FF2B5EF4-FFF2-40B4-BE49-F238E27FC236}">
                <a16:creationId xmlns:a16="http://schemas.microsoft.com/office/drawing/2014/main" id="{C8734880-72F0-0C31-B092-7486728E2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9525" y="4240213"/>
            <a:ext cx="2054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2400"/>
              <a:t>Biotechnologie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1FFC69FF-797B-BD54-897F-25718F2620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88" y="2578100"/>
          <a:ext cx="9906000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ie" r:id="rId2" imgW="5514286" imgH="2495238" progId="MSPhotoEd.3">
                  <p:embed/>
                </p:oleObj>
              </mc:Choice>
              <mc:Fallback>
                <p:oleObj name="Fotografie" r:id="rId2" imgW="5514286" imgH="2495238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2578100"/>
                        <a:ext cx="9906000" cy="427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FEB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>
            <a:extLst>
              <a:ext uri="{FF2B5EF4-FFF2-40B4-BE49-F238E27FC236}">
                <a16:creationId xmlns:a16="http://schemas.microsoft.com/office/drawing/2014/main" id="{750D7D45-5B69-B56A-57CB-18680CED6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2100" y="0"/>
            <a:ext cx="395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</a:rPr>
              <a:t>G. Hell &amp; Co. cca 1910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F5382596-821B-AC64-7CBB-6094935EC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7" t="-2756" r="24893" b="2754"/>
          <a:stretch>
            <a:fillRect/>
          </a:stretch>
        </p:blipFill>
        <p:spPr bwMode="auto">
          <a:xfrm>
            <a:off x="1588" y="-179388"/>
            <a:ext cx="2830512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Obrázek 10">
            <a:extLst>
              <a:ext uri="{FF2B5EF4-FFF2-40B4-BE49-F238E27FC236}">
                <a16:creationId xmlns:a16="http://schemas.microsoft.com/office/drawing/2014/main" id="{53D71A25-F6B7-CED7-44F1-16FB1DBA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4" descr="Mihulka s.r.o. logo">
            <a:hlinkClick r:id="rId6"/>
            <a:extLst>
              <a:ext uri="{FF2B5EF4-FFF2-40B4-BE49-F238E27FC236}">
                <a16:creationId xmlns:a16="http://schemas.microsoft.com/office/drawing/2014/main" id="{8C207333-7D3D-3608-C424-E7ED4A93B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8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89EF990-2887-63A2-EA93-E74E80F3332E}"/>
              </a:ext>
            </a:extLst>
          </p:cNvPr>
          <p:cNvSpPr txBox="1"/>
          <p:nvPr/>
        </p:nvSpPr>
        <p:spPr>
          <a:xfrm>
            <a:off x="4566048" y="1607736"/>
            <a:ext cx="3607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Extrakty léčivých rostlin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ovéPole 7">
            <a:extLst>
              <a:ext uri="{FF2B5EF4-FFF2-40B4-BE49-F238E27FC236}">
                <a16:creationId xmlns:a16="http://schemas.microsoft.com/office/drawing/2014/main" id="{ACC4F2DA-69CD-FC35-D9A8-D51A8497E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8195" name="Obrázek 10">
            <a:extLst>
              <a:ext uri="{FF2B5EF4-FFF2-40B4-BE49-F238E27FC236}">
                <a16:creationId xmlns:a16="http://schemas.microsoft.com/office/drawing/2014/main" id="{999F0CC0-AFC9-D6CB-17E7-B3CAB2F0B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9525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B633FB31-BF32-04F3-E71B-D83DE40EB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8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ovéPole 11">
            <a:extLst>
              <a:ext uri="{FF2B5EF4-FFF2-40B4-BE49-F238E27FC236}">
                <a16:creationId xmlns:a16="http://schemas.microsoft.com/office/drawing/2014/main" id="{F81CA67D-6D8E-382A-C36E-6677D2603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-1588"/>
            <a:ext cx="6473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latin typeface="Calibri" panose="020F0502020204030204" pitchFamily="34" charset="0"/>
              </a:rPr>
              <a:t>První aktivní substance vyráběné v Galeně</a:t>
            </a:r>
          </a:p>
        </p:txBody>
      </p:sp>
      <p:sp>
        <p:nvSpPr>
          <p:cNvPr id="8198" name="Rectangle 11">
            <a:extLst>
              <a:ext uri="{FF2B5EF4-FFF2-40B4-BE49-F238E27FC236}">
                <a16:creationId xmlns:a16="http://schemas.microsoft.com/office/drawing/2014/main" id="{ACC73EEE-E90C-8994-BAE6-676BF7C5E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738" y="3771900"/>
            <a:ext cx="99075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199" name="Objekt 2">
            <a:extLst>
              <a:ext uri="{FF2B5EF4-FFF2-40B4-BE49-F238E27FC236}">
                <a16:creationId xmlns:a16="http://schemas.microsoft.com/office/drawing/2014/main" id="{36BD2953-83A9-E515-DB06-205FEC00C5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5925" y="5149850"/>
          <a:ext cx="2243138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1454109" imgH="885743" progId="ChemDraw.Document.6.0">
                  <p:embed/>
                </p:oleObj>
              </mc:Choice>
              <mc:Fallback>
                <p:oleObj name="CS ChemDraw Drawing" r:id="rId5" imgW="1454109" imgH="885743" progId="ChemDraw.Document.6.0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5149850"/>
                        <a:ext cx="2243138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13">
            <a:extLst>
              <a:ext uri="{FF2B5EF4-FFF2-40B4-BE49-F238E27FC236}">
                <a16:creationId xmlns:a16="http://schemas.microsoft.com/office/drawing/2014/main" id="{0099E92A-AA79-4A0D-32C8-C9235BC78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55700"/>
            <a:ext cx="99075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201" name="Objekt 4">
            <a:extLst>
              <a:ext uri="{FF2B5EF4-FFF2-40B4-BE49-F238E27FC236}">
                <a16:creationId xmlns:a16="http://schemas.microsoft.com/office/drawing/2014/main" id="{585E8776-028C-2389-E0E6-7B7846567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8563" y="5149850"/>
          <a:ext cx="2043112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1376278" imgH="912892" progId="ChemDraw.Document.6.0">
                  <p:embed/>
                </p:oleObj>
              </mc:Choice>
              <mc:Fallback>
                <p:oleObj name="CS ChemDraw Drawing" r:id="rId7" imgW="1376278" imgH="912892" progId="ChemDraw.Document.6.0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3" y="5149850"/>
                        <a:ext cx="2043112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" name="Rectangle 15">
            <a:extLst>
              <a:ext uri="{FF2B5EF4-FFF2-40B4-BE49-F238E27FC236}">
                <a16:creationId xmlns:a16="http://schemas.microsoft.com/office/drawing/2014/main" id="{C004A5D5-A94C-595F-6E82-C121ADF88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1155700"/>
            <a:ext cx="99075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8203" name="Picture 17">
            <a:extLst>
              <a:ext uri="{FF2B5EF4-FFF2-40B4-BE49-F238E27FC236}">
                <a16:creationId xmlns:a16="http://schemas.microsoft.com/office/drawing/2014/main" id="{EAE63F09-E0D6-7538-16B3-D700B6D7C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712788"/>
            <a:ext cx="23622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21">
            <a:extLst>
              <a:ext uri="{FF2B5EF4-FFF2-40B4-BE49-F238E27FC236}">
                <a16:creationId xmlns:a16="http://schemas.microsoft.com/office/drawing/2014/main" id="{5EF71E28-6E07-F809-5B5C-15FFA9872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712788"/>
            <a:ext cx="3052763" cy="203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TextovéPole 8">
            <a:extLst>
              <a:ext uri="{FF2B5EF4-FFF2-40B4-BE49-F238E27FC236}">
                <a16:creationId xmlns:a16="http://schemas.microsoft.com/office/drawing/2014/main" id="{9CC5E4DB-EACE-F490-0503-AFFA43C6B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95638"/>
            <a:ext cx="2689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800" i="1">
                <a:solidFill>
                  <a:schemeClr val="tx1"/>
                </a:solidFill>
                <a:latin typeface="Calibri" panose="020F0502020204030204" pitchFamily="34" charset="0"/>
              </a:rPr>
              <a:t>Frangula alnus</a:t>
            </a:r>
          </a:p>
          <a:p>
            <a:pPr>
              <a:spcBef>
                <a:spcPct val="0"/>
              </a:spcBef>
            </a:pPr>
            <a:r>
              <a:rPr lang="cs-CZ" altLang="cs-CZ" sz="2800">
                <a:solidFill>
                  <a:schemeClr val="tx1"/>
                </a:solidFill>
                <a:latin typeface="Calibri" panose="020F0502020204030204" pitchFamily="34" charset="0"/>
              </a:rPr>
              <a:t>Krušinová kůra</a:t>
            </a:r>
          </a:p>
          <a:p>
            <a:pPr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  <a:latin typeface="Calibri" panose="020F0502020204030204" pitchFamily="34" charset="0"/>
              </a:rPr>
              <a:t>Frangulaemodin</a:t>
            </a:r>
            <a:r>
              <a:rPr lang="cs-CZ" altLang="cs-CZ" sz="2800" i="1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206" name="TextovéPole 9">
            <a:extLst>
              <a:ext uri="{FF2B5EF4-FFF2-40B4-BE49-F238E27FC236}">
                <a16:creationId xmlns:a16="http://schemas.microsoft.com/office/drawing/2014/main" id="{103347C1-1611-1DAF-3FFE-F5A370FBB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3862388"/>
            <a:ext cx="3448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i="1">
                <a:solidFill>
                  <a:schemeClr val="tx1"/>
                </a:solidFill>
                <a:latin typeface="Calibri" panose="020F0502020204030204" pitchFamily="34" charset="0"/>
              </a:rPr>
              <a:t>Rubia tinctorun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Kořen mořeny barvířské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chemeClr val="tx1"/>
                </a:solidFill>
                <a:latin typeface="Calibri" panose="020F0502020204030204" pitchFamily="34" charset="0"/>
              </a:rPr>
              <a:t>Rubia aglycona tinctorum</a:t>
            </a:r>
          </a:p>
        </p:txBody>
      </p:sp>
      <p:sp>
        <p:nvSpPr>
          <p:cNvPr id="8207" name="Rectangle 23">
            <a:extLst>
              <a:ext uri="{FF2B5EF4-FFF2-40B4-BE49-F238E27FC236}">
                <a16:creationId xmlns:a16="http://schemas.microsoft.com/office/drawing/2014/main" id="{DDFF916C-5FF8-D16E-201C-F7A0CA64D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3700" y="5292725"/>
            <a:ext cx="9907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208" name="Objekt 11">
            <a:extLst>
              <a:ext uri="{FF2B5EF4-FFF2-40B4-BE49-F238E27FC236}">
                <a16:creationId xmlns:a16="http://schemas.microsoft.com/office/drawing/2014/main" id="{2ACD515B-7752-8949-7CB9-A34EBA2AB4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24688" y="4792663"/>
          <a:ext cx="2241550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1" imgW="1431142" imgH="1091483" progId="ChemDraw.Document.6.0">
                  <p:embed/>
                </p:oleObj>
              </mc:Choice>
              <mc:Fallback>
                <p:oleObj name="CS ChemDraw Drawing" r:id="rId11" imgW="1431142" imgH="1091483" progId="ChemDraw.Document.6.0">
                  <p:embed/>
                  <p:pic>
                    <p:nvPicPr>
                      <p:cNvPr id="0" name="Objek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8" y="4792663"/>
                        <a:ext cx="2241550" cy="171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9" name="Picture 25">
            <a:extLst>
              <a:ext uri="{FF2B5EF4-FFF2-40B4-BE49-F238E27FC236}">
                <a16:creationId xmlns:a16="http://schemas.microsoft.com/office/drawing/2014/main" id="{BF986B7E-0912-6C0F-D218-722E3DCB7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712788"/>
            <a:ext cx="3359150" cy="276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0" name="TextovéPole 12">
            <a:extLst>
              <a:ext uri="{FF2B5EF4-FFF2-40B4-BE49-F238E27FC236}">
                <a16:creationId xmlns:a16="http://schemas.microsoft.com/office/drawing/2014/main" id="{65AAAED3-1803-6BD4-24CB-81BD80562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713" y="3575050"/>
            <a:ext cx="25939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i="1">
                <a:solidFill>
                  <a:schemeClr val="tx1"/>
                </a:solidFill>
                <a:latin typeface="Calibri" panose="020F0502020204030204" pitchFamily="34" charset="0"/>
              </a:rPr>
              <a:t>Atropa belladonna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Radix belladonae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chemeClr val="tx1"/>
                </a:solidFill>
                <a:latin typeface="Calibri" panose="020F0502020204030204" pitchFamily="34" charset="0"/>
              </a:rPr>
              <a:t>Radobelin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Mihulka s.r.o. logo">
            <a:hlinkClick r:id="rId2"/>
            <a:extLst>
              <a:ext uri="{FF2B5EF4-FFF2-40B4-BE49-F238E27FC236}">
                <a16:creationId xmlns:a16="http://schemas.microsoft.com/office/drawing/2014/main" id="{F6BFC7CB-AB4F-F2FA-A5CF-544E65C1B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ázek 10">
            <a:extLst>
              <a:ext uri="{FF2B5EF4-FFF2-40B4-BE49-F238E27FC236}">
                <a16:creationId xmlns:a16="http://schemas.microsoft.com/office/drawing/2014/main" id="{5AA74DB6-8C8B-251D-A615-89DA3A45B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19050"/>
            <a:ext cx="3160712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Mihulka s.r.o. logo">
            <a:hlinkClick r:id="rId2"/>
            <a:extLst>
              <a:ext uri="{FF2B5EF4-FFF2-40B4-BE49-F238E27FC236}">
                <a16:creationId xmlns:a16="http://schemas.microsoft.com/office/drawing/2014/main" id="{62F548EE-4C2E-8DF1-977D-0EEA709F5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Obrázek 4" descr="alternativní popis obrázku chybí">
            <a:extLst>
              <a:ext uri="{FF2B5EF4-FFF2-40B4-BE49-F238E27FC236}">
                <a16:creationId xmlns:a16="http://schemas.microsoft.com/office/drawing/2014/main" id="{EE1A856E-AE59-CC75-252C-F88B75DE5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693738"/>
            <a:ext cx="3160712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ovéPole 5">
            <a:extLst>
              <a:ext uri="{FF2B5EF4-FFF2-40B4-BE49-F238E27FC236}">
                <a16:creationId xmlns:a16="http://schemas.microsoft.com/office/drawing/2014/main" id="{C6942FDE-D9FF-1B3E-77CB-EF390F36B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-69850"/>
            <a:ext cx="2228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3200" b="1">
                <a:solidFill>
                  <a:schemeClr val="tx1"/>
                </a:solidFill>
                <a:latin typeface="Calibri" panose="020F0502020204030204" pitchFamily="34" charset="0"/>
              </a:rPr>
              <a:t>Kardenolidy</a:t>
            </a:r>
          </a:p>
        </p:txBody>
      </p:sp>
      <p:graphicFrame>
        <p:nvGraphicFramePr>
          <p:cNvPr id="9223" name="Objekt 8">
            <a:extLst>
              <a:ext uri="{FF2B5EF4-FFF2-40B4-BE49-F238E27FC236}">
                <a16:creationId xmlns:a16="http://schemas.microsoft.com/office/drawing/2014/main" id="{8F57BDE1-5A66-97A9-CEAA-E5D609FBB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950" y="3641725"/>
          <a:ext cx="5865813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229206" imgH="1572532" progId="ChemDraw.Document.6.0">
                  <p:embed/>
                </p:oleObj>
              </mc:Choice>
              <mc:Fallback>
                <p:oleObj name="CS ChemDraw Drawing" r:id="rId6" imgW="4229206" imgH="1572532" progId="ChemDraw.Document.6.0">
                  <p:embed/>
                  <p:pic>
                    <p:nvPicPr>
                      <p:cNvPr id="0" name="Obj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3641725"/>
                        <a:ext cx="5865813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kt 9">
            <a:extLst>
              <a:ext uri="{FF2B5EF4-FFF2-40B4-BE49-F238E27FC236}">
                <a16:creationId xmlns:a16="http://schemas.microsoft.com/office/drawing/2014/main" id="{B25A9EA8-2771-5FA4-5D7F-1A978BF538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617663"/>
          <a:ext cx="6519863" cy="202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5065776" imgH="1572532" progId="ChemDraw.Document.6.0">
                  <p:embed/>
                </p:oleObj>
              </mc:Choice>
              <mc:Fallback>
                <p:oleObj name="CS ChemDraw Drawing" r:id="rId8" imgW="5065776" imgH="1572532" progId="ChemDraw.Document.6.0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17663"/>
                        <a:ext cx="6519863" cy="202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ovéPole 10">
            <a:extLst>
              <a:ext uri="{FF2B5EF4-FFF2-40B4-BE49-F238E27FC236}">
                <a16:creationId xmlns:a16="http://schemas.microsoft.com/office/drawing/2014/main" id="{0A37F3C4-E4D4-309D-8D3B-CB9B0B478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" y="693738"/>
            <a:ext cx="4895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1800">
                <a:solidFill>
                  <a:schemeClr val="tx1"/>
                </a:solidFill>
                <a:latin typeface="Calibri" panose="020F0502020204030204" pitchFamily="34" charset="0"/>
              </a:rPr>
              <a:t>Lanatosid ABC	1955 – 1965</a:t>
            </a: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chemeClr val="tx1"/>
                </a:solidFill>
                <a:latin typeface="Calibri" panose="020F0502020204030204" pitchFamily="34" charset="0"/>
              </a:rPr>
              <a:t>Lanatosid C	1965 – 1983 	200 kg/rok</a:t>
            </a: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chemeClr val="tx1"/>
                </a:solidFill>
                <a:latin typeface="Calibri" panose="020F0502020204030204" pitchFamily="34" charset="0"/>
              </a:rPr>
              <a:t>Digoxin		1972 – 1983	50 kg/rok</a:t>
            </a:r>
          </a:p>
        </p:txBody>
      </p:sp>
      <p:sp>
        <p:nvSpPr>
          <p:cNvPr id="9226" name="TextovéPole 11">
            <a:extLst>
              <a:ext uri="{FF2B5EF4-FFF2-40B4-BE49-F238E27FC236}">
                <a16:creationId xmlns:a16="http://schemas.microsoft.com/office/drawing/2014/main" id="{319507EA-E631-81F5-62E4-FEC85F681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6111875"/>
            <a:ext cx="431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C00000"/>
                </a:solidFill>
                <a:latin typeface="Calibri" panose="020F0502020204030204" pitchFamily="34" charset="0"/>
              </a:rPr>
              <a:t>1983 Zahájení výroby silymarinu</a:t>
            </a:r>
          </a:p>
        </p:txBody>
      </p:sp>
      <p:pic>
        <p:nvPicPr>
          <p:cNvPr id="9227" name="Obrázek 12" descr="Mléko Thistle semena - Silybum marianum">
            <a:extLst>
              <a:ext uri="{FF2B5EF4-FFF2-40B4-BE49-F238E27FC236}">
                <a16:creationId xmlns:a16="http://schemas.microsoft.com/office/drawing/2014/main" id="{60B5255D-B8FD-BB0D-3D23-0FCF8A032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4878388"/>
            <a:ext cx="1979612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8" name="Objekt 13">
            <a:extLst>
              <a:ext uri="{FF2B5EF4-FFF2-40B4-BE49-F238E27FC236}">
                <a16:creationId xmlns:a16="http://schemas.microsoft.com/office/drawing/2014/main" id="{85E51F9B-3674-318C-C55E-61C7D7C4BD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32313" y="5584825"/>
          <a:ext cx="3217862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1" imgW="2564998" imgH="921800" progId="ChemDraw.Document.6.0">
                  <p:embed/>
                </p:oleObj>
              </mc:Choice>
              <mc:Fallback>
                <p:oleObj name="CS ChemDraw Drawing" r:id="rId11" imgW="2564998" imgH="921800" progId="ChemDraw.Document.6.0">
                  <p:embed/>
                  <p:pic>
                    <p:nvPicPr>
                      <p:cNvPr id="0" name="Objek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313" y="5584825"/>
                        <a:ext cx="3217862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Mihulka s.r.o. logo">
            <a:hlinkClick r:id="rId2"/>
            <a:extLst>
              <a:ext uri="{FF2B5EF4-FFF2-40B4-BE49-F238E27FC236}">
                <a16:creationId xmlns:a16="http://schemas.microsoft.com/office/drawing/2014/main" id="{56087ED0-CD7C-95B9-3313-03A4D37A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ovéPole 3">
            <a:extLst>
              <a:ext uri="{FF2B5EF4-FFF2-40B4-BE49-F238E27FC236}">
                <a16:creationId xmlns:a16="http://schemas.microsoft.com/office/drawing/2014/main" id="{09ED3602-BD4D-2592-577D-4AC62308B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-80963"/>
            <a:ext cx="5724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3200" b="1">
                <a:solidFill>
                  <a:schemeClr val="tx1"/>
                </a:solidFill>
                <a:latin typeface="Calibri" panose="020F0502020204030204" pitchFamily="34" charset="0"/>
              </a:rPr>
              <a:t>Nové výroby v šedesátých letech</a:t>
            </a:r>
          </a:p>
        </p:txBody>
      </p:sp>
      <p:sp>
        <p:nvSpPr>
          <p:cNvPr id="10244" name="TextovéPole 4">
            <a:extLst>
              <a:ext uri="{FF2B5EF4-FFF2-40B4-BE49-F238E27FC236}">
                <a16:creationId xmlns:a16="http://schemas.microsoft.com/office/drawing/2014/main" id="{6CAF76F0-E3AA-D210-2A1B-530701352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592138"/>
            <a:ext cx="45005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Námelové alkaloidy		1963</a:t>
            </a: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Steroidní hormony		1964</a:t>
            </a: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Polosyntetické peniciliny	1965</a:t>
            </a: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id="{2E50AA17-41A1-8975-6CC5-1E9B64DD0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3538" y="1206500"/>
            <a:ext cx="99075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246" name="Objekt 9">
            <a:extLst>
              <a:ext uri="{FF2B5EF4-FFF2-40B4-BE49-F238E27FC236}">
                <a16:creationId xmlns:a16="http://schemas.microsoft.com/office/drawing/2014/main" id="{C63A6936-6219-3971-92BC-1C9D516450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8138" y="4829175"/>
          <a:ext cx="2687637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766281" imgH="1082150" progId="ChemDraw.Document.6.0">
                  <p:embed/>
                </p:oleObj>
              </mc:Choice>
              <mc:Fallback>
                <p:oleObj name="CS ChemDraw Drawing" r:id="rId4" imgW="1766281" imgH="1082150" progId="ChemDraw.Document.6.0">
                  <p:embed/>
                  <p:pic>
                    <p:nvPicPr>
                      <p:cNvPr id="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4829175"/>
                        <a:ext cx="2687637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Rectangle 4">
            <a:extLst>
              <a:ext uri="{FF2B5EF4-FFF2-40B4-BE49-F238E27FC236}">
                <a16:creationId xmlns:a16="http://schemas.microsoft.com/office/drawing/2014/main" id="{54831B1E-0476-0C67-E5DE-D73665CA2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7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248" name="Objekt 11">
            <a:extLst>
              <a:ext uri="{FF2B5EF4-FFF2-40B4-BE49-F238E27FC236}">
                <a16:creationId xmlns:a16="http://schemas.microsoft.com/office/drawing/2014/main" id="{44E576C6-0819-242A-2DFA-DADE083B16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05538" y="3327400"/>
          <a:ext cx="2546350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674841" imgH="1254378" progId="ChemDraw.Document.6.0">
                  <p:embed/>
                </p:oleObj>
              </mc:Choice>
              <mc:Fallback>
                <p:oleObj name="CS ChemDraw Drawing" r:id="rId6" imgW="1674841" imgH="1254378" progId="ChemDraw.Document.6.0">
                  <p:embed/>
                  <p:pic>
                    <p:nvPicPr>
                      <p:cNvPr id="0" name="Objek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5538" y="3327400"/>
                        <a:ext cx="2546350" cy="191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kt 12">
            <a:extLst>
              <a:ext uri="{FF2B5EF4-FFF2-40B4-BE49-F238E27FC236}">
                <a16:creationId xmlns:a16="http://schemas.microsoft.com/office/drawing/2014/main" id="{0E78B6F0-D356-8E50-E670-9EEC2F6976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8188" y="868363"/>
          <a:ext cx="3751262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395728" imgH="1178021" progId="ChemDraw.Document.6.0">
                  <p:embed/>
                </p:oleObj>
              </mc:Choice>
              <mc:Fallback>
                <p:oleObj name="CS ChemDraw Drawing" r:id="rId8" imgW="2395728" imgH="1178021" progId="ChemDraw.Document.6.0">
                  <p:embed/>
                  <p:pic>
                    <p:nvPicPr>
                      <p:cNvPr id="0" name="Objek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8" y="868363"/>
                        <a:ext cx="3751262" cy="184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Obrázek 10">
            <a:extLst>
              <a:ext uri="{FF2B5EF4-FFF2-40B4-BE49-F238E27FC236}">
                <a16:creationId xmlns:a16="http://schemas.microsoft.com/office/drawing/2014/main" id="{75AB2E12-6683-200A-F4A0-CF8D4AF1A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4" descr="Mihulka s.r.o. logo">
            <a:hlinkClick r:id="rId2"/>
            <a:extLst>
              <a:ext uri="{FF2B5EF4-FFF2-40B4-BE49-F238E27FC236}">
                <a16:creationId xmlns:a16="http://schemas.microsoft.com/office/drawing/2014/main" id="{A035B714-0E6F-B55F-2F5F-6FCC31C6C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C33C0B01-51EB-F600-32D0-1898AE380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-61913"/>
            <a:ext cx="6464300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  <a:latin typeface="Times New Roman" panose="02020603050405020304" pitchFamily="18" charset="0"/>
              </a:rPr>
              <a:t>Steroidní hormony – orální antikoncepce</a:t>
            </a:r>
            <a:endParaRPr lang="cs-CZ" altLang="cs-CZ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267" name="Object 3">
            <a:extLst>
              <a:ext uri="{FF2B5EF4-FFF2-40B4-BE49-F238E27FC236}">
                <a16:creationId xmlns:a16="http://schemas.microsoft.com/office/drawing/2014/main" id="{0941D999-1F36-DCC9-8F66-7C19792E5B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1575" y="1023938"/>
          <a:ext cx="3656013" cy="175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2979749" imgH="1551555" progId="ISISServer">
                  <p:embed/>
                </p:oleObj>
              </mc:Choice>
              <mc:Fallback>
                <p:oleObj name="ISIS/Draw Sketch" r:id="rId2" imgW="2979749" imgH="1551555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575" y="1023938"/>
                        <a:ext cx="3656013" cy="175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94E7FE98-CAA1-7F4A-C2AB-FC6D1E997C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8638" y="3244850"/>
          <a:ext cx="2401887" cy="162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001520" imgH="1464310" progId="ISISServer">
                  <p:embed/>
                </p:oleObj>
              </mc:Choice>
              <mc:Fallback>
                <p:oleObj name="ISIS/Draw Sketch" r:id="rId4" imgW="2001520" imgH="146431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8638" y="3244850"/>
                        <a:ext cx="2401887" cy="162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Line 5">
            <a:extLst>
              <a:ext uri="{FF2B5EF4-FFF2-40B4-BE49-F238E27FC236}">
                <a16:creationId xmlns:a16="http://schemas.microsoft.com/office/drawing/2014/main" id="{4BF4BE68-90BF-2613-6FB1-AEC9BEA4380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8788" y="2563813"/>
            <a:ext cx="23812" cy="108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72881262-8F4B-F12A-370C-81B3C20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1025" y="2195513"/>
            <a:ext cx="10302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>
                <a:solidFill>
                  <a:schemeClr val="tx1"/>
                </a:solidFill>
                <a:latin typeface="Times New Roman" panose="02020603050405020304" pitchFamily="18" charset="0"/>
              </a:rPr>
              <a:t>Diosgenin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B888C974-EFCD-21B5-3137-5B5453A77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3013" y="4792663"/>
            <a:ext cx="1930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>
                <a:solidFill>
                  <a:schemeClr val="tx1"/>
                </a:solidFill>
                <a:latin typeface="Times New Roman" panose="02020603050405020304" pitchFamily="18" charset="0"/>
              </a:rPr>
              <a:t>Dehydropregnenolon</a:t>
            </a:r>
          </a:p>
        </p:txBody>
      </p:sp>
      <p:sp>
        <p:nvSpPr>
          <p:cNvPr id="11272" name="Text Box 9">
            <a:extLst>
              <a:ext uri="{FF2B5EF4-FFF2-40B4-BE49-F238E27FC236}">
                <a16:creationId xmlns:a16="http://schemas.microsoft.com/office/drawing/2014/main" id="{214D5947-8A32-F302-FFDB-3D034D6CB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4511675"/>
            <a:ext cx="6723062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1960 - Firma Searle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 i="1">
                <a:solidFill>
                  <a:schemeClr val="tx1"/>
                </a:solidFill>
              </a:rPr>
              <a:t>Enovid</a:t>
            </a:r>
            <a:r>
              <a:rPr lang="cs-CZ" altLang="cs-CZ" sz="2400" i="1">
                <a:solidFill>
                  <a:schemeClr val="tx1"/>
                </a:solidFill>
              </a:rPr>
              <a:t> – </a:t>
            </a:r>
            <a:r>
              <a:rPr lang="cs-CZ" altLang="cs-CZ" sz="2400">
                <a:solidFill>
                  <a:schemeClr val="tx1"/>
                </a:solidFill>
              </a:rPr>
              <a:t>první orální antikoncepční pilulka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1964 – Spofa - </a:t>
            </a:r>
            <a:r>
              <a:rPr lang="cs-CZ" altLang="cs-CZ" sz="2400" b="1" i="1">
                <a:solidFill>
                  <a:schemeClr val="tx1"/>
                </a:solidFill>
              </a:rPr>
              <a:t>Antigest</a:t>
            </a:r>
            <a:r>
              <a:rPr lang="cs-CZ" altLang="cs-CZ" sz="2400" i="1">
                <a:solidFill>
                  <a:schemeClr val="tx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čtvrtá země na světě, kde byla pilulka povolena 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bylo Československo</a:t>
            </a:r>
          </a:p>
        </p:txBody>
      </p:sp>
      <p:pic>
        <p:nvPicPr>
          <p:cNvPr id="11273" name="Picture 11" descr="dioscorea_villosa">
            <a:extLst>
              <a:ext uri="{FF2B5EF4-FFF2-40B4-BE49-F238E27FC236}">
                <a16:creationId xmlns:a16="http://schemas.microsoft.com/office/drawing/2014/main" id="{A01391AD-AD14-AC16-6A09-6F94892A7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82600"/>
            <a:ext cx="26955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12">
            <a:extLst>
              <a:ext uri="{FF2B5EF4-FFF2-40B4-BE49-F238E27FC236}">
                <a16:creationId xmlns:a16="http://schemas.microsoft.com/office/drawing/2014/main" id="{B040A38E-5206-9501-ACC5-817ECBFE7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542925"/>
            <a:ext cx="3481388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>
                <a:solidFill>
                  <a:schemeClr val="tx1"/>
                </a:solidFill>
              </a:rPr>
              <a:t>Smldinec (yam) mexický</a:t>
            </a:r>
            <a:endParaRPr lang="en-US" altLang="cs-CZ" sz="24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cs-CZ" sz="2400" i="1">
                <a:solidFill>
                  <a:schemeClr val="tx1"/>
                </a:solidFill>
              </a:rPr>
              <a:t>Dioscorea villosa</a:t>
            </a:r>
            <a:endParaRPr lang="cs-CZ" altLang="cs-CZ" sz="2400" i="1">
              <a:solidFill>
                <a:schemeClr val="tx1"/>
              </a:solidFill>
            </a:endParaRPr>
          </a:p>
        </p:txBody>
      </p:sp>
      <p:graphicFrame>
        <p:nvGraphicFramePr>
          <p:cNvPr id="11275" name="Objekt 1">
            <a:extLst>
              <a:ext uri="{FF2B5EF4-FFF2-40B4-BE49-F238E27FC236}">
                <a16:creationId xmlns:a16="http://schemas.microsoft.com/office/drawing/2014/main" id="{890EC09A-B32B-4349-5534-4C7258ED04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0500" y="1387475"/>
          <a:ext cx="3317875" cy="248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1674841" imgH="1254378" progId="ChemDraw.Document.6.0">
                  <p:embed/>
                </p:oleObj>
              </mc:Choice>
              <mc:Fallback>
                <p:oleObj name="CS ChemDraw Drawing" r:id="rId7" imgW="1674841" imgH="1254378" progId="ChemDraw.Document.6.0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1387475"/>
                        <a:ext cx="3317875" cy="248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6" name="TextovéPole 2">
            <a:extLst>
              <a:ext uri="{FF2B5EF4-FFF2-40B4-BE49-F238E27FC236}">
                <a16:creationId xmlns:a16="http://schemas.microsoft.com/office/drawing/2014/main" id="{24CA6D6D-679B-DFE0-9262-D7F3C87B4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988" y="3922713"/>
            <a:ext cx="1830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008000"/>
                </a:solidFill>
              </a:rPr>
              <a:t>1964 - 1985</a:t>
            </a:r>
          </a:p>
        </p:txBody>
      </p:sp>
      <p:pic>
        <p:nvPicPr>
          <p:cNvPr id="11277" name="Obrázek 10">
            <a:extLst>
              <a:ext uri="{FF2B5EF4-FFF2-40B4-BE49-F238E27FC236}">
                <a16:creationId xmlns:a16="http://schemas.microsoft.com/office/drawing/2014/main" id="{C562D098-B4F4-4EDD-03E5-5061625AC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19050"/>
            <a:ext cx="3160712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4" descr="Mihulka s.r.o. logo">
            <a:hlinkClick r:id="rId10"/>
            <a:extLst>
              <a:ext uri="{FF2B5EF4-FFF2-40B4-BE49-F238E27FC236}">
                <a16:creationId xmlns:a16="http://schemas.microsoft.com/office/drawing/2014/main" id="{9D660F0B-193A-0B35-7DBE-81F7E9636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ázek 2">
            <a:extLst>
              <a:ext uri="{FF2B5EF4-FFF2-40B4-BE49-F238E27FC236}">
                <a16:creationId xmlns:a16="http://schemas.microsoft.com/office/drawing/2014/main" id="{60FAE99F-5730-DAD4-AE4F-15127A0A0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542925"/>
            <a:ext cx="9004300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Obrázek 10">
            <a:extLst>
              <a:ext uri="{FF2B5EF4-FFF2-40B4-BE49-F238E27FC236}">
                <a16:creationId xmlns:a16="http://schemas.microsoft.com/office/drawing/2014/main" id="{E943D83A-3BE8-82A5-2B58-FEDCBFEAB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Mihulka s.r.o. logo">
            <a:hlinkClick r:id="rId4"/>
            <a:extLst>
              <a:ext uri="{FF2B5EF4-FFF2-40B4-BE49-F238E27FC236}">
                <a16:creationId xmlns:a16="http://schemas.microsoft.com/office/drawing/2014/main" id="{50B86594-053A-8E95-B243-58E44A389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131763"/>
            <a:ext cx="265906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4257AD09-D470-C983-32D0-59C54D42A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-26988"/>
            <a:ext cx="6581775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</a:rPr>
              <a:t>Semisyntetické peniciliny 1965 - 1990</a:t>
            </a:r>
          </a:p>
        </p:txBody>
      </p:sp>
      <p:sp>
        <p:nvSpPr>
          <p:cNvPr id="13315" name="Text Box 4">
            <a:extLst>
              <a:ext uri="{FF2B5EF4-FFF2-40B4-BE49-F238E27FC236}">
                <a16:creationId xmlns:a16="http://schemas.microsoft.com/office/drawing/2014/main" id="{E127B108-F72C-771C-45B2-748214DCB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1776413"/>
            <a:ext cx="136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b="1">
                <a:solidFill>
                  <a:schemeClr val="tx1"/>
                </a:solidFill>
              </a:rPr>
              <a:t>Penicilin G</a:t>
            </a:r>
          </a:p>
        </p:txBody>
      </p:sp>
      <p:sp>
        <p:nvSpPr>
          <p:cNvPr id="13316" name="Line 5">
            <a:extLst>
              <a:ext uri="{FF2B5EF4-FFF2-40B4-BE49-F238E27FC236}">
                <a16:creationId xmlns:a16="http://schemas.microsoft.com/office/drawing/2014/main" id="{BC0E71D0-B29E-979F-88AC-5584B67F0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144462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17" name="Text Box 6">
            <a:extLst>
              <a:ext uri="{FF2B5EF4-FFF2-40B4-BE49-F238E27FC236}">
                <a16:creationId xmlns:a16="http://schemas.microsoft.com/office/drawing/2014/main" id="{299984EC-A831-F9FD-1CEB-D11CA2295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1847850"/>
            <a:ext cx="8588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b="1">
                <a:solidFill>
                  <a:schemeClr val="tx1"/>
                </a:solidFill>
              </a:rPr>
              <a:t>6-APA</a:t>
            </a:r>
          </a:p>
        </p:txBody>
      </p:sp>
      <p:graphicFrame>
        <p:nvGraphicFramePr>
          <p:cNvPr id="13318" name="Object 7">
            <a:extLst>
              <a:ext uri="{FF2B5EF4-FFF2-40B4-BE49-F238E27FC236}">
                <a16:creationId xmlns:a16="http://schemas.microsoft.com/office/drawing/2014/main" id="{CA8293BF-0FC7-DB9F-B747-92BDC02276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5041900"/>
          <a:ext cx="3070225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412541" imgH="1532478" progId="">
                  <p:embed/>
                </p:oleObj>
              </mc:Choice>
              <mc:Fallback>
                <p:oleObj r:id="rId2" imgW="2412541" imgH="1532478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041900"/>
                        <a:ext cx="3070225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9">
            <a:extLst>
              <a:ext uri="{FF2B5EF4-FFF2-40B4-BE49-F238E27FC236}">
                <a16:creationId xmlns:a16="http://schemas.microsoft.com/office/drawing/2014/main" id="{E03767F7-D8FE-8D06-FB84-BA505912A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9275" y="6259513"/>
            <a:ext cx="1212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b="1">
                <a:solidFill>
                  <a:schemeClr val="tx1"/>
                </a:solidFill>
              </a:rPr>
              <a:t>Ampicilin</a:t>
            </a:r>
          </a:p>
        </p:txBody>
      </p:sp>
      <p:graphicFrame>
        <p:nvGraphicFramePr>
          <p:cNvPr id="13320" name="Object 10">
            <a:extLst>
              <a:ext uri="{FF2B5EF4-FFF2-40B4-BE49-F238E27FC236}">
                <a16:creationId xmlns:a16="http://schemas.microsoft.com/office/drawing/2014/main" id="{00562396-C7F8-B205-F3B6-C86A88BD1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988" y="2525713"/>
          <a:ext cx="3354387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773722" imgH="1532478" progId="">
                  <p:embed/>
                </p:oleObj>
              </mc:Choice>
              <mc:Fallback>
                <p:oleObj r:id="rId4" imgW="2773722" imgH="1532478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2525713"/>
                        <a:ext cx="3354387" cy="17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Text Box 11">
            <a:extLst>
              <a:ext uri="{FF2B5EF4-FFF2-40B4-BE49-F238E27FC236}">
                <a16:creationId xmlns:a16="http://schemas.microsoft.com/office/drawing/2014/main" id="{8B7CB916-48C1-AD0C-B07E-E39967BD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3" y="3744913"/>
            <a:ext cx="1339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b="1">
                <a:solidFill>
                  <a:schemeClr val="tx1"/>
                </a:solidFill>
              </a:rPr>
              <a:t>Amoxicilin</a:t>
            </a:r>
          </a:p>
        </p:txBody>
      </p:sp>
      <p:graphicFrame>
        <p:nvGraphicFramePr>
          <p:cNvPr id="13322" name="Object 12">
            <a:extLst>
              <a:ext uri="{FF2B5EF4-FFF2-40B4-BE49-F238E27FC236}">
                <a16:creationId xmlns:a16="http://schemas.microsoft.com/office/drawing/2014/main" id="{22C7C791-D329-B695-452E-6E5DB082CE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250" y="4471988"/>
          <a:ext cx="2906713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410460" imgH="1609090" progId="">
                  <p:embed/>
                </p:oleObj>
              </mc:Choice>
              <mc:Fallback>
                <p:oleObj r:id="rId6" imgW="2410460" imgH="1609090" progId="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4471988"/>
                        <a:ext cx="2906713" cy="179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3" name="Text Box 13">
            <a:extLst>
              <a:ext uri="{FF2B5EF4-FFF2-40B4-BE49-F238E27FC236}">
                <a16:creationId xmlns:a16="http://schemas.microsoft.com/office/drawing/2014/main" id="{4C126B6C-1301-2CBF-CD6E-D3343E59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3" y="5713413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1800" b="1">
                <a:solidFill>
                  <a:schemeClr val="tx1"/>
                </a:solidFill>
              </a:rPr>
              <a:t>O</a:t>
            </a:r>
            <a:r>
              <a:rPr lang="cs-CZ" altLang="cs-CZ" sz="1800" b="1">
                <a:solidFill>
                  <a:schemeClr val="tx1"/>
                </a:solidFill>
              </a:rPr>
              <a:t>xacilin</a:t>
            </a:r>
          </a:p>
        </p:txBody>
      </p:sp>
      <p:graphicFrame>
        <p:nvGraphicFramePr>
          <p:cNvPr id="13324" name="Objekt 1">
            <a:extLst>
              <a:ext uri="{FF2B5EF4-FFF2-40B4-BE49-F238E27FC236}">
                <a16:creationId xmlns:a16="http://schemas.microsoft.com/office/drawing/2014/main" id="{705A86C8-E17D-96BE-32E5-638E7EBA65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563" y="787400"/>
          <a:ext cx="2906712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747993" imgH="941738" progId="ChemDraw.Document.6.0">
                  <p:embed/>
                </p:oleObj>
              </mc:Choice>
              <mc:Fallback>
                <p:oleObj name="CS ChemDraw Drawing" r:id="rId8" imgW="1747993" imgH="941738" progId="ChemDraw.Document.6.0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3" y="787400"/>
                        <a:ext cx="2906712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kt 4">
            <a:extLst>
              <a:ext uri="{FF2B5EF4-FFF2-40B4-BE49-F238E27FC236}">
                <a16:creationId xmlns:a16="http://schemas.microsoft.com/office/drawing/2014/main" id="{5651640B-5F70-EFD2-AB41-E2F76756BD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5900" y="747713"/>
          <a:ext cx="1770063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098981" imgH="884046" progId="ChemDraw.Document.6.0">
                  <p:embed/>
                </p:oleObj>
              </mc:Choice>
              <mc:Fallback>
                <p:oleObj name="CS ChemDraw Drawing" r:id="rId10" imgW="1098981" imgH="884046" progId="ChemDraw.Document.6.0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747713"/>
                        <a:ext cx="1770063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TextovéPole 5">
            <a:extLst>
              <a:ext uri="{FF2B5EF4-FFF2-40B4-BE49-F238E27FC236}">
                <a16:creationId xmlns:a16="http://schemas.microsoft.com/office/drawing/2014/main" id="{F245B945-67B6-1A6D-45F2-0E26A1832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5088" y="747713"/>
            <a:ext cx="3241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6-APA - výroba Biotika</a:t>
            </a: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1965 – Oxacilin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1968 – Ampicilin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1985 – Amoxicilin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1988 – Cefalexin 	</a:t>
            </a:r>
          </a:p>
        </p:txBody>
      </p:sp>
      <p:sp>
        <p:nvSpPr>
          <p:cNvPr id="13327" name="TextovéPole 7">
            <a:extLst>
              <a:ext uri="{FF2B5EF4-FFF2-40B4-BE49-F238E27FC236}">
                <a16:creationId xmlns:a16="http://schemas.microsoft.com/office/drawing/2014/main" id="{E9776BA2-F95A-392A-63E5-B5041DCC8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400" y="2916238"/>
            <a:ext cx="288766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008000"/>
                </a:solidFill>
              </a:rPr>
              <a:t>Stav 1990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Ampicilin	40 tun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Amoxicilin	20 tun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Oxacilin	4 tuny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Cefalexin	2 tuny</a:t>
            </a:r>
          </a:p>
        </p:txBody>
      </p:sp>
      <p:sp>
        <p:nvSpPr>
          <p:cNvPr id="13328" name="TextovéPole 8">
            <a:extLst>
              <a:ext uri="{FF2B5EF4-FFF2-40B4-BE49-F238E27FC236}">
                <a16:creationId xmlns:a16="http://schemas.microsoft.com/office/drawing/2014/main" id="{35241BF8-7378-A453-0BAB-4F4F1B631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5297488"/>
            <a:ext cx="3557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C00000"/>
                </a:solidFill>
              </a:rPr>
              <a:t>1991 Biochemie Kundl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C00000"/>
                </a:solidFill>
              </a:rPr>
              <a:t>Denně 3 t penicilinu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C00000"/>
                </a:solidFill>
              </a:rPr>
              <a:t>Ročně 500 t Amoxicilinu </a:t>
            </a:r>
          </a:p>
        </p:txBody>
      </p:sp>
      <p:pic>
        <p:nvPicPr>
          <p:cNvPr id="13329" name="Obrázek 10">
            <a:extLst>
              <a:ext uri="{FF2B5EF4-FFF2-40B4-BE49-F238E27FC236}">
                <a16:creationId xmlns:a16="http://schemas.microsoft.com/office/drawing/2014/main" id="{9D61C2D7-C572-7880-0D2E-DDAB2CE9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5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4" descr="Mihulka s.r.o. logo">
            <a:hlinkClick r:id="rId13"/>
            <a:extLst>
              <a:ext uri="{FF2B5EF4-FFF2-40B4-BE49-F238E27FC236}">
                <a16:creationId xmlns:a16="http://schemas.microsoft.com/office/drawing/2014/main" id="{FCE92754-0C7E-8653-C3CF-BA2801429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131763"/>
            <a:ext cx="265906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1">
            <a:extLst>
              <a:ext uri="{FF2B5EF4-FFF2-40B4-BE49-F238E27FC236}">
                <a16:creationId xmlns:a16="http://schemas.microsoft.com/office/drawing/2014/main" id="{ABBA590D-7802-D517-8367-8308AB19C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0"/>
            <a:ext cx="5894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  <a:latin typeface="Calibri" panose="020F0502020204030204" pitchFamily="34" charset="0"/>
              </a:rPr>
              <a:t>Jak zajistit výrobu penicilinů v Evropě?</a:t>
            </a:r>
          </a:p>
        </p:txBody>
      </p:sp>
      <p:pic>
        <p:nvPicPr>
          <p:cNvPr id="14339" name="Obrázek 10">
            <a:extLst>
              <a:ext uri="{FF2B5EF4-FFF2-40B4-BE49-F238E27FC236}">
                <a16:creationId xmlns:a16="http://schemas.microsoft.com/office/drawing/2014/main" id="{2A259E2C-E4C5-1D81-CA10-5F0B3CD4D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8FFD2657-4FF2-27E7-BE3C-057C00695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ovéPole 7">
            <a:extLst>
              <a:ext uri="{FF2B5EF4-FFF2-40B4-BE49-F238E27FC236}">
                <a16:creationId xmlns:a16="http://schemas.microsoft.com/office/drawing/2014/main" id="{98A37F19-3897-05EC-32C5-990BB20A1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93738"/>
            <a:ext cx="9324975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Sandoz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cs-CZ" altLang="cs-CZ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Kundl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		2000 t penicilin V	 4 x  250 m</a:t>
            </a:r>
            <a:r>
              <a:rPr lang="cs-CZ" altLang="cs-CZ" sz="24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cs-CZ" altLang="cs-CZ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				1000 t amoxicilin</a:t>
            </a:r>
          </a:p>
          <a:p>
            <a:pPr>
              <a:spcBef>
                <a:spcPct val="0"/>
              </a:spcBef>
            </a:pPr>
            <a:r>
              <a:rPr lang="cs-CZ" altLang="cs-CZ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Potřeba Evropy		3600 t </a:t>
            </a:r>
            <a:r>
              <a:rPr lang="cs-CZ" altLang="cs-CZ" sz="24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cs-CZ" altLang="cs-CZ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		14 x 250 m</a:t>
            </a:r>
            <a:r>
              <a:rPr lang="cs-CZ" altLang="cs-CZ" sz="24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</a:p>
          <a:p>
            <a:pPr>
              <a:spcBef>
                <a:spcPct val="0"/>
              </a:spcBef>
            </a:pPr>
            <a:endParaRPr lang="cs-CZ" altLang="cs-CZ" sz="2400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Ampicilin, Penicilin G					14 x 250 m</a:t>
            </a:r>
            <a:r>
              <a:rPr lang="cs-CZ" altLang="cs-CZ" sz="24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endParaRPr lang="cs-CZ" altLang="cs-CZ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Celkem							20 – 30 fermentorů 250 m</a:t>
            </a:r>
            <a:r>
              <a:rPr lang="cs-CZ" altLang="cs-CZ" sz="2400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cs-CZ" altLang="cs-CZ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4342" name="Picture 2" descr="SEQENS launched a project to build a new paracetamol production unit at  Roussillon, France">
            <a:extLst>
              <a:ext uri="{FF2B5EF4-FFF2-40B4-BE49-F238E27FC236}">
                <a16:creationId xmlns:a16="http://schemas.microsoft.com/office/drawing/2014/main" id="{FA42B7F9-9B8D-7EAC-8B1C-15051224D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3232150"/>
            <a:ext cx="64516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ovéPole 10">
            <a:extLst>
              <a:ext uri="{FF2B5EF4-FFF2-40B4-BE49-F238E27FC236}">
                <a16:creationId xmlns:a16="http://schemas.microsoft.com/office/drawing/2014/main" id="{FDD791C0-BC02-CF11-A52B-9A0E72F7A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284663"/>
            <a:ext cx="32099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Paracetamol</a:t>
            </a: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Francie</a:t>
            </a: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firma </a:t>
            </a:r>
            <a:r>
              <a:rPr lang="cs-CZ" altLang="cs-CZ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Seqens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 Roussillon </a:t>
            </a: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10 tisíc t/rok	</a:t>
            </a: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2021 – 2023</a:t>
            </a:r>
          </a:p>
          <a:p>
            <a:pPr>
              <a:spcBef>
                <a:spcPct val="0"/>
              </a:spcBef>
            </a:pPr>
            <a:r>
              <a:rPr lang="cs-CZ" altLang="cs-C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Čína: 50 tisíc t/rok</a:t>
            </a:r>
          </a:p>
        </p:txBody>
      </p:sp>
      <p:sp>
        <p:nvSpPr>
          <p:cNvPr id="14344" name="TextovéPole 11">
            <a:extLst>
              <a:ext uri="{FF2B5EF4-FFF2-40B4-BE49-F238E27FC236}">
                <a16:creationId xmlns:a16="http://schemas.microsoft.com/office/drawing/2014/main" id="{1F95EA1A-C4E7-D44A-054C-27D264EFD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013075"/>
            <a:ext cx="29241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dirty="0" err="1">
                <a:solidFill>
                  <a:srgbClr val="FF0000"/>
                </a:solidFill>
              </a:rPr>
              <a:t>Zhuhai</a:t>
            </a:r>
            <a:r>
              <a:rPr lang="cs-CZ" altLang="cs-CZ" sz="2400" dirty="0">
                <a:solidFill>
                  <a:srgbClr val="FF0000"/>
                </a:solidFill>
              </a:rPr>
              <a:t> United, Čína</a:t>
            </a:r>
          </a:p>
          <a:p>
            <a:pPr>
              <a:spcBef>
                <a:spcPct val="0"/>
              </a:spcBef>
            </a:pPr>
            <a:r>
              <a:rPr lang="cs-CZ" altLang="cs-CZ" sz="2400" dirty="0">
                <a:solidFill>
                  <a:srgbClr val="FF0000"/>
                </a:solidFill>
              </a:rPr>
              <a:t>20 000 t Amoxicilinu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7">
            <a:extLst>
              <a:ext uri="{FF2B5EF4-FFF2-40B4-BE49-F238E27FC236}">
                <a16:creationId xmlns:a16="http://schemas.microsoft.com/office/drawing/2014/main" id="{5AB74498-0F7F-908B-9066-B0ED3DA4F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15363" name="Obrázek 10">
            <a:extLst>
              <a:ext uri="{FF2B5EF4-FFF2-40B4-BE49-F238E27FC236}">
                <a16:creationId xmlns:a16="http://schemas.microsoft.com/office/drawing/2014/main" id="{111A58BC-9A85-567B-C959-DD88CA6AE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686646E1-1655-04EB-5B48-7A727975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ovéPole 11">
            <a:extLst>
              <a:ext uri="{FF2B5EF4-FFF2-40B4-BE49-F238E27FC236}">
                <a16:creationId xmlns:a16="http://schemas.microsoft.com/office/drawing/2014/main" id="{B76DF912-855D-5E71-5BF0-A6BEF29C0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75" y="-79375"/>
            <a:ext cx="4330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latin typeface="Calibri" panose="020F0502020204030204" pitchFamily="34" charset="0"/>
              </a:rPr>
              <a:t>API příklady spotřeby v EU</a:t>
            </a:r>
          </a:p>
        </p:txBody>
      </p:sp>
      <p:pic>
        <p:nvPicPr>
          <p:cNvPr id="15366" name="Picture 2">
            <a:extLst>
              <a:ext uri="{FF2B5EF4-FFF2-40B4-BE49-F238E27FC236}">
                <a16:creationId xmlns:a16="http://schemas.microsoft.com/office/drawing/2014/main" id="{E3990F54-7EC3-6CC4-FDEA-41A829E60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708025"/>
            <a:ext cx="202406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ovéPole 5">
            <a:extLst>
              <a:ext uri="{FF2B5EF4-FFF2-40B4-BE49-F238E27FC236}">
                <a16:creationId xmlns:a16="http://schemas.microsoft.com/office/drawing/2014/main" id="{313FC3D3-23F2-1C48-18AE-041C0BEC5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213" y="592138"/>
            <a:ext cx="401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Metformin		EU	20 %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>
                <a:solidFill>
                  <a:srgbClr val="00B050"/>
                </a:solidFill>
                <a:latin typeface="Calibri" panose="020F0502020204030204" pitchFamily="34" charset="0"/>
              </a:rPr>
              <a:t>19 000 tun 	</a:t>
            </a:r>
            <a:r>
              <a:rPr lang="cs-CZ" altLang="cs-CZ" sz="2400">
                <a:latin typeface="Calibri" panose="020F0502020204030204" pitchFamily="34" charset="0"/>
              </a:rPr>
              <a:t>	Čína	5 %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			Indie	75 %</a:t>
            </a:r>
          </a:p>
        </p:txBody>
      </p:sp>
      <p:sp>
        <p:nvSpPr>
          <p:cNvPr id="15368" name="TextovéPole 6">
            <a:extLst>
              <a:ext uri="{FF2B5EF4-FFF2-40B4-BE49-F238E27FC236}">
                <a16:creationId xmlns:a16="http://schemas.microsoft.com/office/drawing/2014/main" id="{29B34B72-3D05-0498-8AA0-06AE1DEFF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779588"/>
            <a:ext cx="37671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Candesartan	EU	5 %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>
                <a:solidFill>
                  <a:srgbClr val="00B050"/>
                </a:solidFill>
                <a:latin typeface="Calibri" panose="020F0502020204030204" pitchFamily="34" charset="0"/>
              </a:rPr>
              <a:t>70 tun </a:t>
            </a:r>
            <a:r>
              <a:rPr lang="cs-CZ" altLang="cs-CZ" sz="2400">
                <a:latin typeface="Calibri" panose="020F0502020204030204" pitchFamily="34" charset="0"/>
              </a:rPr>
              <a:t>		Čína	90 %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			Indie	5 %</a:t>
            </a:r>
          </a:p>
        </p:txBody>
      </p:sp>
      <p:sp>
        <p:nvSpPr>
          <p:cNvPr id="15369" name="TextovéPole 8">
            <a:extLst>
              <a:ext uri="{FF2B5EF4-FFF2-40B4-BE49-F238E27FC236}">
                <a16:creationId xmlns:a16="http://schemas.microsoft.com/office/drawing/2014/main" id="{203CAD1C-9295-DD71-5627-ECD6A4EA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3243263"/>
            <a:ext cx="401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Diclofenac		EU	10 %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>
                <a:solidFill>
                  <a:srgbClr val="00B050"/>
                </a:solidFill>
                <a:latin typeface="Calibri" panose="020F0502020204030204" pitchFamily="34" charset="0"/>
              </a:rPr>
              <a:t>430 tun </a:t>
            </a:r>
            <a:r>
              <a:rPr lang="cs-CZ" altLang="cs-CZ" sz="2400">
                <a:latin typeface="Calibri" panose="020F0502020204030204" pitchFamily="34" charset="0"/>
              </a:rPr>
              <a:t>		Čína	5 %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			Indie	85 %</a:t>
            </a:r>
          </a:p>
        </p:txBody>
      </p:sp>
      <p:pic>
        <p:nvPicPr>
          <p:cNvPr id="15370" name="Picture 8">
            <a:extLst>
              <a:ext uri="{FF2B5EF4-FFF2-40B4-BE49-F238E27FC236}">
                <a16:creationId xmlns:a16="http://schemas.microsoft.com/office/drawing/2014/main" id="{A0E0CC45-9412-0513-4C98-454125268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3773488"/>
            <a:ext cx="21637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0">
            <a:extLst>
              <a:ext uri="{FF2B5EF4-FFF2-40B4-BE49-F238E27FC236}">
                <a16:creationId xmlns:a16="http://schemas.microsoft.com/office/drawing/2014/main" id="{C6EF4741-95F8-A8DE-A88D-A3500D55E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4918075"/>
            <a:ext cx="28511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TextovéPole 9">
            <a:extLst>
              <a:ext uri="{FF2B5EF4-FFF2-40B4-BE49-F238E27FC236}">
                <a16:creationId xmlns:a16="http://schemas.microsoft.com/office/drawing/2014/main" id="{699E62CC-CBC1-E33C-C9C8-27F2F5C1E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4154488"/>
            <a:ext cx="3767138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Simvastatin		EU	0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>
                <a:solidFill>
                  <a:srgbClr val="00B050"/>
                </a:solidFill>
                <a:latin typeface="Calibri" panose="020F0502020204030204" pitchFamily="34" charset="0"/>
              </a:rPr>
              <a:t>146 tun </a:t>
            </a:r>
            <a:r>
              <a:rPr lang="cs-CZ" altLang="cs-CZ" sz="2400">
                <a:latin typeface="Calibri" panose="020F0502020204030204" pitchFamily="34" charset="0"/>
              </a:rPr>
              <a:t>		Čína	40 %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latin typeface="Calibri" panose="020F0502020204030204" pitchFamily="34" charset="0"/>
              </a:rPr>
              <a:t>			Indie	60 %</a:t>
            </a:r>
          </a:p>
        </p:txBody>
      </p:sp>
      <p:pic>
        <p:nvPicPr>
          <p:cNvPr id="15373" name="Picture 4">
            <a:extLst>
              <a:ext uri="{FF2B5EF4-FFF2-40B4-BE49-F238E27FC236}">
                <a16:creationId xmlns:a16="http://schemas.microsoft.com/office/drawing/2014/main" id="{070B58A7-1608-4332-3171-0B4AA5AA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1468438"/>
            <a:ext cx="24892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6">
            <a:extLst>
              <a:ext uri="{FF2B5EF4-FFF2-40B4-BE49-F238E27FC236}">
                <a16:creationId xmlns:a16="http://schemas.microsoft.com/office/drawing/2014/main" id="{771E597A-B27F-3DEC-4D23-EE7A05CA5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050" y="2809875"/>
            <a:ext cx="1912938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TextovéPole 2">
            <a:extLst>
              <a:ext uri="{FF2B5EF4-FFF2-40B4-BE49-F238E27FC236}">
                <a16:creationId xmlns:a16="http://schemas.microsoft.com/office/drawing/2014/main" id="{C05624F5-7EDA-150F-758B-E65993429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5503863"/>
            <a:ext cx="387826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Azitromycin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	EU	20 %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107 tun </a:t>
            </a: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		Čína	65 %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 dirty="0">
                <a:solidFill>
                  <a:schemeClr val="tx1"/>
                </a:solidFill>
                <a:latin typeface="Calibri" panose="020F0502020204030204" pitchFamily="34" charset="0"/>
              </a:rPr>
              <a:t>			Indie	15 %</a:t>
            </a:r>
          </a:p>
          <a:p>
            <a:pPr>
              <a:spcBef>
                <a:spcPct val="0"/>
              </a:spcBef>
            </a:pPr>
            <a:endParaRPr lang="cs-CZ" altLang="cs-CZ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Obrázek 2">
            <a:extLst>
              <a:ext uri="{FF2B5EF4-FFF2-40B4-BE49-F238E27FC236}">
                <a16:creationId xmlns:a16="http://schemas.microsoft.com/office/drawing/2014/main" id="{CDFCE6C8-FA64-219D-46DA-001707394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01625"/>
            <a:ext cx="8512175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Obrázek 10">
            <a:extLst>
              <a:ext uri="{FF2B5EF4-FFF2-40B4-BE49-F238E27FC236}">
                <a16:creationId xmlns:a16="http://schemas.microsoft.com/office/drawing/2014/main" id="{CD49510E-21A9-1D10-850B-CD62F56B1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Mihulka s.r.o. logo">
            <a:hlinkClick r:id="rId4"/>
            <a:extLst>
              <a:ext uri="{FF2B5EF4-FFF2-40B4-BE49-F238E27FC236}">
                <a16:creationId xmlns:a16="http://schemas.microsoft.com/office/drawing/2014/main" id="{970EE423-A2CD-E2E0-FBA6-23F03463C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amel_spodni">
            <a:extLst>
              <a:ext uri="{FF2B5EF4-FFF2-40B4-BE49-F238E27FC236}">
                <a16:creationId xmlns:a16="http://schemas.microsoft.com/office/drawing/2014/main" id="{E726AD75-55BA-4F71-34B3-D5E691BB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2"/>
          <a:stretch>
            <a:fillRect/>
          </a:stretch>
        </p:blipFill>
        <p:spPr bwMode="auto">
          <a:xfrm>
            <a:off x="0" y="474663"/>
            <a:ext cx="3944938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>
            <a:extLst>
              <a:ext uri="{FF2B5EF4-FFF2-40B4-BE49-F238E27FC236}">
                <a16:creationId xmlns:a16="http://schemas.microsoft.com/office/drawing/2014/main" id="{1E3DEA1B-AD17-DFB9-33AF-3516CCA4D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-15875"/>
            <a:ext cx="352266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</a:rPr>
              <a:t>Námelové alkaloidy</a:t>
            </a:r>
          </a:p>
        </p:txBody>
      </p:sp>
      <p:sp>
        <p:nvSpPr>
          <p:cNvPr id="17412" name="Text Box 5">
            <a:extLst>
              <a:ext uri="{FF2B5EF4-FFF2-40B4-BE49-F238E27FC236}">
                <a16:creationId xmlns:a16="http://schemas.microsoft.com/office/drawing/2014/main" id="{0A288E73-263E-E5F0-0E9F-E5CE4BDAF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5172075"/>
            <a:ext cx="355917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2000" b="1" i="1">
                <a:solidFill>
                  <a:schemeClr val="tx1"/>
                </a:solidFill>
              </a:rPr>
              <a:t>1948 </a:t>
            </a:r>
            <a:r>
              <a:rPr lang="cs-CZ" altLang="cs-CZ" sz="2000" b="1" i="1">
                <a:solidFill>
                  <a:schemeClr val="tx1"/>
                </a:solidFill>
              </a:rPr>
              <a:t>-</a:t>
            </a:r>
            <a:r>
              <a:rPr lang="en-US" altLang="cs-CZ" sz="2000" b="1" i="1">
                <a:solidFill>
                  <a:schemeClr val="tx1"/>
                </a:solidFill>
              </a:rPr>
              <a:t> 1963</a:t>
            </a:r>
            <a:r>
              <a:rPr lang="cs-CZ" altLang="cs-CZ" sz="2000" b="1" i="1">
                <a:solidFill>
                  <a:schemeClr val="tx1"/>
                </a:solidFill>
              </a:rPr>
              <a:t> </a:t>
            </a:r>
            <a:r>
              <a:rPr lang="en-US" altLang="cs-CZ" sz="2000" b="1" i="1">
                <a:solidFill>
                  <a:schemeClr val="tx1"/>
                </a:solidFill>
              </a:rPr>
              <a:t>  </a:t>
            </a:r>
            <a:r>
              <a:rPr lang="cs-CZ" altLang="cs-CZ" sz="2000" b="1" i="1">
                <a:solidFill>
                  <a:schemeClr val="tx1"/>
                </a:solidFill>
              </a:rPr>
              <a:t>	VUFB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000" b="1" i="1">
                <a:solidFill>
                  <a:schemeClr val="tx1"/>
                </a:solidFill>
              </a:rPr>
              <a:t>			Farmakon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000" b="1" i="1">
                <a:solidFill>
                  <a:schemeClr val="tx1"/>
                </a:solidFill>
              </a:rPr>
              <a:t>1963			Galena</a:t>
            </a:r>
          </a:p>
        </p:txBody>
      </p:sp>
      <p:graphicFrame>
        <p:nvGraphicFramePr>
          <p:cNvPr id="17413" name="Object 8">
            <a:extLst>
              <a:ext uri="{FF2B5EF4-FFF2-40B4-BE49-F238E27FC236}">
                <a16:creationId xmlns:a16="http://schemas.microsoft.com/office/drawing/2014/main" id="{5CF71C37-CE9C-E147-1983-D5CBA4A580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9138" y="4983163"/>
          <a:ext cx="2886075" cy="192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954020" imgH="1969770" progId="ISISServer">
                  <p:embed/>
                </p:oleObj>
              </mc:Choice>
              <mc:Fallback>
                <p:oleObj name="ISIS/Draw Sketch" r:id="rId3" imgW="2954020" imgH="1969770" progId="ISISServer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8" y="4983163"/>
                        <a:ext cx="2886075" cy="192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4" name="Picture 4">
            <a:extLst>
              <a:ext uri="{FF2B5EF4-FFF2-40B4-BE49-F238E27FC236}">
                <a16:creationId xmlns:a16="http://schemas.microsoft.com/office/drawing/2014/main" id="{9DEAF8A9-42D7-3F14-DF3D-806EBE29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508000"/>
            <a:ext cx="2797175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FC6B32B-24F7-2221-A8FE-12B7EB638753}"/>
              </a:ext>
            </a:extLst>
          </p:cNvPr>
          <p:cNvSpPr txBox="1"/>
          <p:nvPr/>
        </p:nvSpPr>
        <p:spPr>
          <a:xfrm>
            <a:off x="6945313" y="923925"/>
            <a:ext cx="2133600" cy="3692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C00000"/>
                </a:solidFill>
              </a:rPr>
              <a:t>PhMr. Jiří Spáčil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 marL="457200" indent="-457200">
              <a:buFontTx/>
              <a:buAutoNum type="arabicPlain" startAt="1971"/>
              <a:defRPr/>
            </a:pPr>
            <a:r>
              <a:rPr lang="cs-CZ" dirty="0"/>
              <a:t> výroba 248 kg</a:t>
            </a:r>
          </a:p>
          <a:p>
            <a:pPr>
              <a:defRPr/>
            </a:pPr>
            <a:r>
              <a:rPr lang="cs-CZ" dirty="0"/>
              <a:t>1979 výroba 1262 kg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První inspekce FDA</a:t>
            </a:r>
          </a:p>
          <a:p>
            <a:pPr>
              <a:defRPr/>
            </a:pPr>
            <a:r>
              <a:rPr lang="cs-CZ" dirty="0"/>
              <a:t>1976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První DMF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První HPLC – 1979</a:t>
            </a:r>
          </a:p>
          <a:p>
            <a:pPr>
              <a:defRPr/>
            </a:pPr>
            <a:endParaRPr lang="cs-CZ" dirty="0"/>
          </a:p>
        </p:txBody>
      </p:sp>
      <p:sp>
        <p:nvSpPr>
          <p:cNvPr id="17416" name="TextovéPole 2">
            <a:extLst>
              <a:ext uri="{FF2B5EF4-FFF2-40B4-BE49-F238E27FC236}">
                <a16:creationId xmlns:a16="http://schemas.microsoft.com/office/drawing/2014/main" id="{D1A1FD10-BD00-2DA6-87E2-24DD2F2E1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650" y="5541963"/>
            <a:ext cx="1962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008000"/>
                </a:solidFill>
              </a:rPr>
              <a:t>Cyclosporin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008000"/>
                </a:solidFill>
              </a:rPr>
              <a:t>Butorfanol</a:t>
            </a:r>
          </a:p>
        </p:txBody>
      </p:sp>
      <p:pic>
        <p:nvPicPr>
          <p:cNvPr id="17417" name="Obrázek 10">
            <a:extLst>
              <a:ext uri="{FF2B5EF4-FFF2-40B4-BE49-F238E27FC236}">
                <a16:creationId xmlns:a16="http://schemas.microsoft.com/office/drawing/2014/main" id="{3784E1CE-9C26-0B0C-932D-88E1019E0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4" descr="Mihulka s.r.o. logo">
            <a:hlinkClick r:id="rId7"/>
            <a:extLst>
              <a:ext uri="{FF2B5EF4-FFF2-40B4-BE49-F238E27FC236}">
                <a16:creationId xmlns:a16="http://schemas.microsoft.com/office/drawing/2014/main" id="{2D5F3D1C-2D3B-4078-03C3-E26946195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08D75202-300A-96A0-890D-91903E0BC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-36513"/>
            <a:ext cx="1416050" cy="5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3200" b="1">
                <a:solidFill>
                  <a:schemeClr val="tx1"/>
                </a:solidFill>
              </a:rPr>
              <a:t>Námel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8CE903CA-4FC0-9FC3-3BFD-CBC553A2A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765175"/>
            <a:ext cx="8475662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CC0000"/>
                </a:solidFill>
              </a:rPr>
              <a:t>1977	</a:t>
            </a:r>
            <a:r>
              <a:rPr lang="cs-CZ" altLang="cs-CZ" sz="2800" b="1" i="1">
                <a:solidFill>
                  <a:srgbClr val="CC0000"/>
                </a:solidFill>
              </a:rPr>
              <a:t>	Výnos			</a:t>
            </a:r>
            <a:r>
              <a:rPr lang="en-US" altLang="cs-CZ" sz="2800" b="1" i="1">
                <a:solidFill>
                  <a:srgbClr val="CC0000"/>
                </a:solidFill>
              </a:rPr>
              <a:t>	</a:t>
            </a:r>
            <a:r>
              <a:rPr lang="cs-CZ" altLang="cs-CZ" sz="2800" b="1" i="1">
                <a:solidFill>
                  <a:srgbClr val="CC0000"/>
                </a:solidFill>
              </a:rPr>
              <a:t>100 - 200 kg/ha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800" b="1" i="1">
                <a:solidFill>
                  <a:srgbClr val="CC0000"/>
                </a:solidFill>
              </a:rPr>
              <a:t>			Obsah alkaloidů		max 0,5 %</a:t>
            </a:r>
          </a:p>
        </p:txBody>
      </p:sp>
      <p:sp>
        <p:nvSpPr>
          <p:cNvPr id="1342468" name="Text Box 4">
            <a:extLst>
              <a:ext uri="{FF2B5EF4-FFF2-40B4-BE49-F238E27FC236}">
                <a16:creationId xmlns:a16="http://schemas.microsoft.com/office/drawing/2014/main" id="{B7422BE6-D5E8-60C3-4475-704C8DA94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2060575"/>
            <a:ext cx="8453437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1985</a:t>
            </a:r>
            <a:r>
              <a:rPr lang="cs-CZ" altLang="cs-CZ" sz="2800" b="1" i="1">
                <a:solidFill>
                  <a:srgbClr val="006600"/>
                </a:solidFill>
              </a:rPr>
              <a:t>		</a:t>
            </a:r>
            <a:r>
              <a:rPr lang="en-US" altLang="cs-CZ" sz="2800" b="1" i="1">
                <a:solidFill>
                  <a:srgbClr val="006600"/>
                </a:solidFill>
              </a:rPr>
              <a:t>N</a:t>
            </a:r>
            <a:r>
              <a:rPr lang="cs-CZ" altLang="cs-CZ" sz="2800" b="1" i="1">
                <a:solidFill>
                  <a:srgbClr val="006600"/>
                </a:solidFill>
              </a:rPr>
              <a:t>ové kmeny</a:t>
            </a:r>
            <a:r>
              <a:rPr lang="en-US" altLang="cs-CZ" sz="2800" b="1" i="1">
                <a:solidFill>
                  <a:srgbClr val="006600"/>
                </a:solidFill>
              </a:rPr>
              <a:t>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	1 %</a:t>
            </a: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		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				</a:t>
            </a:r>
            <a:r>
              <a:rPr lang="cs-CZ" altLang="cs-CZ" sz="2800" b="1" i="1">
                <a:solidFill>
                  <a:srgbClr val="006600"/>
                </a:solidFill>
              </a:rPr>
              <a:t>lepší </a:t>
            </a:r>
            <a:r>
              <a:rPr lang="en-US" altLang="cs-CZ" sz="2800" b="1" i="1">
                <a:solidFill>
                  <a:srgbClr val="006600"/>
                </a:solidFill>
              </a:rPr>
              <a:t>spectrum</a:t>
            </a: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	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N</a:t>
            </a:r>
            <a:r>
              <a:rPr lang="cs-CZ" altLang="cs-CZ" sz="2800" b="1" i="1">
                <a:solidFill>
                  <a:srgbClr val="006600"/>
                </a:solidFill>
              </a:rPr>
              <a:t>ová agrotechnika 	sterilní žito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800" b="1" i="1">
                <a:solidFill>
                  <a:srgbClr val="006600"/>
                </a:solidFill>
              </a:rPr>
              <a:t>						</a:t>
            </a:r>
            <a:r>
              <a:rPr lang="en-US" altLang="cs-CZ" sz="2800" b="1" i="1">
                <a:solidFill>
                  <a:srgbClr val="006600"/>
                </a:solidFill>
              </a:rPr>
              <a:t>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1000 kg/ha</a:t>
            </a:r>
            <a:endParaRPr lang="cs-CZ" altLang="cs-CZ" sz="2800" b="1" i="1">
              <a:solidFill>
                <a:srgbClr val="006600"/>
              </a:solidFill>
            </a:endParaRPr>
          </a:p>
        </p:txBody>
      </p:sp>
      <p:sp>
        <p:nvSpPr>
          <p:cNvPr id="1342469" name="Text Box 5">
            <a:extLst>
              <a:ext uri="{FF2B5EF4-FFF2-40B4-BE49-F238E27FC236}">
                <a16:creationId xmlns:a16="http://schemas.microsoft.com/office/drawing/2014/main" id="{58971562-EEB6-A430-5D99-DBB1CE389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3860800"/>
            <a:ext cx="7696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CC0000"/>
                </a:solidFill>
              </a:rPr>
              <a:t>Portfolio, 1977		Peptidic</a:t>
            </a:r>
            <a:r>
              <a:rPr lang="cs-CZ" altLang="cs-CZ" sz="2800" b="1" i="1">
                <a:solidFill>
                  <a:srgbClr val="CC0000"/>
                </a:solidFill>
              </a:rPr>
              <a:t>ké</a:t>
            </a:r>
            <a:r>
              <a:rPr lang="en-US" altLang="cs-CZ" sz="2800" b="1" i="1">
                <a:solidFill>
                  <a:srgbClr val="CC0000"/>
                </a:solidFill>
              </a:rPr>
              <a:t> alkaloid</a:t>
            </a:r>
            <a:r>
              <a:rPr lang="cs-CZ" altLang="cs-CZ" sz="2800" b="1" i="1">
                <a:solidFill>
                  <a:srgbClr val="CC0000"/>
                </a:solidFill>
              </a:rPr>
              <a:t>y</a:t>
            </a:r>
            <a:endParaRPr lang="en-US" altLang="cs-CZ" sz="2800" b="1" i="1">
              <a:solidFill>
                <a:srgbClr val="CC0000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CC0000"/>
                </a:solidFill>
              </a:rPr>
              <a:t>				</a:t>
            </a:r>
            <a:r>
              <a:rPr lang="cs-CZ" altLang="cs-CZ" sz="2800" b="1" i="1">
                <a:solidFill>
                  <a:srgbClr val="CC0000"/>
                </a:solidFill>
              </a:rPr>
              <a:t>	</a:t>
            </a:r>
            <a:r>
              <a:rPr lang="en-US" altLang="cs-CZ" sz="2800" b="1" i="1">
                <a:solidFill>
                  <a:srgbClr val="CC0000"/>
                </a:solidFill>
              </a:rPr>
              <a:t>ERM, MeERM, Lisurid</a:t>
            </a: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CC0000"/>
                </a:solidFill>
              </a:rPr>
              <a:t>				</a:t>
            </a:r>
            <a:r>
              <a:rPr lang="cs-CZ" altLang="cs-CZ" sz="2800" b="1" i="1">
                <a:solidFill>
                  <a:srgbClr val="CC0000"/>
                </a:solidFill>
              </a:rPr>
              <a:t>	</a:t>
            </a:r>
            <a:r>
              <a:rPr lang="en-US" altLang="cs-CZ" sz="2800" b="1" i="1">
                <a:solidFill>
                  <a:srgbClr val="CC0000"/>
                </a:solidFill>
              </a:rPr>
              <a:t>LA </a:t>
            </a:r>
            <a:r>
              <a:rPr lang="cs-CZ" altLang="cs-CZ" sz="2800" b="1" i="1">
                <a:solidFill>
                  <a:srgbClr val="CC0000"/>
                </a:solidFill>
              </a:rPr>
              <a:t> cca</a:t>
            </a:r>
            <a:r>
              <a:rPr lang="en-US" altLang="cs-CZ" sz="2800" b="1" i="1">
                <a:solidFill>
                  <a:srgbClr val="CC0000"/>
                </a:solidFill>
              </a:rPr>
              <a:t> 40 kg</a:t>
            </a:r>
            <a:r>
              <a:rPr lang="cs-CZ" altLang="cs-CZ" sz="2800" b="1" i="1">
                <a:solidFill>
                  <a:srgbClr val="CC0000"/>
                </a:solidFill>
              </a:rPr>
              <a:t>/rok</a:t>
            </a:r>
            <a:endParaRPr lang="en-US" altLang="cs-CZ" sz="2800" b="1" i="1">
              <a:solidFill>
                <a:srgbClr val="CC0000"/>
              </a:solidFill>
            </a:endParaRPr>
          </a:p>
        </p:txBody>
      </p:sp>
      <p:sp>
        <p:nvSpPr>
          <p:cNvPr id="1342470" name="Text Box 6">
            <a:extLst>
              <a:ext uri="{FF2B5EF4-FFF2-40B4-BE49-F238E27FC236}">
                <a16:creationId xmlns:a16="http://schemas.microsoft.com/office/drawing/2014/main" id="{9F3DCA62-2767-E5D0-FE41-BC248631B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5484813"/>
            <a:ext cx="83343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Portfolio, 1985 </a:t>
            </a:r>
            <a:r>
              <a:rPr lang="cs-CZ" altLang="cs-CZ" sz="2800" b="1" i="1">
                <a:solidFill>
                  <a:srgbClr val="006600"/>
                </a:solidFill>
              </a:rPr>
              <a:t>		</a:t>
            </a:r>
            <a:r>
              <a:rPr lang="en-US" altLang="cs-CZ" sz="2800" b="1" i="1">
                <a:solidFill>
                  <a:srgbClr val="006600"/>
                </a:solidFill>
              </a:rPr>
              <a:t>+</a:t>
            </a:r>
            <a:r>
              <a:rPr lang="cs-CZ" altLang="cs-CZ" sz="2800" b="1" i="1">
                <a:solidFill>
                  <a:srgbClr val="006600"/>
                </a:solidFill>
              </a:rPr>
              <a:t> </a:t>
            </a:r>
            <a:r>
              <a:rPr lang="en-US" altLang="cs-CZ" sz="2800" b="1" i="1">
                <a:solidFill>
                  <a:srgbClr val="006600"/>
                </a:solidFill>
              </a:rPr>
              <a:t>Semisynt</a:t>
            </a:r>
            <a:r>
              <a:rPr lang="cs-CZ" altLang="cs-CZ" sz="2800" b="1" i="1">
                <a:solidFill>
                  <a:srgbClr val="006600"/>
                </a:solidFill>
              </a:rPr>
              <a:t>etické</a:t>
            </a:r>
            <a:r>
              <a:rPr lang="en-US" altLang="cs-CZ" sz="2800" b="1" i="1">
                <a:solidFill>
                  <a:srgbClr val="006600"/>
                </a:solidFill>
              </a:rPr>
              <a:t> alkaloid</a:t>
            </a:r>
            <a:r>
              <a:rPr lang="cs-CZ" altLang="cs-CZ" sz="2800" b="1" i="1">
                <a:solidFill>
                  <a:srgbClr val="006600"/>
                </a:solidFill>
              </a:rPr>
              <a:t>y</a:t>
            </a:r>
            <a:endParaRPr lang="en-US" altLang="cs-CZ" sz="2800" b="1" i="1">
              <a:solidFill>
                <a:srgbClr val="006600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			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Nicergolin, Bromokryptin</a:t>
            </a:r>
          </a:p>
          <a:p>
            <a:pPr eaLnBrk="1" hangingPunct="1">
              <a:spcBef>
                <a:spcPct val="0"/>
              </a:spcBef>
            </a:pPr>
            <a:r>
              <a:rPr lang="en-US" altLang="cs-CZ" sz="2800" b="1" i="1">
                <a:solidFill>
                  <a:srgbClr val="006600"/>
                </a:solidFill>
              </a:rPr>
              <a:t>				</a:t>
            </a:r>
            <a:r>
              <a:rPr lang="cs-CZ" altLang="cs-CZ" sz="2800" b="1" i="1">
                <a:solidFill>
                  <a:srgbClr val="006600"/>
                </a:solidFill>
              </a:rPr>
              <a:t>	</a:t>
            </a:r>
            <a:r>
              <a:rPr lang="en-US" altLang="cs-CZ" sz="2800" b="1" i="1">
                <a:solidFill>
                  <a:srgbClr val="006600"/>
                </a:solidFill>
              </a:rPr>
              <a:t>LA </a:t>
            </a:r>
            <a:r>
              <a:rPr lang="cs-CZ" altLang="cs-CZ" sz="2800" b="1" i="1">
                <a:solidFill>
                  <a:srgbClr val="006600"/>
                </a:solidFill>
              </a:rPr>
              <a:t>v </a:t>
            </a:r>
            <a:r>
              <a:rPr lang="en-US" altLang="cs-CZ" sz="2800" b="1" i="1">
                <a:solidFill>
                  <a:srgbClr val="006600"/>
                </a:solidFill>
              </a:rPr>
              <a:t>t</a:t>
            </a:r>
            <a:r>
              <a:rPr lang="cs-CZ" altLang="cs-CZ" sz="2800" b="1" i="1">
                <a:solidFill>
                  <a:srgbClr val="006600"/>
                </a:solidFill>
              </a:rPr>
              <a:t>unách</a:t>
            </a:r>
            <a:endParaRPr lang="en-US" altLang="cs-CZ" sz="2800" b="1" i="1">
              <a:solidFill>
                <a:srgbClr val="006600"/>
              </a:solidFill>
            </a:endParaRPr>
          </a:p>
        </p:txBody>
      </p:sp>
      <p:pic>
        <p:nvPicPr>
          <p:cNvPr id="18439" name="Obrázek 10">
            <a:extLst>
              <a:ext uri="{FF2B5EF4-FFF2-40B4-BE49-F238E27FC236}">
                <a16:creationId xmlns:a16="http://schemas.microsoft.com/office/drawing/2014/main" id="{2A9C004E-BBAF-5A7F-890E-38FBB0593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8083AF82-36FE-4360-8F05-9715C0BFB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2468" grpId="0"/>
      <p:bldP spid="1342469" grpId="0"/>
      <p:bldP spid="13424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B462E02C-BE15-0F89-FA55-7581133284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4263" y="542925"/>
          <a:ext cx="5013325" cy="631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ie" r:id="rId2" imgW="7144747" imgH="9752381" progId="MSPhotoEd.3">
                  <p:embed/>
                </p:oleObj>
              </mc:Choice>
              <mc:Fallback>
                <p:oleObj name="Fotografie" r:id="rId2" imgW="7144747" imgH="975238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4263" y="542925"/>
                        <a:ext cx="5013325" cy="631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4">
            <a:extLst>
              <a:ext uri="{FF2B5EF4-FFF2-40B4-BE49-F238E27FC236}">
                <a16:creationId xmlns:a16="http://schemas.microsoft.com/office/drawing/2014/main" id="{F5698ED4-78DB-A04C-1576-D5A15B7B8D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1313" y="2166938"/>
          <a:ext cx="3282950" cy="378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340540" imgH="4178846" progId="">
                  <p:embed/>
                </p:oleObj>
              </mc:Choice>
              <mc:Fallback>
                <p:oleObj r:id="rId4" imgW="3340540" imgH="4178846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2166938"/>
                        <a:ext cx="3282950" cy="378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6">
            <a:extLst>
              <a:ext uri="{FF2B5EF4-FFF2-40B4-BE49-F238E27FC236}">
                <a16:creationId xmlns:a16="http://schemas.microsoft.com/office/drawing/2014/main" id="{31263095-B88A-D6EE-67B0-1A4508202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-20638"/>
            <a:ext cx="3716337" cy="50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800" b="1">
                <a:solidFill>
                  <a:schemeClr val="tx1"/>
                </a:solidFill>
              </a:rPr>
              <a:t>Nicergolin		1985</a:t>
            </a:r>
          </a:p>
        </p:txBody>
      </p:sp>
      <p:graphicFrame>
        <p:nvGraphicFramePr>
          <p:cNvPr id="19461" name="Object 7">
            <a:extLst>
              <a:ext uri="{FF2B5EF4-FFF2-40B4-BE49-F238E27FC236}">
                <a16:creationId xmlns:a16="http://schemas.microsoft.com/office/drawing/2014/main" id="{5FC262E3-EB02-9EE9-0B1C-2C36FF0F6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88" y="542925"/>
          <a:ext cx="2908300" cy="239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6" imgW="2580640" imgH="2127250" progId="ISISServer">
                  <p:embed/>
                </p:oleObj>
              </mc:Choice>
              <mc:Fallback>
                <p:oleObj name="ISIS/Draw Sketch" r:id="rId6" imgW="2580640" imgH="2127250" progId="ISISServer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542925"/>
                        <a:ext cx="2908300" cy="239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ovéPole 1">
            <a:extLst>
              <a:ext uri="{FF2B5EF4-FFF2-40B4-BE49-F238E27FC236}">
                <a16:creationId xmlns:a16="http://schemas.microsoft.com/office/drawing/2014/main" id="{091A38AA-2D92-D4E5-31D9-F35353C01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5713413"/>
            <a:ext cx="30622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C00000"/>
                </a:solidFill>
              </a:rPr>
              <a:t>1985 – 2025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C00000"/>
                </a:solidFill>
              </a:rPr>
              <a:t>cca 900 milionů USD</a:t>
            </a:r>
          </a:p>
        </p:txBody>
      </p:sp>
      <p:pic>
        <p:nvPicPr>
          <p:cNvPr id="19463" name="Obrázek 10">
            <a:extLst>
              <a:ext uri="{FF2B5EF4-FFF2-40B4-BE49-F238E27FC236}">
                <a16:creationId xmlns:a16="http://schemas.microsoft.com/office/drawing/2014/main" id="{27836857-A14F-1221-E444-A77650CF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4" descr="Mihulka s.r.o. logo">
            <a:hlinkClick r:id="rId9"/>
            <a:extLst>
              <a:ext uri="{FF2B5EF4-FFF2-40B4-BE49-F238E27FC236}">
                <a16:creationId xmlns:a16="http://schemas.microsoft.com/office/drawing/2014/main" id="{9438FC5F-8F73-3A26-F520-06421F5D6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>
            <a:extLst>
              <a:ext uri="{FF2B5EF4-FFF2-40B4-BE49-F238E27FC236}">
                <a16:creationId xmlns:a16="http://schemas.microsoft.com/office/drawing/2014/main" id="{1C61495F-9D1F-5A0E-0AB6-B63213E5A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-11113"/>
            <a:ext cx="4779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accent2"/>
                </a:solidFill>
              </a:rPr>
              <a:t>LSD a Halucinogenní efekt</a:t>
            </a:r>
          </a:p>
        </p:txBody>
      </p:sp>
      <p:graphicFrame>
        <p:nvGraphicFramePr>
          <p:cNvPr id="20483" name="Object 5">
            <a:extLst>
              <a:ext uri="{FF2B5EF4-FFF2-40B4-BE49-F238E27FC236}">
                <a16:creationId xmlns:a16="http://schemas.microsoft.com/office/drawing/2014/main" id="{E1CE4047-DFBA-8BAD-C7D4-0F9361C351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35350" y="584200"/>
          <a:ext cx="2484438" cy="292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65787" imgH="1965069" progId="">
                  <p:embed/>
                </p:oleObj>
              </mc:Choice>
              <mc:Fallback>
                <p:oleObj r:id="rId2" imgW="1665787" imgH="1965069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584200"/>
                        <a:ext cx="2484438" cy="292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6">
            <a:extLst>
              <a:ext uri="{FF2B5EF4-FFF2-40B4-BE49-F238E27FC236}">
                <a16:creationId xmlns:a16="http://schemas.microsoft.com/office/drawing/2014/main" id="{4BA476E6-B891-2587-E832-DCFA33ACD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522288"/>
            <a:ext cx="40259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 b="1">
                <a:solidFill>
                  <a:schemeClr val="tx1"/>
                </a:solidFill>
              </a:rPr>
              <a:t>R1	R2	Efekt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CC0000"/>
                </a:solidFill>
              </a:rPr>
              <a:t>Et	Et	100 %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6600"/>
                </a:solidFill>
              </a:rPr>
              <a:t>H	H	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chemeClr val="hlink"/>
                </a:solidFill>
              </a:rPr>
              <a:t>Bu	Bu	1 %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990033"/>
                </a:solidFill>
              </a:rPr>
              <a:t>Et	H	10 %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663300"/>
                </a:solidFill>
              </a:rPr>
              <a:t>Me	Me	5 %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33CC"/>
                </a:solidFill>
              </a:rPr>
              <a:t>Pr	Pr	15 %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9900"/>
                </a:solidFill>
              </a:rPr>
              <a:t>Me	Et	30 %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FF3399"/>
                </a:solidFill>
              </a:rPr>
              <a:t>Me	Pr	60 % - LAMPA</a:t>
            </a:r>
          </a:p>
        </p:txBody>
      </p:sp>
      <p:sp>
        <p:nvSpPr>
          <p:cNvPr id="20485" name="TextovéPole 1">
            <a:extLst>
              <a:ext uri="{FF2B5EF4-FFF2-40B4-BE49-F238E27FC236}">
                <a16:creationId xmlns:a16="http://schemas.microsoft.com/office/drawing/2014/main" id="{DE19230D-3B3A-6C41-4F44-85CA1FA8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988" y="3429000"/>
            <a:ext cx="3486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Film: 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LSD made in ČSSR</a:t>
            </a:r>
          </a:p>
        </p:txBody>
      </p:sp>
      <p:pic>
        <p:nvPicPr>
          <p:cNvPr id="20486" name="Picture 4" descr="VÃ½sledek obrÃ¡zku pro arthur stoll sandoz">
            <a:extLst>
              <a:ext uri="{FF2B5EF4-FFF2-40B4-BE49-F238E27FC236}">
                <a16:creationId xmlns:a16="http://schemas.microsoft.com/office/drawing/2014/main" id="{7E5566C6-191F-6B9D-484B-037B46A14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30663"/>
            <a:ext cx="2157412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 descr="https://upload.wikimedia.org/wikipedia/commons/4/4e/Albert_Hofmann.jpg">
            <a:extLst>
              <a:ext uri="{FF2B5EF4-FFF2-40B4-BE49-F238E27FC236}">
                <a16:creationId xmlns:a16="http://schemas.microsoft.com/office/drawing/2014/main" id="{BC104C6C-828C-356A-4772-A0B865260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4032250"/>
            <a:ext cx="381000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9" descr="Stanislav Grof 2017">
            <a:extLst>
              <a:ext uri="{FF2B5EF4-FFF2-40B4-BE49-F238E27FC236}">
                <a16:creationId xmlns:a16="http://schemas.microsoft.com/office/drawing/2014/main" id="{0E0E7AE2-254C-401A-FA68-D3F8CC781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38" y="1246188"/>
            <a:ext cx="357505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ovéPole 3">
            <a:extLst>
              <a:ext uri="{FF2B5EF4-FFF2-40B4-BE49-F238E27FC236}">
                <a16:creationId xmlns:a16="http://schemas.microsoft.com/office/drawing/2014/main" id="{187954B3-1681-7A6F-04CD-37EC97F22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988" y="6075363"/>
            <a:ext cx="2786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Dr. Albert Hofmann</a:t>
            </a:r>
          </a:p>
        </p:txBody>
      </p:sp>
      <p:sp>
        <p:nvSpPr>
          <p:cNvPr id="20490" name="TextovéPole 5">
            <a:extLst>
              <a:ext uri="{FF2B5EF4-FFF2-40B4-BE49-F238E27FC236}">
                <a16:creationId xmlns:a16="http://schemas.microsoft.com/office/drawing/2014/main" id="{7C5DDB4B-C50D-ABE0-B321-2201D7E36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600" y="782638"/>
            <a:ext cx="2851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Prof. Stanislav Grof</a:t>
            </a:r>
          </a:p>
        </p:txBody>
      </p:sp>
      <p:pic>
        <p:nvPicPr>
          <p:cNvPr id="20491" name="Obrázek 10">
            <a:extLst>
              <a:ext uri="{FF2B5EF4-FFF2-40B4-BE49-F238E27FC236}">
                <a16:creationId xmlns:a16="http://schemas.microsoft.com/office/drawing/2014/main" id="{E1A418AD-48E5-8F7E-8BAC-8EEA64F81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4" descr="Mihulka s.r.o. logo">
            <a:hlinkClick r:id="rId8"/>
            <a:extLst>
              <a:ext uri="{FF2B5EF4-FFF2-40B4-BE49-F238E27FC236}">
                <a16:creationId xmlns:a16="http://schemas.microsoft.com/office/drawing/2014/main" id="{1D221559-DDBF-0B63-3649-E7671BCBB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>
            <a:extLst>
              <a:ext uri="{FF2B5EF4-FFF2-40B4-BE49-F238E27FC236}">
                <a16:creationId xmlns:a16="http://schemas.microsoft.com/office/drawing/2014/main" id="{6E85DBBA-6316-C702-6E4F-F4D8205C2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450" y="909638"/>
            <a:ext cx="1428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endParaRPr lang="cs-CZ" altLang="cs-CZ">
              <a:solidFill>
                <a:schemeClr val="tx1"/>
              </a:solidFill>
            </a:endParaRPr>
          </a:p>
        </p:txBody>
      </p:sp>
      <p:pic>
        <p:nvPicPr>
          <p:cNvPr id="21507" name="Picture 6">
            <a:extLst>
              <a:ext uri="{FF2B5EF4-FFF2-40B4-BE49-F238E27FC236}">
                <a16:creationId xmlns:a16="http://schemas.microsoft.com/office/drawing/2014/main" id="{20169F94-07C7-D3D9-93E3-0EC425101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3429000"/>
            <a:ext cx="4787900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7">
            <a:extLst>
              <a:ext uri="{FF2B5EF4-FFF2-40B4-BE49-F238E27FC236}">
                <a16:creationId xmlns:a16="http://schemas.microsoft.com/office/drawing/2014/main" id="{F0F5BEF2-2453-E5FB-7517-208049A26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12700"/>
            <a:ext cx="2241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</a:rPr>
              <a:t>Cyclosporin</a:t>
            </a:r>
          </a:p>
        </p:txBody>
      </p:sp>
      <p:sp>
        <p:nvSpPr>
          <p:cNvPr id="21509" name="TextovéPole 1">
            <a:extLst>
              <a:ext uri="{FF2B5EF4-FFF2-40B4-BE49-F238E27FC236}">
                <a16:creationId xmlns:a16="http://schemas.microsoft.com/office/drawing/2014/main" id="{E6285FFF-1413-B7C0-8AB7-78B36112E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966788"/>
            <a:ext cx="4575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000" b="1">
                <a:solidFill>
                  <a:srgbClr val="FF0000"/>
                </a:solidFill>
              </a:rPr>
              <a:t>Světová produkce	30 tun ročně</a:t>
            </a:r>
          </a:p>
          <a:p>
            <a:pPr>
              <a:spcBef>
                <a:spcPct val="0"/>
              </a:spcBef>
            </a:pPr>
            <a:r>
              <a:rPr lang="cs-CZ" altLang="cs-CZ" sz="2000" b="1">
                <a:solidFill>
                  <a:srgbClr val="FF0000"/>
                </a:solidFill>
              </a:rPr>
              <a:t>TEVA				6 tun ročně</a:t>
            </a:r>
          </a:p>
        </p:txBody>
      </p:sp>
      <p:pic>
        <p:nvPicPr>
          <p:cNvPr id="21510" name="Obrázek 6">
            <a:extLst>
              <a:ext uri="{FF2B5EF4-FFF2-40B4-BE49-F238E27FC236}">
                <a16:creationId xmlns:a16="http://schemas.microsoft.com/office/drawing/2014/main" id="{B46DB301-7C88-8D18-5741-02DC25AD3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3319463"/>
            <a:ext cx="424497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Obrázek 7">
            <a:extLst>
              <a:ext uri="{FF2B5EF4-FFF2-40B4-BE49-F238E27FC236}">
                <a16:creationId xmlns:a16="http://schemas.microsoft.com/office/drawing/2014/main" id="{31A71921-2542-B320-8799-880568515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723900"/>
            <a:ext cx="3336925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Obrázek 10">
            <a:extLst>
              <a:ext uri="{FF2B5EF4-FFF2-40B4-BE49-F238E27FC236}">
                <a16:creationId xmlns:a16="http://schemas.microsoft.com/office/drawing/2014/main" id="{381094BC-08E0-3C9B-35AA-EDAA641AE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4" descr="Mihulka s.r.o. logo">
            <a:hlinkClick r:id="rId6"/>
            <a:extLst>
              <a:ext uri="{FF2B5EF4-FFF2-40B4-BE49-F238E27FC236}">
                <a16:creationId xmlns:a16="http://schemas.microsoft.com/office/drawing/2014/main" id="{AF47D14D-6934-5F90-7743-3AF94573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>
            <a:extLst>
              <a:ext uri="{FF2B5EF4-FFF2-40B4-BE49-F238E27FC236}">
                <a16:creationId xmlns:a16="http://schemas.microsoft.com/office/drawing/2014/main" id="{526A3634-63BF-4432-F76B-786343608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23900"/>
            <a:ext cx="914400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5">
            <a:extLst>
              <a:ext uri="{FF2B5EF4-FFF2-40B4-BE49-F238E27FC236}">
                <a16:creationId xmlns:a16="http://schemas.microsoft.com/office/drawing/2014/main" id="{10885CDB-5594-1250-20F0-A1991B3D8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729038"/>
            <a:ext cx="9144000" cy="29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6">
            <a:extLst>
              <a:ext uri="{FF2B5EF4-FFF2-40B4-BE49-F238E27FC236}">
                <a16:creationId xmlns:a16="http://schemas.microsoft.com/office/drawing/2014/main" id="{346E63DF-63B9-6088-9694-DF2B01D1C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-20638"/>
            <a:ext cx="5984875" cy="50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 b="1">
                <a:solidFill>
                  <a:schemeClr val="tx1"/>
                </a:solidFill>
              </a:rPr>
              <a:t>Chromatogra</a:t>
            </a:r>
            <a:r>
              <a:rPr lang="en-US" altLang="cs-CZ" sz="2400" b="1">
                <a:solidFill>
                  <a:schemeClr val="tx1"/>
                </a:solidFill>
              </a:rPr>
              <a:t>phy of Crude</a:t>
            </a:r>
            <a:r>
              <a:rPr lang="cs-CZ" altLang="cs-CZ" sz="2400" b="1">
                <a:solidFill>
                  <a:schemeClr val="tx1"/>
                </a:solidFill>
              </a:rPr>
              <a:t> cyclosporin</a:t>
            </a:r>
            <a:r>
              <a:rPr lang="en-US" altLang="cs-CZ" sz="2800" b="1">
                <a:solidFill>
                  <a:schemeClr val="tx1"/>
                </a:solidFill>
              </a:rPr>
              <a:t>e</a:t>
            </a:r>
            <a:endParaRPr lang="cs-CZ" altLang="cs-CZ" sz="2800" b="1">
              <a:solidFill>
                <a:schemeClr val="tx1"/>
              </a:solidFill>
            </a:endParaRPr>
          </a:p>
        </p:txBody>
      </p:sp>
      <p:pic>
        <p:nvPicPr>
          <p:cNvPr id="22533" name="Obrázek 10">
            <a:extLst>
              <a:ext uri="{FF2B5EF4-FFF2-40B4-BE49-F238E27FC236}">
                <a16:creationId xmlns:a16="http://schemas.microsoft.com/office/drawing/2014/main" id="{6ABACBF4-6BDA-3030-0F6A-94C99C586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4" descr="Mihulka s.r.o. logo">
            <a:hlinkClick r:id="rId5"/>
            <a:extLst>
              <a:ext uri="{FF2B5EF4-FFF2-40B4-BE49-F238E27FC236}">
                <a16:creationId xmlns:a16="http://schemas.microsoft.com/office/drawing/2014/main" id="{A22894CB-2DD4-1B62-7CFB-475A9CAFC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4">
            <a:extLst>
              <a:ext uri="{FF2B5EF4-FFF2-40B4-BE49-F238E27FC236}">
                <a16:creationId xmlns:a16="http://schemas.microsoft.com/office/drawing/2014/main" id="{FF2A330B-4B57-8111-2B81-2C966766D7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463" y="542925"/>
          <a:ext cx="7637462" cy="620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ie" r:id="rId2" imgW="11533333" imgH="9364382" progId="MSPhotoEd.3">
                  <p:embed/>
                </p:oleObj>
              </mc:Choice>
              <mc:Fallback>
                <p:oleObj name="Fotografie" r:id="rId2" imgW="11533333" imgH="9364382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542925"/>
                        <a:ext cx="7637462" cy="620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FEB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Text Box 5">
            <a:extLst>
              <a:ext uri="{FF2B5EF4-FFF2-40B4-BE49-F238E27FC236}">
                <a16:creationId xmlns:a16="http://schemas.microsoft.com/office/drawing/2014/main" id="{5FE69E7E-64BA-ACE0-19BB-EA6AEC9C2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0"/>
            <a:ext cx="59563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 b="1">
                <a:solidFill>
                  <a:schemeClr val="tx1"/>
                </a:solidFill>
              </a:rPr>
              <a:t>Chromatograph</a:t>
            </a:r>
            <a:r>
              <a:rPr lang="en-US" altLang="cs-CZ" sz="2400" b="1">
                <a:solidFill>
                  <a:schemeClr val="tx1"/>
                </a:solidFill>
              </a:rPr>
              <a:t>y of Crude</a:t>
            </a:r>
            <a:r>
              <a:rPr lang="cs-CZ" altLang="cs-CZ" sz="2400" b="1">
                <a:solidFill>
                  <a:schemeClr val="tx1"/>
                </a:solidFill>
              </a:rPr>
              <a:t> cyclosporin</a:t>
            </a:r>
            <a:r>
              <a:rPr lang="en-US" altLang="cs-CZ" sz="2400" b="1">
                <a:solidFill>
                  <a:schemeClr val="tx1"/>
                </a:solidFill>
              </a:rPr>
              <a:t>e</a:t>
            </a:r>
            <a:endParaRPr lang="cs-CZ" altLang="cs-CZ" sz="2400" b="1">
              <a:solidFill>
                <a:schemeClr val="tx1"/>
              </a:solidFill>
            </a:endParaRPr>
          </a:p>
        </p:txBody>
      </p:sp>
      <p:sp>
        <p:nvSpPr>
          <p:cNvPr id="23556" name="TextovéPole 1">
            <a:extLst>
              <a:ext uri="{FF2B5EF4-FFF2-40B4-BE49-F238E27FC236}">
                <a16:creationId xmlns:a16="http://schemas.microsoft.com/office/drawing/2014/main" id="{C05E2DAC-3D39-C783-297C-B5CE1A1E5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438" y="1204913"/>
            <a:ext cx="21336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</a:rPr>
              <a:t>250 kg silikagelu</a:t>
            </a:r>
          </a:p>
          <a:p>
            <a:pPr>
              <a:spcBef>
                <a:spcPct val="0"/>
              </a:spcBef>
            </a:pPr>
            <a:endParaRPr lang="cs-CZ" altLang="cs-CZ" sz="18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</a:rPr>
              <a:t>15 – 20 kg Sur. CS</a:t>
            </a:r>
          </a:p>
          <a:p>
            <a:pPr>
              <a:spcBef>
                <a:spcPct val="0"/>
              </a:spcBef>
            </a:pPr>
            <a:endParaRPr lang="cs-CZ" altLang="cs-CZ" sz="18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</a:rPr>
              <a:t>10 m</a:t>
            </a:r>
            <a:r>
              <a:rPr lang="cs-CZ" altLang="cs-CZ" sz="1800" baseline="30000">
                <a:solidFill>
                  <a:srgbClr val="FF0000"/>
                </a:solidFill>
              </a:rPr>
              <a:t>3</a:t>
            </a:r>
            <a:r>
              <a:rPr lang="cs-CZ" altLang="cs-CZ" sz="1800">
                <a:solidFill>
                  <a:srgbClr val="FF0000"/>
                </a:solidFill>
              </a:rPr>
              <a:t> mobilní fáze</a:t>
            </a: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</a:rPr>
              <a:t>(ethylacetát)</a:t>
            </a:r>
          </a:p>
          <a:p>
            <a:pPr>
              <a:spcBef>
                <a:spcPct val="0"/>
              </a:spcBef>
            </a:pPr>
            <a:endParaRPr lang="cs-CZ" altLang="cs-CZ" sz="18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</a:rPr>
              <a:t>65 °C</a:t>
            </a:r>
          </a:p>
          <a:p>
            <a:pPr>
              <a:spcBef>
                <a:spcPct val="0"/>
              </a:spcBef>
            </a:pPr>
            <a:endParaRPr lang="cs-CZ" altLang="cs-CZ">
              <a:solidFill>
                <a:schemeClr val="tx1"/>
              </a:solidFill>
            </a:endParaRPr>
          </a:p>
        </p:txBody>
      </p:sp>
      <p:pic>
        <p:nvPicPr>
          <p:cNvPr id="23557" name="Obrázek 10">
            <a:extLst>
              <a:ext uri="{FF2B5EF4-FFF2-40B4-BE49-F238E27FC236}">
                <a16:creationId xmlns:a16="http://schemas.microsoft.com/office/drawing/2014/main" id="{E7DE9978-6574-E6CF-0612-B71874D20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4" descr="Mihulka s.r.o. logo">
            <a:hlinkClick r:id="rId5"/>
            <a:extLst>
              <a:ext uri="{FF2B5EF4-FFF2-40B4-BE49-F238E27FC236}">
                <a16:creationId xmlns:a16="http://schemas.microsoft.com/office/drawing/2014/main" id="{24A9B70D-A5D6-99CB-DFF6-AF368AF99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id="{663422ED-6B9F-77A2-07C9-5E49E89D6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5" y="0"/>
            <a:ext cx="257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chemeClr val="tx1"/>
                </a:solidFill>
                <a:latin typeface="Times New Roman" panose="02020603050405020304" pitchFamily="18" charset="0"/>
              </a:rPr>
              <a:t>GALANTHAMIN</a:t>
            </a:r>
            <a:endParaRPr lang="cs-CZ" altLang="cs-CZ" sz="2400" i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4579" name="Object 5">
            <a:extLst>
              <a:ext uri="{FF2B5EF4-FFF2-40B4-BE49-F238E27FC236}">
                <a16:creationId xmlns:a16="http://schemas.microsoft.com/office/drawing/2014/main" id="{98B2AD63-1F1D-32DF-611D-C7DFD9D179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64275" y="889000"/>
          <a:ext cx="3630613" cy="354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2" imgW="1714341" imgH="1676188" progId="ISISServer">
                  <p:embed/>
                </p:oleObj>
              </mc:Choice>
              <mc:Fallback>
                <p:oleObj name="ISIS/Draw Sketch" r:id="rId2" imgW="1714341" imgH="1676188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889000"/>
                        <a:ext cx="3630613" cy="354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0" name="Picture 6" descr="narcis">
            <a:extLst>
              <a:ext uri="{FF2B5EF4-FFF2-40B4-BE49-F238E27FC236}">
                <a16:creationId xmlns:a16="http://schemas.microsoft.com/office/drawing/2014/main" id="{C639151C-AECD-134C-8EAF-0DDFD8536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782763"/>
            <a:ext cx="6215062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7">
            <a:extLst>
              <a:ext uri="{FF2B5EF4-FFF2-40B4-BE49-F238E27FC236}">
                <a16:creationId xmlns:a16="http://schemas.microsoft.com/office/drawing/2014/main" id="{34225436-7A5A-31EE-A070-B161AD5A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752475"/>
            <a:ext cx="5761038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>
                <a:solidFill>
                  <a:schemeClr val="tx1"/>
                </a:solidFill>
              </a:rPr>
              <a:t>Selektivní inhibitor acetylcholin esterázy</a:t>
            </a:r>
          </a:p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>
                <a:solidFill>
                  <a:schemeClr val="tx1"/>
                </a:solidFill>
              </a:rPr>
              <a:t>Nootropikum</a:t>
            </a:r>
          </a:p>
        </p:txBody>
      </p:sp>
      <p:sp>
        <p:nvSpPr>
          <p:cNvPr id="24582" name="TextovéPole 1">
            <a:extLst>
              <a:ext uri="{FF2B5EF4-FFF2-40B4-BE49-F238E27FC236}">
                <a16:creationId xmlns:a16="http://schemas.microsoft.com/office/drawing/2014/main" id="{405B62DE-08CC-ECF2-6D0D-2BD2F906A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25" y="4632325"/>
            <a:ext cx="33639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</a:rPr>
              <a:t>Syntéza – izolace ???</a:t>
            </a:r>
          </a:p>
          <a:p>
            <a:pPr>
              <a:spcBef>
                <a:spcPct val="0"/>
              </a:spcBef>
            </a:pPr>
            <a:endParaRPr lang="cs-CZ" altLang="cs-CZ" sz="24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Sušené cibule narcisu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0,3 % GAL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</a:rPr>
              <a:t>1,0 % alkaloidů</a:t>
            </a:r>
          </a:p>
        </p:txBody>
      </p:sp>
      <p:pic>
        <p:nvPicPr>
          <p:cNvPr id="24583" name="Obrázek 10">
            <a:extLst>
              <a:ext uri="{FF2B5EF4-FFF2-40B4-BE49-F238E27FC236}">
                <a16:creationId xmlns:a16="http://schemas.microsoft.com/office/drawing/2014/main" id="{ACB94DE9-7422-A902-1467-2BCEE4F36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4" descr="Mihulka s.r.o. logo">
            <a:hlinkClick r:id="rId6"/>
            <a:extLst>
              <a:ext uri="{FF2B5EF4-FFF2-40B4-BE49-F238E27FC236}">
                <a16:creationId xmlns:a16="http://schemas.microsoft.com/office/drawing/2014/main" id="{C85C0347-1E98-6F8A-AE39-D64504A1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2E4BA821-C6E1-BF6F-9C1B-202F5E41B0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889000"/>
          <a:ext cx="7880350" cy="596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025640" imgH="4918710" progId="">
                  <p:embed/>
                </p:oleObj>
              </mc:Choice>
              <mc:Fallback>
                <p:oleObj r:id="rId2" imgW="7025640" imgH="491871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889000"/>
                        <a:ext cx="7880350" cy="596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FEB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3" name="Text Box 3">
            <a:extLst>
              <a:ext uri="{FF2B5EF4-FFF2-40B4-BE49-F238E27FC236}">
                <a16:creationId xmlns:a16="http://schemas.microsoft.com/office/drawing/2014/main" id="{3348F4FD-6E8E-DBAA-5673-987EAD01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64897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 b="1">
                <a:solidFill>
                  <a:schemeClr val="tx1"/>
                </a:solidFill>
              </a:rPr>
              <a:t>Synt</a:t>
            </a:r>
            <a:r>
              <a:rPr lang="en-US" altLang="cs-CZ" sz="2400" b="1">
                <a:solidFill>
                  <a:schemeClr val="tx1"/>
                </a:solidFill>
              </a:rPr>
              <a:t>hesis of</a:t>
            </a:r>
            <a:r>
              <a:rPr lang="cs-CZ" altLang="cs-CZ" sz="2400" b="1">
                <a:solidFill>
                  <a:schemeClr val="tx1"/>
                </a:solidFill>
              </a:rPr>
              <a:t> galanthamin  1. (</a:t>
            </a:r>
            <a:r>
              <a:rPr lang="en-US" altLang="cs-CZ" sz="2400" b="1">
                <a:solidFill>
                  <a:schemeClr val="tx1"/>
                </a:solidFill>
              </a:rPr>
              <a:t>+/-)-narwedin</a:t>
            </a:r>
            <a:endParaRPr lang="cs-CZ" altLang="cs-CZ" sz="2400" b="1">
              <a:solidFill>
                <a:schemeClr val="tx1"/>
              </a:solidFill>
            </a:endParaRPr>
          </a:p>
        </p:txBody>
      </p:sp>
      <p:pic>
        <p:nvPicPr>
          <p:cNvPr id="25604" name="Obrázek 10">
            <a:extLst>
              <a:ext uri="{FF2B5EF4-FFF2-40B4-BE49-F238E27FC236}">
                <a16:creationId xmlns:a16="http://schemas.microsoft.com/office/drawing/2014/main" id="{23607CBB-4E9B-9133-83FE-C2B78F57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 descr="Mihulka s.r.o. logo">
            <a:hlinkClick r:id="rId5"/>
            <a:extLst>
              <a:ext uri="{FF2B5EF4-FFF2-40B4-BE49-F238E27FC236}">
                <a16:creationId xmlns:a16="http://schemas.microsoft.com/office/drawing/2014/main" id="{8702BA74-993C-5548-467D-707FEFA4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3">
            <a:extLst>
              <a:ext uri="{FF2B5EF4-FFF2-40B4-BE49-F238E27FC236}">
                <a16:creationId xmlns:a16="http://schemas.microsoft.com/office/drawing/2014/main" id="{FF37CDE9-3D09-E528-3566-6298AB6F18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8113" y="681038"/>
          <a:ext cx="6550025" cy="617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523281" imgH="4814907" progId="">
                  <p:embed/>
                </p:oleObj>
              </mc:Choice>
              <mc:Fallback>
                <p:oleObj r:id="rId2" imgW="5523281" imgH="4814907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681038"/>
                        <a:ext cx="6550025" cy="617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FEB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2">
            <a:extLst>
              <a:ext uri="{FF2B5EF4-FFF2-40B4-BE49-F238E27FC236}">
                <a16:creationId xmlns:a16="http://schemas.microsoft.com/office/drawing/2014/main" id="{9B2F53DE-8084-DD59-278D-DFE2E6DF4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12700"/>
            <a:ext cx="6688138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1438" tIns="36512" rIns="71438" bIns="36512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cs-CZ" altLang="cs-CZ" sz="2400" b="1">
                <a:solidFill>
                  <a:schemeClr val="tx1"/>
                </a:solidFill>
              </a:rPr>
              <a:t>Synt</a:t>
            </a:r>
            <a:r>
              <a:rPr lang="en-US" altLang="cs-CZ" sz="2400" b="1">
                <a:solidFill>
                  <a:schemeClr val="tx1"/>
                </a:solidFill>
              </a:rPr>
              <a:t>hesis of</a:t>
            </a:r>
            <a:r>
              <a:rPr lang="cs-CZ" altLang="cs-CZ" sz="2400" b="1">
                <a:solidFill>
                  <a:schemeClr val="tx1"/>
                </a:solidFill>
              </a:rPr>
              <a:t> galanthamin  </a:t>
            </a:r>
            <a:r>
              <a:rPr lang="en-US" altLang="cs-CZ" sz="2400" b="1">
                <a:solidFill>
                  <a:schemeClr val="tx1"/>
                </a:solidFill>
              </a:rPr>
              <a:t>2</a:t>
            </a:r>
            <a:r>
              <a:rPr lang="cs-CZ" altLang="cs-CZ" sz="2400" b="1">
                <a:solidFill>
                  <a:schemeClr val="tx1"/>
                </a:solidFill>
              </a:rPr>
              <a:t>. </a:t>
            </a:r>
            <a:r>
              <a:rPr lang="en-US" altLang="cs-CZ" sz="2400" b="1">
                <a:solidFill>
                  <a:schemeClr val="tx1"/>
                </a:solidFill>
              </a:rPr>
              <a:t>(-)-galanthamin</a:t>
            </a:r>
            <a:endParaRPr lang="cs-CZ" altLang="cs-CZ" sz="2400" b="1">
              <a:solidFill>
                <a:schemeClr val="tx1"/>
              </a:solidFill>
            </a:endParaRPr>
          </a:p>
        </p:txBody>
      </p:sp>
      <p:pic>
        <p:nvPicPr>
          <p:cNvPr id="26628" name="Obrázek 10">
            <a:extLst>
              <a:ext uri="{FF2B5EF4-FFF2-40B4-BE49-F238E27FC236}">
                <a16:creationId xmlns:a16="http://schemas.microsoft.com/office/drawing/2014/main" id="{DD68CC4E-D383-071D-8A1E-A9F95169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Mihulka s.r.o. logo">
            <a:hlinkClick r:id="rId5"/>
            <a:extLst>
              <a:ext uri="{FF2B5EF4-FFF2-40B4-BE49-F238E27FC236}">
                <a16:creationId xmlns:a16="http://schemas.microsoft.com/office/drawing/2014/main" id="{CA0A2203-8EC6-7A73-10F5-703E848F5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>
            <a:extLst>
              <a:ext uri="{FF2B5EF4-FFF2-40B4-BE49-F238E27FC236}">
                <a16:creationId xmlns:a16="http://schemas.microsoft.com/office/drawing/2014/main" id="{C9D6D26F-BA1D-168A-9379-3F4AA1B030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1800" y="3803650"/>
          <a:ext cx="42672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623660" imgH="11281986" progId="">
                  <p:embed/>
                </p:oleObj>
              </mc:Choice>
              <mc:Fallback>
                <p:oleObj r:id="rId3" imgW="16623660" imgH="11281986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1800" y="3803650"/>
                        <a:ext cx="4267200" cy="297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ext Box 3">
            <a:extLst>
              <a:ext uri="{FF2B5EF4-FFF2-40B4-BE49-F238E27FC236}">
                <a16:creationId xmlns:a16="http://schemas.microsoft.com/office/drawing/2014/main" id="{76D098D1-7A28-606E-46F7-C1B072C3EB1C}"/>
              </a:ext>
            </a:extLst>
          </p:cNvPr>
          <p:cNvSpPr>
            <a:spLocks/>
          </p:cNvSpPr>
          <p:nvPr/>
        </p:nvSpPr>
        <p:spPr bwMode="auto">
          <a:xfrm>
            <a:off x="755650" y="-50800"/>
            <a:ext cx="1785938" cy="5000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277" tIns="36356" rIns="71277" bIns="36356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spcBef>
                <a:spcPct val="0"/>
              </a:spcBef>
            </a:pPr>
            <a:r>
              <a:rPr lang="en-US" altLang="cs-CZ" sz="2800" b="1"/>
              <a:t>Paclitaxel</a:t>
            </a:r>
          </a:p>
        </p:txBody>
      </p:sp>
      <p:pic>
        <p:nvPicPr>
          <p:cNvPr id="27652" name="Picture 4" descr="tis_kerik">
            <a:extLst>
              <a:ext uri="{FF2B5EF4-FFF2-40B4-BE49-F238E27FC236}">
                <a16:creationId xmlns:a16="http://schemas.microsoft.com/office/drawing/2014/main" id="{A98CD183-5352-D612-A4B4-4EF0EEFEA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13" y="449263"/>
            <a:ext cx="5770563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tis_bobule">
            <a:extLst>
              <a:ext uri="{FF2B5EF4-FFF2-40B4-BE49-F238E27FC236}">
                <a16:creationId xmlns:a16="http://schemas.microsoft.com/office/drawing/2014/main" id="{69D6B079-49B3-AE9D-5641-CDB18C25C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449263"/>
            <a:ext cx="414020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7">
            <a:extLst>
              <a:ext uri="{FF2B5EF4-FFF2-40B4-BE49-F238E27FC236}">
                <a16:creationId xmlns:a16="http://schemas.microsoft.com/office/drawing/2014/main" id="{2B473D61-6B5C-4B52-0F91-C39CC77F704D}"/>
              </a:ext>
            </a:extLst>
          </p:cNvPr>
          <p:cNvSpPr>
            <a:spLocks/>
          </p:cNvSpPr>
          <p:nvPr/>
        </p:nvSpPr>
        <p:spPr bwMode="auto">
          <a:xfrm>
            <a:off x="6923088" y="4059238"/>
            <a:ext cx="2668587" cy="4381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277" tIns="36356" rIns="71277" bIns="36356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spcBef>
                <a:spcPct val="0"/>
              </a:spcBef>
            </a:pPr>
            <a:r>
              <a:rPr lang="cs-CZ" altLang="cs-CZ" sz="2400"/>
              <a:t>Paclitaxel, Taxol </a:t>
            </a:r>
            <a:r>
              <a:rPr lang="en-US" altLang="cs-CZ" sz="2400"/>
              <a:t>®</a:t>
            </a:r>
          </a:p>
        </p:txBody>
      </p:sp>
      <p:sp>
        <p:nvSpPr>
          <p:cNvPr id="27655" name="TextovéPole 1">
            <a:extLst>
              <a:ext uri="{FF2B5EF4-FFF2-40B4-BE49-F238E27FC236}">
                <a16:creationId xmlns:a16="http://schemas.microsoft.com/office/drawing/2014/main" id="{20E2E370-DC0B-5905-CB0C-EFEECD8E3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154613"/>
            <a:ext cx="36210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Izolace		1971	NIH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Registrace 		1993	BMS</a:t>
            </a:r>
          </a:p>
        </p:txBody>
      </p:sp>
      <p:pic>
        <p:nvPicPr>
          <p:cNvPr id="27656" name="Obrázek 10">
            <a:extLst>
              <a:ext uri="{FF2B5EF4-FFF2-40B4-BE49-F238E27FC236}">
                <a16:creationId xmlns:a16="http://schemas.microsoft.com/office/drawing/2014/main" id="{9210A488-8233-8F3E-6989-9BAB4BA68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4" descr="Mihulka s.r.o. logo">
            <a:hlinkClick r:id="rId8"/>
            <a:extLst>
              <a:ext uri="{FF2B5EF4-FFF2-40B4-BE49-F238E27FC236}">
                <a16:creationId xmlns:a16="http://schemas.microsoft.com/office/drawing/2014/main" id="{A582EF58-38DA-223E-1F64-6D8639E57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101600"/>
            <a:ext cx="2659062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ovéPole 7">
            <a:extLst>
              <a:ext uri="{FF2B5EF4-FFF2-40B4-BE49-F238E27FC236}">
                <a16:creationId xmlns:a16="http://schemas.microsoft.com/office/drawing/2014/main" id="{48F3CFD5-DBDC-EB9C-B461-DFC8CA0D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29699" name="Obrázek 10">
            <a:extLst>
              <a:ext uri="{FF2B5EF4-FFF2-40B4-BE49-F238E27FC236}">
                <a16:creationId xmlns:a16="http://schemas.microsoft.com/office/drawing/2014/main" id="{1A1BA53C-A83A-0458-BB8A-1DF6DC724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4686978A-60CF-675F-7160-D77F83191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4">
            <a:extLst>
              <a:ext uri="{FF2B5EF4-FFF2-40B4-BE49-F238E27FC236}">
                <a16:creationId xmlns:a16="http://schemas.microsoft.com/office/drawing/2014/main" id="{23FE2B5F-38E0-6834-CD89-ACD1DBCEF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-20638"/>
            <a:ext cx="1803400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442" tIns="36511" rIns="71442" bIns="36511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/>
              <a:t>Paclitaxel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1AC8C-E35D-83AA-202A-59D6036B771B}"/>
              </a:ext>
            </a:extLst>
          </p:cNvPr>
          <p:cNvSpPr/>
          <p:nvPr/>
        </p:nvSpPr>
        <p:spPr>
          <a:xfrm>
            <a:off x="381000" y="2381250"/>
            <a:ext cx="133350" cy="40798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wrap="none" lIns="65946" tIns="33704" rIns="65946" bIns="33704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215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73A3481B-2D67-8BA9-A1C1-4D6AF02CDFAC}"/>
              </a:ext>
            </a:extLst>
          </p:cNvPr>
          <p:cNvSpPr txBox="1"/>
          <p:nvPr/>
        </p:nvSpPr>
        <p:spPr>
          <a:xfrm>
            <a:off x="623888" y="820738"/>
            <a:ext cx="8356600" cy="749300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1971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   Isola</a:t>
            </a:r>
            <a:r>
              <a:rPr lang="cs-CZ" sz="2215" kern="0" dirty="0" err="1">
                <a:solidFill>
                  <a:srgbClr val="000000"/>
                </a:solidFill>
                <a:latin typeface="Arial" pitchFamily="34"/>
              </a:rPr>
              <a:t>ce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  </a:t>
            </a:r>
            <a:r>
              <a:rPr lang="en-US" sz="2215" kern="0" dirty="0" err="1">
                <a:solidFill>
                  <a:srgbClr val="000000"/>
                </a:solidFill>
                <a:latin typeface="Arial" pitchFamily="34"/>
              </a:rPr>
              <a:t>taxol</a:t>
            </a: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u z kůry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 of pacific</a:t>
            </a:r>
            <a:r>
              <a:rPr lang="cs-CZ" sz="2215" kern="0" dirty="0" err="1">
                <a:solidFill>
                  <a:srgbClr val="000000"/>
                </a:solidFill>
                <a:latin typeface="Arial" pitchFamily="34"/>
              </a:rPr>
              <a:t>kého</a:t>
            </a: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 tisu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, </a:t>
            </a:r>
            <a:r>
              <a:rPr lang="en-US" sz="2215" i="1" kern="0" dirty="0">
                <a:solidFill>
                  <a:srgbClr val="000000"/>
                </a:solidFill>
                <a:latin typeface="Arial" pitchFamily="34"/>
              </a:rPr>
              <a:t>Taxus </a:t>
            </a:r>
            <a:r>
              <a:rPr lang="en-US" sz="2215" i="1" kern="0" dirty="0" err="1">
                <a:solidFill>
                  <a:srgbClr val="000000"/>
                </a:solidFill>
                <a:latin typeface="Arial" pitchFamily="34"/>
              </a:rPr>
              <a:t>brevifolia</a:t>
            </a:r>
            <a:endParaRPr lang="en-US" sz="2215" i="1" kern="0" dirty="0">
              <a:solidFill>
                <a:srgbClr val="000000"/>
              </a:solidFill>
              <a:latin typeface="Arial" pitchFamily="34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		 </a:t>
            </a:r>
            <a:r>
              <a:rPr lang="en-US" sz="2215" kern="0" dirty="0">
                <a:solidFill>
                  <a:srgbClr val="CC0000"/>
                </a:solidFill>
                <a:latin typeface="Arial" pitchFamily="34"/>
              </a:rPr>
              <a:t>0.0</a:t>
            </a:r>
            <a:r>
              <a:rPr lang="cs-CZ" sz="2215" kern="0" dirty="0">
                <a:solidFill>
                  <a:srgbClr val="CC0000"/>
                </a:solidFill>
                <a:latin typeface="Arial" pitchFamily="34"/>
              </a:rPr>
              <a:t>5</a:t>
            </a:r>
            <a:r>
              <a:rPr lang="en-US" sz="2215" kern="0" dirty="0">
                <a:solidFill>
                  <a:srgbClr val="CC0000"/>
                </a:solidFill>
                <a:latin typeface="Arial" pitchFamily="34"/>
              </a:rPr>
              <a:t> %</a:t>
            </a:r>
            <a:endParaRPr lang="cs-CZ" sz="2215" kern="0" dirty="0">
              <a:solidFill>
                <a:srgbClr val="CC0000"/>
              </a:solidFill>
              <a:latin typeface="Arial" pitchFamily="34"/>
            </a:endParaRP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2640B9BA-5C90-67F0-9ECF-389D42195081}"/>
              </a:ext>
            </a:extLst>
          </p:cNvPr>
          <p:cNvSpPr txBox="1"/>
          <p:nvPr/>
        </p:nvSpPr>
        <p:spPr>
          <a:xfrm>
            <a:off x="623888" y="4832350"/>
            <a:ext cx="2220912" cy="409575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b="1" kern="0" dirty="0">
                <a:solidFill>
                  <a:srgbClr val="008000"/>
                </a:solidFill>
                <a:latin typeface="Calibri"/>
              </a:rPr>
              <a:t>Výborné výsledky</a:t>
            </a:r>
            <a:endParaRPr lang="cs-CZ" sz="2215" b="1" kern="0" dirty="0">
              <a:solidFill>
                <a:srgbClr val="CC0000"/>
              </a:solidFill>
              <a:latin typeface="Calibri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F58A523A-50A4-B742-1F81-0E8061A8B9BC}"/>
              </a:ext>
            </a:extLst>
          </p:cNvPr>
          <p:cNvSpPr txBox="1"/>
          <p:nvPr/>
        </p:nvSpPr>
        <p:spPr>
          <a:xfrm>
            <a:off x="623888" y="1652588"/>
            <a:ext cx="5365750" cy="1771650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Klinické zkoušení – od roku 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1983 	NIH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15" kern="0" dirty="0">
              <a:solidFill>
                <a:srgbClr val="000000"/>
              </a:solidFill>
              <a:latin typeface="Arial" pitchFamily="34"/>
            </a:endParaRPr>
          </a:p>
          <a:p>
            <a:pPr marL="2286000" lvl="4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				BMS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15" kern="0" dirty="0">
              <a:solidFill>
                <a:srgbClr val="000000"/>
              </a:solidFill>
              <a:latin typeface="Arial" pitchFamily="34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1993		</a:t>
            </a: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Uvedení </a:t>
            </a:r>
            <a:r>
              <a:rPr lang="cs-CZ" sz="2215" kern="0" dirty="0" err="1">
                <a:solidFill>
                  <a:srgbClr val="000000"/>
                </a:solidFill>
                <a:latin typeface="Arial" pitchFamily="34"/>
              </a:rPr>
              <a:t>taxolu</a:t>
            </a:r>
            <a:r>
              <a:rPr lang="cs-CZ" sz="2215" kern="0" dirty="0">
                <a:solidFill>
                  <a:srgbClr val="000000"/>
                </a:solidFill>
                <a:latin typeface="Arial" pitchFamily="34"/>
              </a:rPr>
              <a:t> na trh</a:t>
            </a:r>
            <a:r>
              <a:rPr lang="en-US" sz="2215" kern="0" dirty="0">
                <a:solidFill>
                  <a:srgbClr val="000000"/>
                </a:solidFill>
                <a:latin typeface="Arial" pitchFamily="34"/>
              </a:rPr>
              <a:t> </a:t>
            </a:r>
            <a:endParaRPr lang="cs-CZ" sz="2215" kern="0" dirty="0">
              <a:solidFill>
                <a:srgbClr val="000000"/>
              </a:solidFill>
              <a:latin typeface="Arial" pitchFamily="34"/>
            </a:endParaRPr>
          </a:p>
        </p:txBody>
      </p:sp>
      <p:sp>
        <p:nvSpPr>
          <p:cNvPr id="10" name="Line 18">
            <a:extLst>
              <a:ext uri="{FF2B5EF4-FFF2-40B4-BE49-F238E27FC236}">
                <a16:creationId xmlns:a16="http://schemas.microsoft.com/office/drawing/2014/main" id="{594150CE-D6B9-3272-F807-C7A60F0B5E35}"/>
              </a:ext>
            </a:extLst>
          </p:cNvPr>
          <p:cNvSpPr/>
          <p:nvPr/>
        </p:nvSpPr>
        <p:spPr>
          <a:xfrm>
            <a:off x="3176588" y="4945063"/>
            <a:ext cx="1500187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215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E6A097CB-2DA6-D717-E7EF-F70811CE247D}"/>
              </a:ext>
            </a:extLst>
          </p:cNvPr>
          <p:cNvSpPr txBox="1"/>
          <p:nvPr/>
        </p:nvSpPr>
        <p:spPr>
          <a:xfrm>
            <a:off x="5175250" y="4722813"/>
            <a:ext cx="2295525" cy="409575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b="1" kern="0" dirty="0">
                <a:solidFill>
                  <a:srgbClr val="CC0000"/>
                </a:solidFill>
                <a:latin typeface="Calibri"/>
              </a:rPr>
              <a:t>Vysoké očekávání 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:a16="http://schemas.microsoft.com/office/drawing/2014/main" id="{75AD05F6-4A98-32C6-F269-362F4F8F68C4}"/>
              </a:ext>
            </a:extLst>
          </p:cNvPr>
          <p:cNvSpPr txBox="1"/>
          <p:nvPr/>
        </p:nvSpPr>
        <p:spPr>
          <a:xfrm>
            <a:off x="677863" y="5832475"/>
            <a:ext cx="1957387" cy="409575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b="1" kern="0" dirty="0">
                <a:solidFill>
                  <a:srgbClr val="000000"/>
                </a:solidFill>
                <a:latin typeface="Calibri"/>
              </a:rPr>
              <a:t>Nedostatek</a:t>
            </a:r>
            <a:r>
              <a:rPr lang="en-US" sz="2215" b="1" kern="0" dirty="0">
                <a:solidFill>
                  <a:srgbClr val="000000"/>
                </a:solidFill>
                <a:latin typeface="Calibri"/>
              </a:rPr>
              <a:t> API</a:t>
            </a:r>
            <a:endParaRPr lang="cs-CZ" sz="2215" b="1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99DA8B27-FCB4-1CEC-D1AC-40754BB09EF2}"/>
              </a:ext>
            </a:extLst>
          </p:cNvPr>
          <p:cNvSpPr/>
          <p:nvPr/>
        </p:nvSpPr>
        <p:spPr>
          <a:xfrm>
            <a:off x="3176588" y="5999163"/>
            <a:ext cx="1500187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215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Text Box 22">
            <a:extLst>
              <a:ext uri="{FF2B5EF4-FFF2-40B4-BE49-F238E27FC236}">
                <a16:creationId xmlns:a16="http://schemas.microsoft.com/office/drawing/2014/main" id="{5BC6AD91-F445-2252-80CA-0FF60FA790CC}"/>
              </a:ext>
            </a:extLst>
          </p:cNvPr>
          <p:cNvSpPr txBox="1"/>
          <p:nvPr/>
        </p:nvSpPr>
        <p:spPr>
          <a:xfrm>
            <a:off x="5343525" y="5776913"/>
            <a:ext cx="2176463" cy="409575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215" b="1" kern="0" dirty="0">
                <a:solidFill>
                  <a:srgbClr val="CC0000"/>
                </a:solidFill>
                <a:latin typeface="Calibri"/>
              </a:rPr>
              <a:t>TAXOLOVÁ KRIZE</a:t>
            </a:r>
          </a:p>
        </p:txBody>
      </p:sp>
      <p:graphicFrame>
        <p:nvGraphicFramePr>
          <p:cNvPr id="29711" name="Object 2">
            <a:extLst>
              <a:ext uri="{FF2B5EF4-FFF2-40B4-BE49-F238E27FC236}">
                <a16:creationId xmlns:a16="http://schemas.microsoft.com/office/drawing/2014/main" id="{55EC358A-4A54-F9CE-B174-C5B7D1A5E4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83313" y="2135188"/>
          <a:ext cx="3648075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6623660" imgH="11281986" progId="">
                  <p:embed/>
                </p:oleObj>
              </mc:Choice>
              <mc:Fallback>
                <p:oleObj r:id="rId5" imgW="16623660" imgH="11281986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3313" y="2135188"/>
                        <a:ext cx="3648075" cy="254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ovéPole 7">
            <a:extLst>
              <a:ext uri="{FF2B5EF4-FFF2-40B4-BE49-F238E27FC236}">
                <a16:creationId xmlns:a16="http://schemas.microsoft.com/office/drawing/2014/main" id="{3B955445-9BD3-1E9B-10E0-C5A813B18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30723" name="Obrázek 10">
            <a:extLst>
              <a:ext uri="{FF2B5EF4-FFF2-40B4-BE49-F238E27FC236}">
                <a16:creationId xmlns:a16="http://schemas.microsoft.com/office/drawing/2014/main" id="{4CF8049D-48A3-8C5B-52C8-757E5C872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FA27566F-557F-FCD8-4313-9FE2F4896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3">
            <a:extLst>
              <a:ext uri="{FF2B5EF4-FFF2-40B4-BE49-F238E27FC236}">
                <a16:creationId xmlns:a16="http://schemas.microsoft.com/office/drawing/2014/main" id="{A3DA63D4-393D-EA0D-49AC-BB02C5BB3CE6}"/>
              </a:ext>
            </a:extLst>
          </p:cNvPr>
          <p:cNvSpPr txBox="1"/>
          <p:nvPr/>
        </p:nvSpPr>
        <p:spPr>
          <a:xfrm>
            <a:off x="2730500" y="17463"/>
            <a:ext cx="1906588" cy="466725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85" b="1" kern="0">
                <a:solidFill>
                  <a:srgbClr val="000000"/>
                </a:solidFill>
                <a:latin typeface="Calibri"/>
              </a:rPr>
              <a:t>Genus</a:t>
            </a:r>
            <a:r>
              <a:rPr lang="cs-CZ" sz="2585" b="1" kern="0">
                <a:solidFill>
                  <a:srgbClr val="000000"/>
                </a:solidFill>
                <a:latin typeface="Calibri"/>
              </a:rPr>
              <a:t> Taxus </a:t>
            </a:r>
          </a:p>
        </p:txBody>
      </p:sp>
      <p:pic>
        <p:nvPicPr>
          <p:cNvPr id="30726" name="Picture 6" descr="yew.png">
            <a:extLst>
              <a:ext uri="{FF2B5EF4-FFF2-40B4-BE49-F238E27FC236}">
                <a16:creationId xmlns:a16="http://schemas.microsoft.com/office/drawing/2014/main" id="{45906D04-C163-680E-1610-C14DB8839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1013"/>
            <a:ext cx="7772400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">
            <a:extLst>
              <a:ext uri="{FF2B5EF4-FFF2-40B4-BE49-F238E27FC236}">
                <a16:creationId xmlns:a16="http://schemas.microsoft.com/office/drawing/2014/main" id="{6E368015-B4CC-E474-C95E-B26443FF6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890588"/>
            <a:ext cx="8547100" cy="4772025"/>
          </a:xfrm>
          <a:prstGeom prst="rect">
            <a:avLst/>
          </a:prstGeom>
          <a:noFill/>
          <a:ln w="76196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18">
            <a:extLst>
              <a:ext uri="{FF2B5EF4-FFF2-40B4-BE49-F238E27FC236}">
                <a16:creationId xmlns:a16="http://schemas.microsoft.com/office/drawing/2014/main" id="{60D9DE66-08D4-E3BA-8FDA-967F9FC56642}"/>
              </a:ext>
            </a:extLst>
          </p:cNvPr>
          <p:cNvSpPr/>
          <p:nvPr/>
        </p:nvSpPr>
        <p:spPr>
          <a:xfrm>
            <a:off x="7118350" y="1819275"/>
            <a:ext cx="168275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20EE22FC-EE3E-696D-87E9-47642C524C96}"/>
              </a:ext>
            </a:extLst>
          </p:cNvPr>
          <p:cNvSpPr txBox="1"/>
          <p:nvPr/>
        </p:nvSpPr>
        <p:spPr>
          <a:xfrm>
            <a:off x="5565775" y="1239838"/>
            <a:ext cx="2679700" cy="376237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cuspidata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DEC62C67-9954-E5B9-1DF1-B3DA581C0987}"/>
              </a:ext>
            </a:extLst>
          </p:cNvPr>
          <p:cNvSpPr/>
          <p:nvPr/>
        </p:nvSpPr>
        <p:spPr>
          <a:xfrm>
            <a:off x="7231063" y="1597025"/>
            <a:ext cx="165100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399F0C4-4644-C786-29B9-D34010D21CE0}"/>
              </a:ext>
            </a:extLst>
          </p:cNvPr>
          <p:cNvSpPr txBox="1"/>
          <p:nvPr/>
        </p:nvSpPr>
        <p:spPr>
          <a:xfrm>
            <a:off x="4906963" y="1693863"/>
            <a:ext cx="2593975" cy="377825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chinensis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2" name="Oval 19">
            <a:extLst>
              <a:ext uri="{FF2B5EF4-FFF2-40B4-BE49-F238E27FC236}">
                <a16:creationId xmlns:a16="http://schemas.microsoft.com/office/drawing/2014/main" id="{9A62EC91-BC9B-A9E9-088A-203EF8A069B7}"/>
              </a:ext>
            </a:extLst>
          </p:cNvPr>
          <p:cNvSpPr/>
          <p:nvPr/>
        </p:nvSpPr>
        <p:spPr>
          <a:xfrm>
            <a:off x="7672388" y="2097088"/>
            <a:ext cx="166687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BCFD4A29-03BD-4623-D42C-866F71B02947}"/>
              </a:ext>
            </a:extLst>
          </p:cNvPr>
          <p:cNvSpPr txBox="1"/>
          <p:nvPr/>
        </p:nvSpPr>
        <p:spPr>
          <a:xfrm>
            <a:off x="7172325" y="1828800"/>
            <a:ext cx="2609850" cy="376238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yunnanensis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4" name="Oval 19">
            <a:extLst>
              <a:ext uri="{FF2B5EF4-FFF2-40B4-BE49-F238E27FC236}">
                <a16:creationId xmlns:a16="http://schemas.microsoft.com/office/drawing/2014/main" id="{F10CD108-3D32-B72F-FF2A-F9D622858C1B}"/>
              </a:ext>
            </a:extLst>
          </p:cNvPr>
          <p:cNvSpPr/>
          <p:nvPr/>
        </p:nvSpPr>
        <p:spPr>
          <a:xfrm>
            <a:off x="5399088" y="1485900"/>
            <a:ext cx="166687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A75F4EA9-EF82-D7F5-3694-FA44FFD8530D}"/>
              </a:ext>
            </a:extLst>
          </p:cNvPr>
          <p:cNvSpPr txBox="1"/>
          <p:nvPr/>
        </p:nvSpPr>
        <p:spPr>
          <a:xfrm>
            <a:off x="4518025" y="2286000"/>
            <a:ext cx="3219450" cy="376238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wallichiana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6" name="Oval 13">
            <a:extLst>
              <a:ext uri="{FF2B5EF4-FFF2-40B4-BE49-F238E27FC236}">
                <a16:creationId xmlns:a16="http://schemas.microsoft.com/office/drawing/2014/main" id="{D32B73D7-F573-F42B-C576-1540F1785E49}"/>
              </a:ext>
            </a:extLst>
          </p:cNvPr>
          <p:cNvSpPr/>
          <p:nvPr/>
        </p:nvSpPr>
        <p:spPr>
          <a:xfrm>
            <a:off x="6675438" y="2152650"/>
            <a:ext cx="165100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F595152A-98CF-2E6D-360D-8810F79899A3}"/>
              </a:ext>
            </a:extLst>
          </p:cNvPr>
          <p:cNvSpPr txBox="1"/>
          <p:nvPr/>
        </p:nvSpPr>
        <p:spPr>
          <a:xfrm>
            <a:off x="2046288" y="1106488"/>
            <a:ext cx="3519487" cy="376237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canadensis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8" name="Text Box 7">
            <a:extLst>
              <a:ext uri="{FF2B5EF4-FFF2-40B4-BE49-F238E27FC236}">
                <a16:creationId xmlns:a16="http://schemas.microsoft.com/office/drawing/2014/main" id="{16877706-FC63-7083-953F-5E942B331901}"/>
              </a:ext>
            </a:extLst>
          </p:cNvPr>
          <p:cNvSpPr txBox="1"/>
          <p:nvPr/>
        </p:nvSpPr>
        <p:spPr>
          <a:xfrm>
            <a:off x="4151313" y="985838"/>
            <a:ext cx="2792412" cy="376237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baccata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85DC31EB-3250-8FC0-6146-F75ABAA53E80}"/>
              </a:ext>
            </a:extLst>
          </p:cNvPr>
          <p:cNvSpPr/>
          <p:nvPr/>
        </p:nvSpPr>
        <p:spPr>
          <a:xfrm>
            <a:off x="2954338" y="1485900"/>
            <a:ext cx="166687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20" name="Oval 16">
            <a:extLst>
              <a:ext uri="{FF2B5EF4-FFF2-40B4-BE49-F238E27FC236}">
                <a16:creationId xmlns:a16="http://schemas.microsoft.com/office/drawing/2014/main" id="{466B1786-20C9-2505-446D-00BFCDC15B72}"/>
              </a:ext>
            </a:extLst>
          </p:cNvPr>
          <p:cNvSpPr/>
          <p:nvPr/>
        </p:nvSpPr>
        <p:spPr>
          <a:xfrm>
            <a:off x="2900363" y="2041525"/>
            <a:ext cx="166687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8E76EF64-825C-1432-3F9B-8E5A11A13A6F}"/>
              </a:ext>
            </a:extLst>
          </p:cNvPr>
          <p:cNvSpPr txBox="1"/>
          <p:nvPr/>
        </p:nvSpPr>
        <p:spPr>
          <a:xfrm>
            <a:off x="2565400" y="1704975"/>
            <a:ext cx="2662238" cy="376238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floridana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1946B658-066B-1D17-9584-04D6F71066EC}"/>
              </a:ext>
            </a:extLst>
          </p:cNvPr>
          <p:cNvSpPr/>
          <p:nvPr/>
        </p:nvSpPr>
        <p:spPr>
          <a:xfrm>
            <a:off x="2565400" y="2208213"/>
            <a:ext cx="168275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662" kern="0">
              <a:solidFill>
                <a:srgbClr val="000000"/>
              </a:solidFill>
              <a:latin typeface="Arial" pitchFamily="34"/>
              <a:ea typeface="ＭＳ Ｐゴシック" pitchFamily="34"/>
            </a:endParaRPr>
          </a:p>
        </p:txBody>
      </p:sp>
      <p:sp>
        <p:nvSpPr>
          <p:cNvPr id="23" name="Oval 15">
            <a:extLst>
              <a:ext uri="{FF2B5EF4-FFF2-40B4-BE49-F238E27FC236}">
                <a16:creationId xmlns:a16="http://schemas.microsoft.com/office/drawing/2014/main" id="{2A59B9CA-3C3F-A723-AFB3-672B897692E2}"/>
              </a:ext>
            </a:extLst>
          </p:cNvPr>
          <p:cNvSpPr/>
          <p:nvPr/>
        </p:nvSpPr>
        <p:spPr>
          <a:xfrm>
            <a:off x="2235200" y="1541463"/>
            <a:ext cx="166688" cy="152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00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wrap="none" anchor="ctr" anchorCtr="1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46" kern="0">
              <a:solidFill>
                <a:srgbClr val="00FFFF"/>
              </a:solidFill>
              <a:latin typeface="Arial" pitchFamily="34"/>
              <a:ea typeface="ＭＳ Ｐゴシック" pitchFamily="34"/>
            </a:endParaRPr>
          </a:p>
        </p:txBody>
      </p:sp>
      <p:pic>
        <p:nvPicPr>
          <p:cNvPr id="30744" name="Picture 1028" descr="CBL Logo">
            <a:extLst>
              <a:ext uri="{FF2B5EF4-FFF2-40B4-BE49-F238E27FC236}">
                <a16:creationId xmlns:a16="http://schemas.microsoft.com/office/drawing/2014/main" id="{8D6474CB-DE3E-08B7-AB06-5806A490A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950" y="6326188"/>
            <a:ext cx="401638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0">
            <a:extLst>
              <a:ext uri="{FF2B5EF4-FFF2-40B4-BE49-F238E27FC236}">
                <a16:creationId xmlns:a16="http://schemas.microsoft.com/office/drawing/2014/main" id="{076B410A-2A5D-AFF4-3D7A-E5E5EE359083}"/>
              </a:ext>
            </a:extLst>
          </p:cNvPr>
          <p:cNvSpPr txBox="1"/>
          <p:nvPr/>
        </p:nvSpPr>
        <p:spPr>
          <a:xfrm>
            <a:off x="123825" y="1497013"/>
            <a:ext cx="2547938" cy="376237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brevifolia</a:t>
            </a:r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BF2C138F-AC43-FDE6-7010-F4FC4DA83846}"/>
              </a:ext>
            </a:extLst>
          </p:cNvPr>
          <p:cNvSpPr txBox="1"/>
          <p:nvPr/>
        </p:nvSpPr>
        <p:spPr>
          <a:xfrm>
            <a:off x="227013" y="2060575"/>
            <a:ext cx="3071812" cy="377825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46" b="1" kern="0">
                <a:solidFill>
                  <a:srgbClr val="000000"/>
                </a:solidFill>
                <a:effectLst>
                  <a:outerShdw dist="38096" dir="2700000">
                    <a:srgbClr val="C0C0C0"/>
                  </a:outerShdw>
                </a:effectLst>
                <a:latin typeface="Tahoma" pitchFamily="34"/>
                <a:ea typeface="ＭＳ Ｐゴシック" pitchFamily="34"/>
              </a:rPr>
              <a:t>T. globosa</a:t>
            </a:r>
            <a:endParaRPr lang="en-US" sz="1846" b="1" kern="0">
              <a:solidFill>
                <a:srgbClr val="000000"/>
              </a:solidFill>
              <a:latin typeface="Tahoma" pitchFamily="34"/>
              <a:ea typeface="ＭＳ Ｐゴシック" pitchFamily="34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8E6202BB-8EE8-831D-D17C-C5D884CBA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513" y="0"/>
            <a:ext cx="2416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</a:rPr>
              <a:t>PACLITAXEL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06C03B9-9DFD-7D8C-8ED8-FF3FD664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" y="647700"/>
            <a:ext cx="5724525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cs-CZ" altLang="cs-CZ" sz="2400">
                <a:latin typeface="Arial" panose="020B0604020202020204" pitchFamily="34" charset="0"/>
              </a:rPr>
              <a:t>Izolace z tisu</a:t>
            </a:r>
          </a:p>
          <a:p>
            <a:pPr eaLnBrk="1" hangingPunct="1"/>
            <a:r>
              <a:rPr lang="cs-CZ" altLang="cs-CZ" sz="2400">
                <a:latin typeface="Arial" panose="020B0604020202020204" pitchFamily="34" charset="0"/>
              </a:rPr>
              <a:t>	</a:t>
            </a:r>
            <a:r>
              <a:rPr lang="cs-CZ" altLang="cs-CZ" sz="2400">
                <a:solidFill>
                  <a:srgbClr val="CC0000"/>
                </a:solidFill>
                <a:latin typeface="Arial" panose="020B0604020202020204" pitchFamily="34" charset="0"/>
              </a:rPr>
              <a:t>- kůra pacifického tisu	</a:t>
            </a:r>
          </a:p>
          <a:p>
            <a:pPr eaLnBrk="1" hangingPunct="1"/>
            <a:r>
              <a:rPr lang="cs-CZ" altLang="cs-CZ" sz="2400">
                <a:solidFill>
                  <a:srgbClr val="CC0000"/>
                </a:solidFill>
                <a:latin typeface="Arial" panose="020B0604020202020204" pitchFamily="34" charset="0"/>
              </a:rPr>
              <a:t>				0.04 – 0,08 % PAC</a:t>
            </a:r>
            <a:r>
              <a:rPr lang="cs-CZ" altLang="cs-CZ" sz="2400">
                <a:latin typeface="Arial" panose="020B0604020202020204" pitchFamily="34" charset="0"/>
              </a:rPr>
              <a:t>	</a:t>
            </a:r>
            <a:endParaRPr lang="en-US" altLang="cs-CZ" sz="2400">
              <a:latin typeface="Arial" panose="020B0604020202020204" pitchFamily="34" charset="0"/>
            </a:endParaRPr>
          </a:p>
          <a:p>
            <a:pPr eaLnBrk="1" hangingPunct="1"/>
            <a:r>
              <a:rPr lang="en-US" altLang="cs-CZ" sz="2400">
                <a:latin typeface="Arial" panose="020B0604020202020204" pitchFamily="34" charset="0"/>
              </a:rPr>
              <a:t>	</a:t>
            </a:r>
            <a:r>
              <a:rPr lang="cs-CZ" altLang="cs-CZ" sz="2400">
                <a:latin typeface="Arial" panose="020B0604020202020204" pitchFamily="34" charset="0"/>
              </a:rPr>
              <a:t>- jehličí tisu červeného	</a:t>
            </a:r>
          </a:p>
          <a:p>
            <a:pPr eaLnBrk="1" hangingPunct="1"/>
            <a:r>
              <a:rPr lang="cs-CZ" altLang="cs-CZ" sz="2400">
                <a:latin typeface="Arial" panose="020B0604020202020204" pitchFamily="34" charset="0"/>
              </a:rPr>
              <a:t>				0.01 % PAC</a:t>
            </a:r>
          </a:p>
          <a:p>
            <a:pPr eaLnBrk="1" hangingPunct="1"/>
            <a:r>
              <a:rPr lang="cs-CZ" altLang="cs-CZ" sz="2400">
                <a:latin typeface="Arial" panose="020B0604020202020204" pitchFamily="34" charset="0"/>
              </a:rPr>
              <a:t>				0.1 % DAB </a:t>
            </a:r>
            <a:r>
              <a:rPr lang="cs-CZ" altLang="cs-CZ" sz="2400" b="1">
                <a:solidFill>
                  <a:srgbClr val="00B050"/>
                </a:solidFill>
                <a:latin typeface="Arial" panose="020B0604020202020204" pitchFamily="34" charset="0"/>
              </a:rPr>
              <a:t>(0.25 %)</a:t>
            </a:r>
            <a:r>
              <a:rPr lang="en-US" altLang="cs-CZ" sz="2400">
                <a:latin typeface="Arial" panose="020B0604020202020204" pitchFamily="34" charset="0"/>
              </a:rPr>
              <a:t>	</a:t>
            </a:r>
            <a:endParaRPr lang="cs-CZ" altLang="cs-CZ" sz="2400">
              <a:latin typeface="Arial" panose="020B0604020202020204" pitchFamily="34" charset="0"/>
            </a:endParaRP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	</a:t>
            </a:r>
            <a:r>
              <a:rPr lang="cs-CZ" altLang="cs-CZ" sz="2400">
                <a:latin typeface="Arial" panose="020B0604020202020204" pitchFamily="34" charset="0"/>
              </a:rPr>
              <a:t>- jehličí tisu kanadského	</a:t>
            </a:r>
          </a:p>
          <a:p>
            <a:pPr eaLnBrk="1" hangingPunct="1"/>
            <a:r>
              <a:rPr lang="cs-CZ" altLang="cs-CZ" sz="2400">
                <a:latin typeface="Arial" panose="020B0604020202020204" pitchFamily="34" charset="0"/>
              </a:rPr>
              <a:t>				0.03 % PAC</a:t>
            </a:r>
          </a:p>
          <a:p>
            <a:pPr eaLnBrk="1" hangingPunct="1"/>
            <a:r>
              <a:rPr lang="cs-CZ" altLang="cs-CZ" sz="2400">
                <a:latin typeface="Arial" panose="020B0604020202020204" pitchFamily="34" charset="0"/>
              </a:rPr>
              <a:t>				0.08 % DHB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F3CF7080-6100-1683-D04B-D962347CF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4632325"/>
            <a:ext cx="482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66FF"/>
                </a:solidFill>
              </a:rPr>
              <a:t>2. Parciální syntéza z DAB či DHB</a:t>
            </a: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6FBA59C5-1261-06AD-F682-505EC228C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5773738"/>
            <a:ext cx="57912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3.</a:t>
            </a:r>
            <a:r>
              <a:rPr lang="cs-CZ" altLang="cs-CZ" sz="1800">
                <a:solidFill>
                  <a:srgbClr val="008000"/>
                </a:solidFill>
              </a:rPr>
              <a:t> </a:t>
            </a:r>
            <a:r>
              <a:rPr lang="cs-CZ" altLang="cs-CZ" sz="2400">
                <a:solidFill>
                  <a:srgbClr val="008000"/>
                </a:solidFill>
              </a:rPr>
              <a:t>Izolace z fermentační půdy z kultivace 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2400">
                <a:solidFill>
                  <a:srgbClr val="008000"/>
                </a:solidFill>
              </a:rPr>
              <a:t>    tkáňových kultur tisu</a:t>
            </a:r>
          </a:p>
        </p:txBody>
      </p:sp>
      <p:graphicFrame>
        <p:nvGraphicFramePr>
          <p:cNvPr id="31750" name="Object 6">
            <a:extLst>
              <a:ext uri="{FF2B5EF4-FFF2-40B4-BE49-F238E27FC236}">
                <a16:creationId xmlns:a16="http://schemas.microsoft.com/office/drawing/2014/main" id="{4D16DCD1-C061-DDC1-CB23-8DA397F1CB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86488" y="717550"/>
          <a:ext cx="3368675" cy="255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343036" imgH="2536887" progId="">
                  <p:embed/>
                </p:oleObj>
              </mc:Choice>
              <mc:Fallback>
                <p:oleObj r:id="rId2" imgW="3343036" imgH="2536887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88" y="717550"/>
                        <a:ext cx="3368675" cy="255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Object 4">
            <a:extLst>
              <a:ext uri="{FF2B5EF4-FFF2-40B4-BE49-F238E27FC236}">
                <a16:creationId xmlns:a16="http://schemas.microsoft.com/office/drawing/2014/main" id="{F29915AF-2D7F-BE01-8AF9-BE55FCBDA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1438" y="3181350"/>
          <a:ext cx="2071687" cy="21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48013" imgH="2197612" progId="">
                  <p:embed/>
                </p:oleObj>
              </mc:Choice>
              <mc:Fallback>
                <p:oleObj r:id="rId4" imgW="2148013" imgH="2197612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1438" y="3181350"/>
                        <a:ext cx="2071687" cy="210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2">
            <a:extLst>
              <a:ext uri="{FF2B5EF4-FFF2-40B4-BE49-F238E27FC236}">
                <a16:creationId xmlns:a16="http://schemas.microsoft.com/office/drawing/2014/main" id="{C86CCA32-28BE-DA96-6DB6-12F0F81EE9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23125" y="4037013"/>
          <a:ext cx="2420938" cy="243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462530" imgH="2490470" progId="">
                  <p:embed/>
                </p:oleObj>
              </mc:Choice>
              <mc:Fallback>
                <p:oleObj r:id="rId6" imgW="2462530" imgH="249047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25" y="4037013"/>
                        <a:ext cx="2420938" cy="243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TextovéPole 1">
            <a:extLst>
              <a:ext uri="{FF2B5EF4-FFF2-40B4-BE49-F238E27FC236}">
                <a16:creationId xmlns:a16="http://schemas.microsoft.com/office/drawing/2014/main" id="{3595BC67-F12F-6DC9-C603-6E07059C2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138" y="2527300"/>
            <a:ext cx="5889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>
                <a:solidFill>
                  <a:schemeClr val="tx1"/>
                </a:solidFill>
              </a:rPr>
              <a:t>PAC</a:t>
            </a:r>
          </a:p>
        </p:txBody>
      </p:sp>
      <p:sp>
        <p:nvSpPr>
          <p:cNvPr id="31754" name="TextovéPole 2">
            <a:extLst>
              <a:ext uri="{FF2B5EF4-FFF2-40B4-BE49-F238E27FC236}">
                <a16:creationId xmlns:a16="http://schemas.microsoft.com/office/drawing/2014/main" id="{B8EC1D35-A454-8C4F-7CB8-F969EBC16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5257800"/>
            <a:ext cx="900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>
                <a:solidFill>
                  <a:schemeClr val="tx1"/>
                </a:solidFill>
              </a:rPr>
              <a:t>10-DAB</a:t>
            </a:r>
          </a:p>
        </p:txBody>
      </p:sp>
      <p:sp>
        <p:nvSpPr>
          <p:cNvPr id="31755" name="TextovéPole 3">
            <a:extLst>
              <a:ext uri="{FF2B5EF4-FFF2-40B4-BE49-F238E27FC236}">
                <a16:creationId xmlns:a16="http://schemas.microsoft.com/office/drawing/2014/main" id="{0922F1F1-9C48-41A5-ACEC-3A8523E49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0450" y="5607050"/>
            <a:ext cx="7985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>
                <a:solidFill>
                  <a:schemeClr val="tx1"/>
                </a:solidFill>
              </a:rPr>
              <a:t>9-DHB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ovéPole 7">
            <a:extLst>
              <a:ext uri="{FF2B5EF4-FFF2-40B4-BE49-F238E27FC236}">
                <a16:creationId xmlns:a16="http://schemas.microsoft.com/office/drawing/2014/main" id="{CE968408-FBFD-8B48-FDDA-8EAE08DD1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32771" name="Obrázek 10">
            <a:extLst>
              <a:ext uri="{FF2B5EF4-FFF2-40B4-BE49-F238E27FC236}">
                <a16:creationId xmlns:a16="http://schemas.microsoft.com/office/drawing/2014/main" id="{6FAC00CA-9B47-F371-D54E-F8408C30D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A791CDF3-F4AD-7E29-A98B-06255BF32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2" descr="HPIM0026">
            <a:extLst>
              <a:ext uri="{FF2B5EF4-FFF2-40B4-BE49-F238E27FC236}">
                <a16:creationId xmlns:a16="http://schemas.microsoft.com/office/drawing/2014/main" id="{97726D6D-27BD-286E-27B8-1C438894D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425450"/>
            <a:ext cx="5106988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3A34AC93-495E-D7BE-F6AB-1824EEBEBE4D}"/>
              </a:ext>
            </a:extLst>
          </p:cNvPr>
          <p:cNvSpPr txBox="1"/>
          <p:nvPr/>
        </p:nvSpPr>
        <p:spPr>
          <a:xfrm>
            <a:off x="587375" y="-6350"/>
            <a:ext cx="2668588" cy="465138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585" b="1" i="1" kern="0" dirty="0">
                <a:solidFill>
                  <a:srgbClr val="000000"/>
                </a:solidFill>
                <a:latin typeface="Calibri"/>
              </a:rPr>
              <a:t>Taxus </a:t>
            </a:r>
            <a:r>
              <a:rPr lang="cs-CZ" sz="2585" b="1" i="1" kern="0" dirty="0" err="1">
                <a:solidFill>
                  <a:srgbClr val="000000"/>
                </a:solidFill>
                <a:latin typeface="Calibri"/>
              </a:rPr>
              <a:t>canadensis</a:t>
            </a:r>
            <a:r>
              <a:rPr lang="cs-CZ" sz="2585" b="1" i="1" kern="0" dirty="0">
                <a:solidFill>
                  <a:srgbClr val="000000"/>
                </a:solidFill>
                <a:latin typeface="Calibri"/>
              </a:rPr>
              <a:t>  </a:t>
            </a:r>
            <a:endParaRPr lang="cs-CZ" sz="2585" b="1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775" name="TextovéPole 10">
            <a:extLst>
              <a:ext uri="{FF2B5EF4-FFF2-40B4-BE49-F238E27FC236}">
                <a16:creationId xmlns:a16="http://schemas.microsoft.com/office/drawing/2014/main" id="{AA17A015-CEEA-0260-0674-B58D886AF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613" y="906463"/>
            <a:ext cx="2708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i="1">
                <a:latin typeface="Calibri" panose="020F0502020204030204" pitchFamily="34" charset="0"/>
              </a:rPr>
              <a:t>T. canadensis</a:t>
            </a:r>
            <a:r>
              <a:rPr lang="cs-CZ" altLang="cs-CZ" sz="1800">
                <a:latin typeface="Calibri" panose="020F0502020204030204" pitchFamily="34" charset="0"/>
              </a:rPr>
              <a:t>	0,03 % PAC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		0,08 % DHB</a:t>
            </a:r>
          </a:p>
        </p:txBody>
      </p:sp>
      <p:graphicFrame>
        <p:nvGraphicFramePr>
          <p:cNvPr id="32776" name="Object 4">
            <a:extLst>
              <a:ext uri="{FF2B5EF4-FFF2-40B4-BE49-F238E27FC236}">
                <a16:creationId xmlns:a16="http://schemas.microsoft.com/office/drawing/2014/main" id="{5028363F-0064-6424-8AF1-E250D70B4E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6663" y="1746250"/>
          <a:ext cx="4829175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5899725" imgH="22317075" progId="">
                  <p:embed/>
                </p:oleObj>
              </mc:Choice>
              <mc:Fallback>
                <p:oleObj r:id="rId6" imgW="35899725" imgH="2231707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1746250"/>
                        <a:ext cx="4829175" cy="185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4">
            <a:extLst>
              <a:ext uri="{FF2B5EF4-FFF2-40B4-BE49-F238E27FC236}">
                <a16:creationId xmlns:a16="http://schemas.microsoft.com/office/drawing/2014/main" id="{8DEE4204-3EAA-EAF3-5A02-832E0CBBC2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50" y="4221163"/>
          <a:ext cx="6450013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8025050" imgH="26098500" progId="">
                  <p:embed/>
                </p:oleObj>
              </mc:Choice>
              <mc:Fallback>
                <p:oleObj r:id="rId8" imgW="48025050" imgH="260985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4221163"/>
                        <a:ext cx="6450013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TextovéPole 3">
            <a:extLst>
              <a:ext uri="{FF2B5EF4-FFF2-40B4-BE49-F238E27FC236}">
                <a16:creationId xmlns:a16="http://schemas.microsoft.com/office/drawing/2014/main" id="{992B34AF-CFE2-7E44-AEDE-D0793647B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75" y="5551488"/>
            <a:ext cx="27241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Přírodní paclitaxel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USP, 99,80 % čistota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Ivax od roku 2004</a:t>
            </a:r>
          </a:p>
        </p:txBody>
      </p:sp>
      <p:sp>
        <p:nvSpPr>
          <p:cNvPr id="32779" name="TextovéPole 4">
            <a:extLst>
              <a:ext uri="{FF2B5EF4-FFF2-40B4-BE49-F238E27FC236}">
                <a16:creationId xmlns:a16="http://schemas.microsoft.com/office/drawing/2014/main" id="{D7DC31DB-AF37-1845-30F2-88890F50D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75" y="3917950"/>
            <a:ext cx="2528888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Extrakce jehličí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4 x chromatografie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3x krystalizace</a:t>
            </a:r>
          </a:p>
        </p:txBody>
      </p:sp>
      <p:sp>
        <p:nvSpPr>
          <p:cNvPr id="32780" name="TextovéPole 5">
            <a:extLst>
              <a:ext uri="{FF2B5EF4-FFF2-40B4-BE49-F238E27FC236}">
                <a16:creationId xmlns:a16="http://schemas.microsoft.com/office/drawing/2014/main" id="{3F98A1B2-A505-FBFE-06D6-D0C329C55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1968500"/>
            <a:ext cx="2451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1800">
                <a:solidFill>
                  <a:schemeClr val="tx1"/>
                </a:solidFill>
                <a:latin typeface="Calibri" panose="020F0502020204030204" pitchFamily="34" charset="0"/>
              </a:rPr>
              <a:t>6 tun na 1 kg paclitaxelu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ovéPole 7">
            <a:extLst>
              <a:ext uri="{FF2B5EF4-FFF2-40B4-BE49-F238E27FC236}">
                <a16:creationId xmlns:a16="http://schemas.microsoft.com/office/drawing/2014/main" id="{84F59F4E-C4C8-C385-5E52-83785FD23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33795" name="Obrázek 10">
            <a:extLst>
              <a:ext uri="{FF2B5EF4-FFF2-40B4-BE49-F238E27FC236}">
                <a16:creationId xmlns:a16="http://schemas.microsoft.com/office/drawing/2014/main" id="{1AF956FD-859E-9289-B4F7-31339891A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48A59310-1613-1640-3C23-E2E6E6865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4">
            <a:extLst>
              <a:ext uri="{FF2B5EF4-FFF2-40B4-BE49-F238E27FC236}">
                <a16:creationId xmlns:a16="http://schemas.microsoft.com/office/drawing/2014/main" id="{4CD8368A-7C89-04BB-9DE1-2D3915D4F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700"/>
            <a:ext cx="53705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442" tIns="36511" rIns="71442" bIns="36511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/>
              <a:t>Parciální syntéza PAC z 9-DAB</a:t>
            </a:r>
          </a:p>
        </p:txBody>
      </p:sp>
      <p:graphicFrame>
        <p:nvGraphicFramePr>
          <p:cNvPr id="33798" name="Objekt 1">
            <a:extLst>
              <a:ext uri="{FF2B5EF4-FFF2-40B4-BE49-F238E27FC236}">
                <a16:creationId xmlns:a16="http://schemas.microsoft.com/office/drawing/2014/main" id="{92DE3FF8-02F8-3AAC-A499-D2956C2FBD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787400"/>
          <a:ext cx="6508750" cy="546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6508827" imgH="5462079" progId="ChemDraw.Document.6.0">
                  <p:embed/>
                </p:oleObj>
              </mc:Choice>
              <mc:Fallback>
                <p:oleObj name="CS ChemDraw Drawing" r:id="rId5" imgW="6508827" imgH="5462079" progId="ChemDraw.Document.6.0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787400"/>
                        <a:ext cx="6508750" cy="546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TextovéPole 3">
            <a:extLst>
              <a:ext uri="{FF2B5EF4-FFF2-40B4-BE49-F238E27FC236}">
                <a16:creationId xmlns:a16="http://schemas.microsoft.com/office/drawing/2014/main" id="{8539098A-7F6A-3D54-FAD0-457D83802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4675" y="1276350"/>
            <a:ext cx="28051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Semisyntetický paclitaxel z 9-DHB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USP, 99,80 % čistota</a:t>
            </a:r>
          </a:p>
          <a:p>
            <a:pPr>
              <a:spcBef>
                <a:spcPct val="0"/>
              </a:spcBef>
            </a:pPr>
            <a:r>
              <a:rPr lang="cs-CZ" altLang="cs-CZ" sz="2400" b="1">
                <a:solidFill>
                  <a:srgbClr val="FF0000"/>
                </a:solidFill>
                <a:latin typeface="Calibri" panose="020F0502020204030204" pitchFamily="34" charset="0"/>
              </a:rPr>
              <a:t>Teva od roku 2009</a:t>
            </a:r>
          </a:p>
        </p:txBody>
      </p:sp>
      <p:sp>
        <p:nvSpPr>
          <p:cNvPr id="33800" name="TextovéPole 4">
            <a:extLst>
              <a:ext uri="{FF2B5EF4-FFF2-40B4-BE49-F238E27FC236}">
                <a16:creationId xmlns:a16="http://schemas.microsoft.com/office/drawing/2014/main" id="{A1D6CB5D-70E7-4113-5F51-B7E2C80A8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9863" y="5319713"/>
            <a:ext cx="3209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6 tun T. canadensis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1 kg přírodní PAC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chemeClr val="tx1"/>
                </a:solidFill>
                <a:latin typeface="Calibri" panose="020F0502020204030204" pitchFamily="34" charset="0"/>
              </a:rPr>
              <a:t>1 kg semisyntetický PAC 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ovéPole 7">
            <a:extLst>
              <a:ext uri="{FF2B5EF4-FFF2-40B4-BE49-F238E27FC236}">
                <a16:creationId xmlns:a16="http://schemas.microsoft.com/office/drawing/2014/main" id="{5E0D1B6A-F3FB-E414-CB18-E9F6BE8CB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34819" name="Obrázek 10">
            <a:extLst>
              <a:ext uri="{FF2B5EF4-FFF2-40B4-BE49-F238E27FC236}">
                <a16:creationId xmlns:a16="http://schemas.microsoft.com/office/drawing/2014/main" id="{C41053AC-A3B5-1DB0-DD94-60E8B7CAA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A64CDC52-A146-A537-A2E4-E1C818B20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>
            <a:extLst>
              <a:ext uri="{FF2B5EF4-FFF2-40B4-BE49-F238E27FC236}">
                <a16:creationId xmlns:a16="http://schemas.microsoft.com/office/drawing/2014/main" id="{6EC865F9-A044-BEAB-BDFE-BBD4AB71B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2555875"/>
            <a:ext cx="57372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5" descr="HollandTxbaccata (11)">
            <a:extLst>
              <a:ext uri="{FF2B5EF4-FFF2-40B4-BE49-F238E27FC236}">
                <a16:creationId xmlns:a16="http://schemas.microsoft.com/office/drawing/2014/main" id="{EC335477-1C67-ECA6-04E5-6FC5B49AF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4391025"/>
            <a:ext cx="4183063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5E6455EA-B524-78AE-3438-5C6E538E65B6}"/>
              </a:ext>
            </a:extLst>
          </p:cNvPr>
          <p:cNvSpPr txBox="1"/>
          <p:nvPr/>
        </p:nvSpPr>
        <p:spPr>
          <a:xfrm>
            <a:off x="0" y="0"/>
            <a:ext cx="5826125" cy="465138"/>
          </a:xfrm>
          <a:prstGeom prst="rect">
            <a:avLst/>
          </a:prstGeom>
          <a:noFill/>
          <a:ln cap="flat">
            <a:noFill/>
          </a:ln>
        </p:spPr>
        <p:txBody>
          <a:bodyPr wrap="none" lIns="65946" tIns="33704" rIns="65946" bIns="33704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585" b="1" i="1" kern="0" dirty="0">
                <a:solidFill>
                  <a:srgbClr val="000000"/>
                </a:solidFill>
                <a:latin typeface="Calibri"/>
              </a:rPr>
              <a:t>Taxus </a:t>
            </a:r>
            <a:r>
              <a:rPr lang="cs-CZ" sz="2585" b="1" i="1" kern="0" dirty="0" err="1">
                <a:solidFill>
                  <a:srgbClr val="000000"/>
                </a:solidFill>
                <a:latin typeface="Calibri"/>
              </a:rPr>
              <a:t>canadensis</a:t>
            </a:r>
            <a:r>
              <a:rPr lang="cs-CZ" sz="2585" b="1" i="1" kern="0" dirty="0">
                <a:solidFill>
                  <a:srgbClr val="000000"/>
                </a:solidFill>
                <a:latin typeface="Calibri"/>
              </a:rPr>
              <a:t>  versus Taxus </a:t>
            </a:r>
            <a:r>
              <a:rPr lang="cs-CZ" sz="2585" b="1" i="1" kern="0" dirty="0" err="1">
                <a:solidFill>
                  <a:srgbClr val="000000"/>
                </a:solidFill>
                <a:latin typeface="Calibri"/>
              </a:rPr>
              <a:t>baccata</a:t>
            </a:r>
            <a:r>
              <a:rPr lang="cs-CZ" sz="2585" b="1" kern="0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34824" name="TextovéPole 10">
            <a:extLst>
              <a:ext uri="{FF2B5EF4-FFF2-40B4-BE49-F238E27FC236}">
                <a16:creationId xmlns:a16="http://schemas.microsoft.com/office/drawing/2014/main" id="{0C4CF7F7-D8C9-E692-6F91-F48C709BD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00" y="850900"/>
            <a:ext cx="37147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 i="1">
                <a:latin typeface="Calibri" panose="020F0502020204030204" pitchFamily="34" charset="0"/>
              </a:rPr>
              <a:t>T. Canadensis</a:t>
            </a:r>
            <a:r>
              <a:rPr lang="cs-CZ" altLang="cs-CZ" sz="1800">
                <a:latin typeface="Calibri" panose="020F0502020204030204" pitchFamily="34" charset="0"/>
              </a:rPr>
              <a:t>	0,03 % PAC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		0,08 % DHB</a:t>
            </a:r>
          </a:p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1800" i="1">
                <a:latin typeface="Calibri" panose="020F0502020204030204" pitchFamily="34" charset="0"/>
              </a:rPr>
              <a:t>T. Baccata	</a:t>
            </a:r>
            <a:r>
              <a:rPr lang="cs-CZ" altLang="cs-CZ" sz="1800">
                <a:latin typeface="Calibri" panose="020F0502020204030204" pitchFamily="34" charset="0"/>
              </a:rPr>
              <a:t>2007	0,10 % 10-DAB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		2012	0,25 % 10-DAB</a:t>
            </a:r>
          </a:p>
        </p:txBody>
      </p:sp>
      <p:graphicFrame>
        <p:nvGraphicFramePr>
          <p:cNvPr id="34825" name="Objekt 1">
            <a:extLst>
              <a:ext uri="{FF2B5EF4-FFF2-40B4-BE49-F238E27FC236}">
                <a16:creationId xmlns:a16="http://schemas.microsoft.com/office/drawing/2014/main" id="{9C40F60C-EA56-DB46-793C-25615CEC2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325" y="796925"/>
          <a:ext cx="2452688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2141397" imgH="2154967" progId="ChemDraw.Document.6.0">
                  <p:embed/>
                </p:oleObj>
              </mc:Choice>
              <mc:Fallback>
                <p:oleObj name="CS ChemDraw Drawing" r:id="rId7" imgW="2141397" imgH="2154967" progId="ChemDraw.Document.6.0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796925"/>
                        <a:ext cx="2452688" cy="246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ovéPole 7">
            <a:extLst>
              <a:ext uri="{FF2B5EF4-FFF2-40B4-BE49-F238E27FC236}">
                <a16:creationId xmlns:a16="http://schemas.microsoft.com/office/drawing/2014/main" id="{CF055CCB-B0C6-D569-2461-666FD8A0D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38" y="3059113"/>
            <a:ext cx="1865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</p:txBody>
      </p:sp>
      <p:pic>
        <p:nvPicPr>
          <p:cNvPr id="35843" name="Obrázek 10">
            <a:extLst>
              <a:ext uri="{FF2B5EF4-FFF2-40B4-BE49-F238E27FC236}">
                <a16:creationId xmlns:a16="http://schemas.microsoft.com/office/drawing/2014/main" id="{1813A3E4-BFB0-B141-72A5-191B77E9A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Mihulka s.r.o. logo">
            <a:hlinkClick r:id="rId3"/>
            <a:extLst>
              <a:ext uri="{FF2B5EF4-FFF2-40B4-BE49-F238E27FC236}">
                <a16:creationId xmlns:a16="http://schemas.microsoft.com/office/drawing/2014/main" id="{7EE921FD-B010-9B88-C369-17523C63C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4">
            <a:extLst>
              <a:ext uri="{FF2B5EF4-FFF2-40B4-BE49-F238E27FC236}">
                <a16:creationId xmlns:a16="http://schemas.microsoft.com/office/drawing/2014/main" id="{57D24320-0CB2-978C-9E4B-4FBE3768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700"/>
            <a:ext cx="55705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442" tIns="36511" rIns="71442" bIns="36511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/>
              <a:t>Parciální syntéza PAC z 10-DAB</a:t>
            </a:r>
          </a:p>
        </p:txBody>
      </p:sp>
      <p:graphicFrame>
        <p:nvGraphicFramePr>
          <p:cNvPr id="35846" name="Objekt 5">
            <a:extLst>
              <a:ext uri="{FF2B5EF4-FFF2-40B4-BE49-F238E27FC236}">
                <a16:creationId xmlns:a16="http://schemas.microsoft.com/office/drawing/2014/main" id="{463EA095-F27A-7069-2CBE-2B8928526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592138"/>
          <a:ext cx="7883525" cy="642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6044397" imgH="4927100" progId="">
                  <p:embed/>
                </p:oleObj>
              </mc:Choice>
              <mc:Fallback>
                <p:oleObj r:id="rId5" imgW="6044397" imgH="4927100" progId="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592138"/>
                        <a:ext cx="7883525" cy="642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ovéPole 2">
            <a:extLst>
              <a:ext uri="{FF2B5EF4-FFF2-40B4-BE49-F238E27FC236}">
                <a16:creationId xmlns:a16="http://schemas.microsoft.com/office/drawing/2014/main" id="{9D3B977A-7F4E-79AB-9A90-404BD66C6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3" y="5921375"/>
            <a:ext cx="35480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1800" b="1">
                <a:solidFill>
                  <a:srgbClr val="FF0000"/>
                </a:solidFill>
                <a:latin typeface="Calibri" panose="020F0502020204030204" pitchFamily="34" charset="0"/>
              </a:rPr>
              <a:t>Semisyntetický paclitaxel z 10-DAB</a:t>
            </a:r>
          </a:p>
          <a:p>
            <a:pPr>
              <a:spcBef>
                <a:spcPct val="0"/>
              </a:spcBef>
            </a:pPr>
            <a:r>
              <a:rPr lang="cs-CZ" altLang="cs-CZ" sz="1800" b="1">
                <a:solidFill>
                  <a:srgbClr val="FF0000"/>
                </a:solidFill>
                <a:latin typeface="Calibri" panose="020F0502020204030204" pitchFamily="34" charset="0"/>
              </a:rPr>
              <a:t>USP, 99,80 % čistota</a:t>
            </a:r>
          </a:p>
          <a:p>
            <a:pPr>
              <a:spcBef>
                <a:spcPct val="0"/>
              </a:spcBef>
            </a:pPr>
            <a:r>
              <a:rPr lang="cs-CZ" altLang="cs-CZ" sz="1800" b="1">
                <a:solidFill>
                  <a:srgbClr val="FF0000"/>
                </a:solidFill>
                <a:latin typeface="Calibri" panose="020F0502020204030204" pitchFamily="34" charset="0"/>
              </a:rPr>
              <a:t>Teva od roku 2014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>
            <a:extLst>
              <a:ext uri="{FF2B5EF4-FFF2-40B4-BE49-F238E27FC236}">
                <a16:creationId xmlns:a16="http://schemas.microsoft.com/office/drawing/2014/main" id="{0BDADD3E-37FE-9D34-FA4C-35B30E7384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82625"/>
          <a:ext cx="2800350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1374395" imgH="15124670" progId="">
                  <p:embed/>
                </p:oleObj>
              </mc:Choice>
              <mc:Fallback>
                <p:oleObj r:id="rId3" imgW="11374395" imgH="1512467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2625"/>
                        <a:ext cx="2800350" cy="320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Text Box 3">
            <a:extLst>
              <a:ext uri="{FF2B5EF4-FFF2-40B4-BE49-F238E27FC236}">
                <a16:creationId xmlns:a16="http://schemas.microsoft.com/office/drawing/2014/main" id="{4A61F52F-83A8-4236-BDF9-F613EE177C1A}"/>
              </a:ext>
            </a:extLst>
          </p:cNvPr>
          <p:cNvSpPr>
            <a:spLocks/>
          </p:cNvSpPr>
          <p:nvPr/>
        </p:nvSpPr>
        <p:spPr bwMode="auto">
          <a:xfrm>
            <a:off x="2114550" y="-26988"/>
            <a:ext cx="2544763" cy="520701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6798" rIns="90004" bIns="46798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2800" b="1"/>
              <a:t>TACROLIMUS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A680FBFF-5DAB-788F-319B-17D5773A0C0B}"/>
              </a:ext>
            </a:extLst>
          </p:cNvPr>
          <p:cNvSpPr>
            <a:spLocks/>
          </p:cNvSpPr>
          <p:nvPr/>
        </p:nvSpPr>
        <p:spPr bwMode="auto">
          <a:xfrm>
            <a:off x="3133725" y="1201738"/>
            <a:ext cx="2009775" cy="61436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6798" rIns="90004" bIns="46798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b="1"/>
              <a:t>Tacrolimus	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b="1"/>
              <a:t>R = -CH</a:t>
            </a:r>
            <a:r>
              <a:rPr lang="cs-CZ" altLang="cs-CZ" b="1" baseline="-25000"/>
              <a:t>2</a:t>
            </a:r>
            <a:r>
              <a:rPr lang="cs-CZ" altLang="cs-CZ" b="1"/>
              <a:t>-CH=CH</a:t>
            </a:r>
            <a:r>
              <a:rPr lang="cs-CZ" altLang="cs-CZ" b="1" baseline="-25000"/>
              <a:t>2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683585AA-AAEC-B00A-59BD-62242C3897E9}"/>
              </a:ext>
            </a:extLst>
          </p:cNvPr>
          <p:cNvSpPr>
            <a:spLocks/>
          </p:cNvSpPr>
          <p:nvPr/>
        </p:nvSpPr>
        <p:spPr bwMode="auto">
          <a:xfrm>
            <a:off x="3152775" y="1709738"/>
            <a:ext cx="1993900" cy="10795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6798" rIns="90004" bIns="46798">
            <a:spAutoFit/>
          </a:bodyPr>
          <a:lstStyle>
            <a:lvl1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b="1"/>
              <a:t>Ascomycin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b="1"/>
              <a:t>R = -CH</a:t>
            </a:r>
            <a:r>
              <a:rPr lang="cs-CZ" altLang="cs-CZ" b="1" baseline="-25000"/>
              <a:t>2</a:t>
            </a:r>
            <a:r>
              <a:rPr lang="cs-CZ" altLang="cs-CZ" b="1"/>
              <a:t>-CH</a:t>
            </a:r>
            <a:r>
              <a:rPr lang="cs-CZ" altLang="cs-CZ" b="1" baseline="-25000"/>
              <a:t>3</a:t>
            </a:r>
          </a:p>
          <a:p>
            <a:pPr eaLnBrk="1" hangingPunct="1">
              <a:spcBef>
                <a:spcPct val="0"/>
              </a:spcBef>
            </a:pPr>
            <a:r>
              <a:rPr lang="en-US" altLang="cs-CZ" b="1"/>
              <a:t>Dihydrotacrolimus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b="1"/>
              <a:t>R = -CH</a:t>
            </a:r>
            <a:r>
              <a:rPr lang="cs-CZ" altLang="cs-CZ" b="1" baseline="-25000"/>
              <a:t>2</a:t>
            </a:r>
            <a:r>
              <a:rPr lang="cs-CZ" altLang="cs-CZ" b="1"/>
              <a:t>-CH</a:t>
            </a:r>
            <a:r>
              <a:rPr lang="cs-CZ" altLang="cs-CZ" b="1" baseline="-25000"/>
              <a:t>2</a:t>
            </a:r>
            <a:r>
              <a:rPr lang="cs-CZ" altLang="cs-CZ" b="1"/>
              <a:t>-CH</a:t>
            </a:r>
            <a:r>
              <a:rPr lang="cs-CZ" altLang="cs-CZ" b="1" baseline="-25000"/>
              <a:t>3</a:t>
            </a:r>
          </a:p>
        </p:txBody>
      </p:sp>
      <p:pic>
        <p:nvPicPr>
          <p:cNvPr id="36870" name="Rukopis 7">
            <a:extLst>
              <a:ext uri="{FF2B5EF4-FFF2-40B4-BE49-F238E27FC236}">
                <a16:creationId xmlns:a16="http://schemas.microsoft.com/office/drawing/2014/main" id="{FC198BCC-04F6-5247-F230-F31E7BF2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575" y="481965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Rukopis 11">
            <a:extLst>
              <a:ext uri="{FF2B5EF4-FFF2-40B4-BE49-F238E27FC236}">
                <a16:creationId xmlns:a16="http://schemas.microsoft.com/office/drawing/2014/main" id="{56B86853-002D-ED0C-1019-673F9D8CD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175" y="450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Rukopis 12">
            <a:extLst>
              <a:ext uri="{FF2B5EF4-FFF2-40B4-BE49-F238E27FC236}">
                <a16:creationId xmlns:a16="http://schemas.microsoft.com/office/drawing/2014/main" id="{405C124F-1E0F-3B68-3E0E-236C772E5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6863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Rukopis 13">
            <a:extLst>
              <a:ext uri="{FF2B5EF4-FFF2-40B4-BE49-F238E27FC236}">
                <a16:creationId xmlns:a16="http://schemas.microsoft.com/office/drawing/2014/main" id="{E46E8E5A-040A-6D89-C8BC-1C11A8D57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46863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Rukopis 14">
            <a:extLst>
              <a:ext uri="{FF2B5EF4-FFF2-40B4-BE49-F238E27FC236}">
                <a16:creationId xmlns:a16="http://schemas.microsoft.com/office/drawing/2014/main" id="{2133FCDF-0B20-10FC-D88E-E4DD8BF39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33147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3">
            <a:extLst>
              <a:ext uri="{FF2B5EF4-FFF2-40B4-BE49-F238E27FC236}">
                <a16:creationId xmlns:a16="http://schemas.microsoft.com/office/drawing/2014/main" id="{F56AB176-1AC0-9F06-103A-9667FEA3F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849313"/>
            <a:ext cx="4679950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Rukopis 20">
            <a:extLst>
              <a:ext uri="{FF2B5EF4-FFF2-40B4-BE49-F238E27FC236}">
                <a16:creationId xmlns:a16="http://schemas.microsoft.com/office/drawing/2014/main" id="{DC0AE3EB-A31A-3406-1A72-048E6509B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5" y="2608263"/>
            <a:ext cx="4763" cy="1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Rukopis 26">
            <a:extLst>
              <a:ext uri="{FF2B5EF4-FFF2-40B4-BE49-F238E27FC236}">
                <a16:creationId xmlns:a16="http://schemas.microsoft.com/office/drawing/2014/main" id="{DE681393-544B-1E75-8C34-1928E1821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2408238"/>
            <a:ext cx="582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78" name="Object 4">
            <a:extLst>
              <a:ext uri="{FF2B5EF4-FFF2-40B4-BE49-F238E27FC236}">
                <a16:creationId xmlns:a16="http://schemas.microsoft.com/office/drawing/2014/main" id="{16C39D0C-51DB-850C-FBA2-55FCF8ACC8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52775" y="3203575"/>
          <a:ext cx="6745288" cy="367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676851" imgH="2705100" progId="">
                  <p:embed/>
                </p:oleObj>
              </mc:Choice>
              <mc:Fallback>
                <p:oleObj name="Worksheet" r:id="rId9" imgW="4676851" imgH="27051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775" y="3203575"/>
                        <a:ext cx="6745288" cy="367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9" name="TextovéPole 29">
            <a:extLst>
              <a:ext uri="{FF2B5EF4-FFF2-40B4-BE49-F238E27FC236}">
                <a16:creationId xmlns:a16="http://schemas.microsoft.com/office/drawing/2014/main" id="{DDF05CE8-332D-B2F8-7D6F-3AD234D9C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4037013"/>
            <a:ext cx="3062288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Kolona: 150 x 1500 mm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8 kg CN-Silikagel + 10 % AgNO</a:t>
            </a:r>
            <a:r>
              <a:rPr lang="cs-CZ" altLang="cs-CZ" sz="1800" baseline="-25000">
                <a:latin typeface="Calibri" panose="020F0502020204030204" pitchFamily="34" charset="0"/>
              </a:rPr>
              <a:t>3</a:t>
            </a:r>
          </a:p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Nástřik: 200 g SurTC</a:t>
            </a:r>
          </a:p>
          <a:p>
            <a:pPr eaLnBrk="1" hangingPunct="1">
              <a:spcBef>
                <a:spcPct val="0"/>
              </a:spcBef>
            </a:pPr>
            <a:endParaRPr lang="cs-CZ" altLang="cs-CZ" sz="18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Mobilní fáze: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Aceton – Hexan 4 : 6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z="1800">
                <a:latin typeface="Calibri" panose="020F0502020204030204" pitchFamily="34" charset="0"/>
              </a:rPr>
              <a:t>Sycení AgNO</a:t>
            </a:r>
            <a:r>
              <a:rPr lang="cs-CZ" altLang="cs-CZ" sz="1800" baseline="-2500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36880" name="TextovéPole 30">
            <a:extLst>
              <a:ext uri="{FF2B5EF4-FFF2-40B4-BE49-F238E27FC236}">
                <a16:creationId xmlns:a16="http://schemas.microsoft.com/office/drawing/2014/main" id="{FE91DAE6-E54B-D53E-B280-D7FD0C653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3" y="6362700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cs-CZ" altLang="cs-CZ" sz="1800">
                <a:solidFill>
                  <a:srgbClr val="FF0000"/>
                </a:solidFill>
                <a:latin typeface="Calibri" panose="020F0502020204030204" pitchFamily="34" charset="0"/>
              </a:rPr>
              <a:t>Zachytávání AgNO</a:t>
            </a:r>
            <a:r>
              <a:rPr lang="cs-CZ" altLang="cs-CZ" sz="1800" baseline="-2500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pic>
        <p:nvPicPr>
          <p:cNvPr id="36881" name="Obrázek 10">
            <a:extLst>
              <a:ext uri="{FF2B5EF4-FFF2-40B4-BE49-F238E27FC236}">
                <a16:creationId xmlns:a16="http://schemas.microsoft.com/office/drawing/2014/main" id="{A58A27B9-698C-05D6-32A1-6238839A5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4" descr="Mihulka s.r.o. logo">
            <a:hlinkClick r:id="rId12"/>
            <a:extLst>
              <a:ext uri="{FF2B5EF4-FFF2-40B4-BE49-F238E27FC236}">
                <a16:creationId xmlns:a16="http://schemas.microsoft.com/office/drawing/2014/main" id="{B5521C11-9705-4137-5727-6C5A175DC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kt 1">
            <a:extLst>
              <a:ext uri="{FF2B5EF4-FFF2-40B4-BE49-F238E27FC236}">
                <a16:creationId xmlns:a16="http://schemas.microsoft.com/office/drawing/2014/main" id="{8C827754-921F-EA57-2E91-F4F5ADE330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35638" y="4097338"/>
          <a:ext cx="2668587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371600" imgH="1033366" progId="ChemDraw.Document.6.0">
                  <p:embed/>
                </p:oleObj>
              </mc:Choice>
              <mc:Fallback>
                <p:oleObj name="CS ChemDraw Drawing" r:id="rId2" imgW="1371600" imgH="1033366" progId="ChemDraw.Document.6.0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8" y="4097338"/>
                        <a:ext cx="2668587" cy="201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kt 2">
            <a:extLst>
              <a:ext uri="{FF2B5EF4-FFF2-40B4-BE49-F238E27FC236}">
                <a16:creationId xmlns:a16="http://schemas.microsoft.com/office/drawing/2014/main" id="{66A94DBD-914C-1A1D-8563-583B8D1C08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3786188"/>
          <a:ext cx="2447925" cy="268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362669" imgH="1493206" progId="ChemDraw.Document.6.0">
                  <p:embed/>
                </p:oleObj>
              </mc:Choice>
              <mc:Fallback>
                <p:oleObj name="CS ChemDraw Drawing" r:id="rId4" imgW="1362669" imgH="1493206" progId="ChemDraw.Document.6.0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786188"/>
                        <a:ext cx="2447925" cy="268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kt 3">
            <a:extLst>
              <a:ext uri="{FF2B5EF4-FFF2-40B4-BE49-F238E27FC236}">
                <a16:creationId xmlns:a16="http://schemas.microsoft.com/office/drawing/2014/main" id="{B0033EF0-9105-50D5-6073-13C704A4FF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0738" y="987425"/>
          <a:ext cx="7523162" cy="228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349027" imgH="1626407" progId="ChemDraw.Document.6.0">
                  <p:embed/>
                </p:oleObj>
              </mc:Choice>
              <mc:Fallback>
                <p:oleObj name="CS ChemDraw Drawing" r:id="rId6" imgW="5349027" imgH="1626407" progId="ChemDraw.Document.6.0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987425"/>
                        <a:ext cx="7523162" cy="228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7" name="Obrázek 10">
            <a:extLst>
              <a:ext uri="{FF2B5EF4-FFF2-40B4-BE49-F238E27FC236}">
                <a16:creationId xmlns:a16="http://schemas.microsoft.com/office/drawing/2014/main" id="{1E8D9198-931C-FE48-7423-A0338E736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5" y="0"/>
            <a:ext cx="316071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4" descr="Mihulka s.r.o. logo">
            <a:hlinkClick r:id="rId9"/>
            <a:extLst>
              <a:ext uri="{FF2B5EF4-FFF2-40B4-BE49-F238E27FC236}">
                <a16:creationId xmlns:a16="http://schemas.microsoft.com/office/drawing/2014/main" id="{56F423C5-60E8-CAE3-2A94-2BD1F5D7F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01600"/>
            <a:ext cx="26590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ovéPole 8">
            <a:extLst>
              <a:ext uri="{FF2B5EF4-FFF2-40B4-BE49-F238E27FC236}">
                <a16:creationId xmlns:a16="http://schemas.microsoft.com/office/drawing/2014/main" id="{5265A73F-71CE-F0B4-E439-AD191791D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0"/>
            <a:ext cx="3000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tabLst>
                <a:tab pos="708025" algn="l"/>
                <a:tab pos="1417638" algn="l"/>
                <a:tab pos="2127250" algn="l"/>
                <a:tab pos="2838450" algn="l"/>
                <a:tab pos="3548063" algn="l"/>
                <a:tab pos="4257675" algn="l"/>
                <a:tab pos="4965700" algn="l"/>
                <a:tab pos="5675313" algn="l"/>
                <a:tab pos="6384925" algn="l"/>
                <a:tab pos="7094538" algn="l"/>
                <a:tab pos="7805738" algn="l"/>
                <a:tab pos="8515350" algn="l"/>
                <a:tab pos="9224963" algn="l"/>
                <a:tab pos="9932988" algn="l"/>
                <a:tab pos="106426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cs-CZ" sz="2800" b="1">
                <a:solidFill>
                  <a:schemeClr val="tx1"/>
                </a:solidFill>
                <a:latin typeface="Calibri" panose="020F0502020204030204" pitchFamily="34" charset="0"/>
              </a:rPr>
              <a:t>Další přírodní látky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Výchoz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45429</TotalTime>
  <Words>1122</Words>
  <Application>Microsoft Office PowerPoint</Application>
  <PresentationFormat>Vlastní</PresentationFormat>
  <Paragraphs>258</Paragraphs>
  <Slides>32</Slides>
  <Notes>3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5</vt:i4>
      </vt:variant>
      <vt:variant>
        <vt:lpstr>Nadpisy snímků</vt:lpstr>
      </vt:variant>
      <vt:variant>
        <vt:i4>32</vt:i4>
      </vt:variant>
    </vt:vector>
  </HeadingPairs>
  <TitlesOfParts>
    <vt:vector size="44" baseType="lpstr">
      <vt:lpstr>Arial</vt:lpstr>
      <vt:lpstr>Book Antiqua</vt:lpstr>
      <vt:lpstr>Calibri</vt:lpstr>
      <vt:lpstr>Tahoma</vt:lpstr>
      <vt:lpstr>Times New Roman</vt:lpstr>
      <vt:lpstr>Wingdings</vt:lpstr>
      <vt:lpstr>Výchozí</vt:lpstr>
      <vt:lpstr>Bitmap Image</vt:lpstr>
      <vt:lpstr>Fotografie</vt:lpstr>
      <vt:lpstr>CS ChemDraw Drawing</vt:lpstr>
      <vt:lpstr>ISIS/Draw Sketch</vt:lpstr>
      <vt:lpstr>Worksheet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IVAX - TEVA London 2005</dc:title>
  <dc:creator>Zdeněk Zahradník</dc:creator>
  <cp:lastModifiedBy>Ladislav Cvak</cp:lastModifiedBy>
  <cp:revision>1472</cp:revision>
  <cp:lastPrinted>2000-01-28T14:17:37Z</cp:lastPrinted>
  <dcterms:created xsi:type="dcterms:W3CDTF">1997-04-23T11:41:55Z</dcterms:created>
  <dcterms:modified xsi:type="dcterms:W3CDTF">2025-03-12T14:10:32Z</dcterms:modified>
</cp:coreProperties>
</file>