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7"/>
  </p:notesMasterIdLst>
  <p:sldIdLst>
    <p:sldId id="256" r:id="rId2"/>
    <p:sldId id="333" r:id="rId3"/>
    <p:sldId id="322" r:id="rId4"/>
    <p:sldId id="264" r:id="rId5"/>
    <p:sldId id="257" r:id="rId6"/>
    <p:sldId id="258" r:id="rId7"/>
    <p:sldId id="260" r:id="rId8"/>
    <p:sldId id="323" r:id="rId9"/>
    <p:sldId id="261" r:id="rId10"/>
    <p:sldId id="315" r:id="rId11"/>
    <p:sldId id="262" r:id="rId12"/>
    <p:sldId id="326" r:id="rId13"/>
    <p:sldId id="263" r:id="rId14"/>
    <p:sldId id="288" r:id="rId15"/>
    <p:sldId id="290" r:id="rId16"/>
    <p:sldId id="314" r:id="rId17"/>
    <p:sldId id="301" r:id="rId18"/>
    <p:sldId id="331" r:id="rId19"/>
    <p:sldId id="293" r:id="rId20"/>
    <p:sldId id="297" r:id="rId21"/>
    <p:sldId id="298" r:id="rId22"/>
    <p:sldId id="325" r:id="rId23"/>
    <p:sldId id="300" r:id="rId24"/>
    <p:sldId id="316" r:id="rId25"/>
    <p:sldId id="294" r:id="rId26"/>
    <p:sldId id="302" r:id="rId27"/>
    <p:sldId id="304" r:id="rId28"/>
    <p:sldId id="305" r:id="rId29"/>
    <p:sldId id="306" r:id="rId30"/>
    <p:sldId id="317" r:id="rId31"/>
    <p:sldId id="318" r:id="rId32"/>
    <p:sldId id="319" r:id="rId33"/>
    <p:sldId id="320" r:id="rId34"/>
    <p:sldId id="321" r:id="rId35"/>
    <p:sldId id="308" r:id="rId36"/>
    <p:sldId id="330" r:id="rId37"/>
    <p:sldId id="309" r:id="rId38"/>
    <p:sldId id="310" r:id="rId39"/>
    <p:sldId id="311" r:id="rId40"/>
    <p:sldId id="312" r:id="rId41"/>
    <p:sldId id="327" r:id="rId42"/>
    <p:sldId id="332" r:id="rId43"/>
    <p:sldId id="313" r:id="rId44"/>
    <p:sldId id="324" r:id="rId45"/>
    <p:sldId id="307" r:id="rId46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E9EE215-EE9F-402C-9A02-D02CEC18284C}" v="4" dt="2025-12-07T19:52:36.13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368" autoAdjust="0"/>
    <p:restoredTop sz="57265" autoAdjust="0"/>
  </p:normalViewPr>
  <p:slideViewPr>
    <p:cSldViewPr snapToGrid="0">
      <p:cViewPr varScale="1">
        <p:scale>
          <a:sx n="39" d="100"/>
          <a:sy n="39" d="100"/>
        </p:scale>
        <p:origin x="2414" y="259"/>
      </p:cViewPr>
      <p:guideLst/>
    </p:cSldViewPr>
  </p:slideViewPr>
  <p:outlineViewPr>
    <p:cViewPr>
      <p:scale>
        <a:sx n="33" d="100"/>
        <a:sy n="33" d="100"/>
      </p:scale>
      <p:origin x="0" y="-2386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50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rika Hrudíková" userId="cdb8ff20339fd7ed" providerId="LiveId" clId="{C88F66B7-BCC8-4AD9-AE92-1E486B450E57}"/>
    <pc:docChg chg="undo redo custSel addSld delSld modSld sldOrd">
      <pc:chgData name="Erika Hrudíková" userId="cdb8ff20339fd7ed" providerId="LiveId" clId="{C88F66B7-BCC8-4AD9-AE92-1E486B450E57}" dt="2025-12-07T19:52:50.922" v="6783" actId="20577"/>
      <pc:docMkLst>
        <pc:docMk/>
      </pc:docMkLst>
      <pc:sldChg chg="modSp add mod">
        <pc:chgData name="Erika Hrudíková" userId="cdb8ff20339fd7ed" providerId="LiveId" clId="{C88F66B7-BCC8-4AD9-AE92-1E486B450E57}" dt="2025-11-26T20:29:06.377" v="4944" actId="20577"/>
        <pc:sldMkLst>
          <pc:docMk/>
          <pc:sldMk cId="293284745" sldId="258"/>
        </pc:sldMkLst>
        <pc:spChg chg="mod">
          <ac:chgData name="Erika Hrudíková" userId="cdb8ff20339fd7ed" providerId="LiveId" clId="{C88F66B7-BCC8-4AD9-AE92-1E486B450E57}" dt="2025-11-26T20:29:06.377" v="4944" actId="20577"/>
          <ac:spMkLst>
            <pc:docMk/>
            <pc:sldMk cId="293284745" sldId="258"/>
            <ac:spMk id="2" creationId="{743188E6-7414-F280-A4BD-C375F183EE54}"/>
          </ac:spMkLst>
        </pc:spChg>
        <pc:spChg chg="mod">
          <ac:chgData name="Erika Hrudíková" userId="cdb8ff20339fd7ed" providerId="LiveId" clId="{C88F66B7-BCC8-4AD9-AE92-1E486B450E57}" dt="2025-11-26T20:28:58.889" v="4943" actId="20577"/>
          <ac:spMkLst>
            <pc:docMk/>
            <pc:sldMk cId="293284745" sldId="258"/>
            <ac:spMk id="4" creationId="{88229040-B67B-302D-F984-9686FD099583}"/>
          </ac:spMkLst>
        </pc:spChg>
        <pc:spChg chg="mod">
          <ac:chgData name="Erika Hrudíková" userId="cdb8ff20339fd7ed" providerId="LiveId" clId="{C88F66B7-BCC8-4AD9-AE92-1E486B450E57}" dt="2025-11-26T20:28:53.259" v="4941" actId="20577"/>
          <ac:spMkLst>
            <pc:docMk/>
            <pc:sldMk cId="293284745" sldId="258"/>
            <ac:spMk id="5" creationId="{E4C9476C-27B9-99F2-1945-01628FECD83D}"/>
          </ac:spMkLst>
        </pc:spChg>
      </pc:sldChg>
      <pc:sldChg chg="add modNotesTx">
        <pc:chgData name="Erika Hrudíková" userId="cdb8ff20339fd7ed" providerId="LiveId" clId="{C88F66B7-BCC8-4AD9-AE92-1E486B450E57}" dt="2025-12-02T20:13:06.807" v="6635" actId="20577"/>
        <pc:sldMkLst>
          <pc:docMk/>
          <pc:sldMk cId="362777486" sldId="261"/>
        </pc:sldMkLst>
      </pc:sldChg>
      <pc:sldChg chg="modSp mod modNotesTx">
        <pc:chgData name="Erika Hrudíková" userId="cdb8ff20339fd7ed" providerId="LiveId" clId="{C88F66B7-BCC8-4AD9-AE92-1E486B450E57}" dt="2025-11-26T20:42:28.467" v="4982" actId="1076"/>
        <pc:sldMkLst>
          <pc:docMk/>
          <pc:sldMk cId="3114496471" sldId="263"/>
        </pc:sldMkLst>
        <pc:spChg chg="mod">
          <ac:chgData name="Erika Hrudíková" userId="cdb8ff20339fd7ed" providerId="LiveId" clId="{C88F66B7-BCC8-4AD9-AE92-1E486B450E57}" dt="2025-11-26T20:34:25.782" v="4969" actId="20577"/>
          <ac:spMkLst>
            <pc:docMk/>
            <pc:sldMk cId="3114496471" sldId="263"/>
            <ac:spMk id="3" creationId="{4F0E489B-00EF-DCB9-7EE2-A0948CD21445}"/>
          </ac:spMkLst>
        </pc:spChg>
        <pc:picChg chg="mod">
          <ac:chgData name="Erika Hrudíková" userId="cdb8ff20339fd7ed" providerId="LiveId" clId="{C88F66B7-BCC8-4AD9-AE92-1E486B450E57}" dt="2025-11-26T20:42:28.467" v="4982" actId="1076"/>
          <ac:picMkLst>
            <pc:docMk/>
            <pc:sldMk cId="3114496471" sldId="263"/>
            <ac:picMk id="5" creationId="{22BE710F-22FC-A668-006E-253A8EDB9313}"/>
          </ac:picMkLst>
        </pc:picChg>
      </pc:sldChg>
      <pc:sldChg chg="modNotesTx">
        <pc:chgData name="Erika Hrudíková" userId="cdb8ff20339fd7ed" providerId="LiveId" clId="{C88F66B7-BCC8-4AD9-AE92-1E486B450E57}" dt="2025-11-30T20:35:15.839" v="6482" actId="20577"/>
        <pc:sldMkLst>
          <pc:docMk/>
          <pc:sldMk cId="1847800441" sldId="264"/>
        </pc:sldMkLst>
      </pc:sldChg>
      <pc:sldChg chg="modSp mod">
        <pc:chgData name="Erika Hrudíková" userId="cdb8ff20339fd7ed" providerId="LiveId" clId="{C88F66B7-BCC8-4AD9-AE92-1E486B450E57}" dt="2025-12-07T19:01:58.936" v="6680" actId="1076"/>
        <pc:sldMkLst>
          <pc:docMk/>
          <pc:sldMk cId="1880650246" sldId="307"/>
        </pc:sldMkLst>
        <pc:spChg chg="mod">
          <ac:chgData name="Erika Hrudíková" userId="cdb8ff20339fd7ed" providerId="LiveId" clId="{C88F66B7-BCC8-4AD9-AE92-1E486B450E57}" dt="2025-12-07T19:01:56.801" v="6678" actId="20577"/>
          <ac:spMkLst>
            <pc:docMk/>
            <pc:sldMk cId="1880650246" sldId="307"/>
            <ac:spMk id="2" creationId="{68D93A0E-96A3-F5FC-3009-7557D06AA588}"/>
          </ac:spMkLst>
        </pc:spChg>
        <pc:picChg chg="mod">
          <ac:chgData name="Erika Hrudíková" userId="cdb8ff20339fd7ed" providerId="LiveId" clId="{C88F66B7-BCC8-4AD9-AE92-1E486B450E57}" dt="2025-12-07T19:01:58.936" v="6680" actId="1076"/>
          <ac:picMkLst>
            <pc:docMk/>
            <pc:sldMk cId="1880650246" sldId="307"/>
            <ac:picMk id="5" creationId="{70F38875-0563-20F4-07A4-DAE1B7209F02}"/>
          </ac:picMkLst>
        </pc:picChg>
      </pc:sldChg>
      <pc:sldChg chg="modSp add mod">
        <pc:chgData name="Erika Hrudíková" userId="cdb8ff20339fd7ed" providerId="LiveId" clId="{C88F66B7-BCC8-4AD9-AE92-1E486B450E57}" dt="2025-12-01T20:53:24.608" v="6485" actId="20577"/>
        <pc:sldMkLst>
          <pc:docMk/>
          <pc:sldMk cId="572092036" sldId="308"/>
        </pc:sldMkLst>
        <pc:spChg chg="mod">
          <ac:chgData name="Erika Hrudíková" userId="cdb8ff20339fd7ed" providerId="LiveId" clId="{C88F66B7-BCC8-4AD9-AE92-1E486B450E57}" dt="2025-12-01T20:53:24.608" v="6485" actId="20577"/>
          <ac:spMkLst>
            <pc:docMk/>
            <pc:sldMk cId="572092036" sldId="308"/>
            <ac:spMk id="3" creationId="{3FF244DE-297D-35F0-9921-17F5117328DC}"/>
          </ac:spMkLst>
        </pc:spChg>
      </pc:sldChg>
      <pc:sldChg chg="add">
        <pc:chgData name="Erika Hrudíková" userId="cdb8ff20339fd7ed" providerId="LiveId" clId="{C88F66B7-BCC8-4AD9-AE92-1E486B450E57}" dt="2025-11-26T20:37:01.588" v="4973"/>
        <pc:sldMkLst>
          <pc:docMk/>
          <pc:sldMk cId="3676908817" sldId="309"/>
        </pc:sldMkLst>
      </pc:sldChg>
      <pc:sldChg chg="add">
        <pc:chgData name="Erika Hrudíková" userId="cdb8ff20339fd7ed" providerId="LiveId" clId="{C88F66B7-BCC8-4AD9-AE92-1E486B450E57}" dt="2025-11-26T20:37:22.724" v="4974"/>
        <pc:sldMkLst>
          <pc:docMk/>
          <pc:sldMk cId="4065602375" sldId="310"/>
        </pc:sldMkLst>
      </pc:sldChg>
      <pc:sldChg chg="add">
        <pc:chgData name="Erika Hrudíková" userId="cdb8ff20339fd7ed" providerId="LiveId" clId="{C88F66B7-BCC8-4AD9-AE92-1E486B450E57}" dt="2025-11-26T20:37:55.333" v="4975"/>
        <pc:sldMkLst>
          <pc:docMk/>
          <pc:sldMk cId="3560036356" sldId="311"/>
        </pc:sldMkLst>
      </pc:sldChg>
      <pc:sldChg chg="add">
        <pc:chgData name="Erika Hrudíková" userId="cdb8ff20339fd7ed" providerId="LiveId" clId="{C88F66B7-BCC8-4AD9-AE92-1E486B450E57}" dt="2025-11-26T20:38:32.615" v="4976"/>
        <pc:sldMkLst>
          <pc:docMk/>
          <pc:sldMk cId="4154409282" sldId="312"/>
        </pc:sldMkLst>
      </pc:sldChg>
      <pc:sldChg chg="add">
        <pc:chgData name="Erika Hrudíková" userId="cdb8ff20339fd7ed" providerId="LiveId" clId="{C88F66B7-BCC8-4AD9-AE92-1E486B450E57}" dt="2025-11-26T20:31:28.707" v="4947"/>
        <pc:sldMkLst>
          <pc:docMk/>
          <pc:sldMk cId="3646226978" sldId="315"/>
        </pc:sldMkLst>
      </pc:sldChg>
      <pc:sldChg chg="modNotesTx">
        <pc:chgData name="Erika Hrudíková" userId="cdb8ff20339fd7ed" providerId="LiveId" clId="{C88F66B7-BCC8-4AD9-AE92-1E486B450E57}" dt="2025-11-30T20:34:33.651" v="6479" actId="20577"/>
        <pc:sldMkLst>
          <pc:docMk/>
          <pc:sldMk cId="3818230301" sldId="322"/>
        </pc:sldMkLst>
      </pc:sldChg>
      <pc:sldChg chg="add">
        <pc:chgData name="Erika Hrudíková" userId="cdb8ff20339fd7ed" providerId="LiveId" clId="{C88F66B7-BCC8-4AD9-AE92-1E486B450E57}" dt="2025-11-26T20:30:09.691" v="4945"/>
        <pc:sldMkLst>
          <pc:docMk/>
          <pc:sldMk cId="642215765" sldId="323"/>
        </pc:sldMkLst>
      </pc:sldChg>
      <pc:sldChg chg="modSp mod">
        <pc:chgData name="Erika Hrudíková" userId="cdb8ff20339fd7ed" providerId="LiveId" clId="{C88F66B7-BCC8-4AD9-AE92-1E486B450E57}" dt="2025-11-30T19:57:57.810" v="5973" actId="20577"/>
        <pc:sldMkLst>
          <pc:docMk/>
          <pc:sldMk cId="3154013270" sldId="324"/>
        </pc:sldMkLst>
        <pc:spChg chg="mod">
          <ac:chgData name="Erika Hrudíková" userId="cdb8ff20339fd7ed" providerId="LiveId" clId="{C88F66B7-BCC8-4AD9-AE92-1E486B450E57}" dt="2025-11-30T19:57:57.810" v="5973" actId="20577"/>
          <ac:spMkLst>
            <pc:docMk/>
            <pc:sldMk cId="3154013270" sldId="324"/>
            <ac:spMk id="3" creationId="{F5CC2B48-B11F-33BB-8BE0-FF9EF2C7426E}"/>
          </ac:spMkLst>
        </pc:spChg>
      </pc:sldChg>
      <pc:sldChg chg="addSp modSp new mod modNotesTx">
        <pc:chgData name="Erika Hrudíková" userId="cdb8ff20339fd7ed" providerId="LiveId" clId="{C88F66B7-BCC8-4AD9-AE92-1E486B450E57}" dt="2025-11-26T20:58:30.137" v="5681" actId="20577"/>
        <pc:sldMkLst>
          <pc:docMk/>
          <pc:sldMk cId="1663724543" sldId="327"/>
        </pc:sldMkLst>
        <pc:spChg chg="mod">
          <ac:chgData name="Erika Hrudíková" userId="cdb8ff20339fd7ed" providerId="LiveId" clId="{C88F66B7-BCC8-4AD9-AE92-1E486B450E57}" dt="2025-11-26T20:44:54.509" v="5082" actId="255"/>
          <ac:spMkLst>
            <pc:docMk/>
            <pc:sldMk cId="1663724543" sldId="327"/>
            <ac:spMk id="2" creationId="{9C234F63-3623-F365-3BDB-9DFE2ED59F6C}"/>
          </ac:spMkLst>
        </pc:spChg>
        <pc:spChg chg="mod">
          <ac:chgData name="Erika Hrudíková" userId="cdb8ff20339fd7ed" providerId="LiveId" clId="{C88F66B7-BCC8-4AD9-AE92-1E486B450E57}" dt="2025-11-26T20:55:19.980" v="5487" actId="20577"/>
          <ac:spMkLst>
            <pc:docMk/>
            <pc:sldMk cId="1663724543" sldId="327"/>
            <ac:spMk id="3" creationId="{D9B9D330-A6D2-0CAF-5259-F5CA74AE0B03}"/>
          </ac:spMkLst>
        </pc:spChg>
        <pc:picChg chg="add mod">
          <ac:chgData name="Erika Hrudíková" userId="cdb8ff20339fd7ed" providerId="LiveId" clId="{C88F66B7-BCC8-4AD9-AE92-1E486B450E57}" dt="2025-11-26T20:53:41.459" v="5439" actId="1076"/>
          <ac:picMkLst>
            <pc:docMk/>
            <pc:sldMk cId="1663724543" sldId="327"/>
            <ac:picMk id="5" creationId="{BC2B4F96-C56F-0A6C-4956-7B9320B3D423}"/>
          </ac:picMkLst>
        </pc:picChg>
      </pc:sldChg>
      <pc:sldChg chg="addSp delSp modSp new mod">
        <pc:chgData name="Erika Hrudíková" userId="cdb8ff20339fd7ed" providerId="LiveId" clId="{C88F66B7-BCC8-4AD9-AE92-1E486B450E57}" dt="2025-11-26T21:04:21.394" v="5688" actId="1076"/>
        <pc:sldMkLst>
          <pc:docMk/>
          <pc:sldMk cId="154529351" sldId="328"/>
        </pc:sldMkLst>
        <pc:picChg chg="add mod ord">
          <ac:chgData name="Erika Hrudíková" userId="cdb8ff20339fd7ed" providerId="LiveId" clId="{C88F66B7-BCC8-4AD9-AE92-1E486B450E57}" dt="2025-11-26T21:04:21.394" v="5688" actId="1076"/>
          <ac:picMkLst>
            <pc:docMk/>
            <pc:sldMk cId="154529351" sldId="328"/>
            <ac:picMk id="5" creationId="{16CAB18D-459F-9508-E358-449985EB082C}"/>
          </ac:picMkLst>
        </pc:picChg>
      </pc:sldChg>
      <pc:sldChg chg="addSp new mod">
        <pc:chgData name="Erika Hrudíková" userId="cdb8ff20339fd7ed" providerId="LiveId" clId="{C88F66B7-BCC8-4AD9-AE92-1E486B450E57}" dt="2025-11-26T21:05:44.331" v="5690" actId="22"/>
        <pc:sldMkLst>
          <pc:docMk/>
          <pc:sldMk cId="2081979076" sldId="329"/>
        </pc:sldMkLst>
        <pc:picChg chg="add">
          <ac:chgData name="Erika Hrudíková" userId="cdb8ff20339fd7ed" providerId="LiveId" clId="{C88F66B7-BCC8-4AD9-AE92-1E486B450E57}" dt="2025-11-26T21:05:44.331" v="5690" actId="22"/>
          <ac:picMkLst>
            <pc:docMk/>
            <pc:sldMk cId="2081979076" sldId="329"/>
            <ac:picMk id="5" creationId="{EA5D0EB0-917B-3329-7158-6EDA8C3D22D0}"/>
          </ac:picMkLst>
        </pc:picChg>
      </pc:sldChg>
      <pc:sldChg chg="addSp modSp new mod modNotesTx">
        <pc:chgData name="Erika Hrudíková" userId="cdb8ff20339fd7ed" providerId="LiveId" clId="{C88F66B7-BCC8-4AD9-AE92-1E486B450E57}" dt="2025-11-30T20:03:51.309" v="6478" actId="20577"/>
        <pc:sldMkLst>
          <pc:docMk/>
          <pc:sldMk cId="3526634871" sldId="330"/>
        </pc:sldMkLst>
        <pc:picChg chg="add mod">
          <ac:chgData name="Erika Hrudíková" userId="cdb8ff20339fd7ed" providerId="LiveId" clId="{C88F66B7-BCC8-4AD9-AE92-1E486B450E57}" dt="2025-11-30T19:48:45.487" v="5696" actId="1076"/>
          <ac:picMkLst>
            <pc:docMk/>
            <pc:sldMk cId="3526634871" sldId="330"/>
            <ac:picMk id="5" creationId="{7732E0EB-8595-2983-4228-F67320FE706D}"/>
          </ac:picMkLst>
        </pc:picChg>
      </pc:sldChg>
      <pc:sldChg chg="addSp delSp modSp new mod">
        <pc:chgData name="Erika Hrudíková" userId="cdb8ff20339fd7ed" providerId="LiveId" clId="{C88F66B7-BCC8-4AD9-AE92-1E486B450E57}" dt="2025-11-30T19:58:36.001" v="5983" actId="20577"/>
        <pc:sldMkLst>
          <pc:docMk/>
          <pc:sldMk cId="676030268" sldId="331"/>
        </pc:sldMkLst>
        <pc:spChg chg="mod">
          <ac:chgData name="Erika Hrudíková" userId="cdb8ff20339fd7ed" providerId="LiveId" clId="{C88F66B7-BCC8-4AD9-AE92-1E486B450E57}" dt="2025-11-30T19:52:19.689" v="5780" actId="20577"/>
          <ac:spMkLst>
            <pc:docMk/>
            <pc:sldMk cId="676030268" sldId="331"/>
            <ac:spMk id="2" creationId="{BC993360-1CBA-F685-AB94-1AD9DB36D249}"/>
          </ac:spMkLst>
        </pc:spChg>
        <pc:spChg chg="mod">
          <ac:chgData name="Erika Hrudíková" userId="cdb8ff20339fd7ed" providerId="LiveId" clId="{C88F66B7-BCC8-4AD9-AE92-1E486B450E57}" dt="2025-11-30T19:58:36.001" v="5983" actId="20577"/>
          <ac:spMkLst>
            <pc:docMk/>
            <pc:sldMk cId="676030268" sldId="331"/>
            <ac:spMk id="3" creationId="{3C95F6DF-140C-789B-BB4A-0DD1A8912AC3}"/>
          </ac:spMkLst>
        </pc:spChg>
        <pc:picChg chg="add mod">
          <ac:chgData name="Erika Hrudíková" userId="cdb8ff20339fd7ed" providerId="LiveId" clId="{C88F66B7-BCC8-4AD9-AE92-1E486B450E57}" dt="2025-11-30T19:52:31.362" v="5784" actId="14100"/>
          <ac:picMkLst>
            <pc:docMk/>
            <pc:sldMk cId="676030268" sldId="331"/>
            <ac:picMk id="5" creationId="{C9F359D8-E119-4245-4E82-88F45B1CB41E}"/>
          </ac:picMkLst>
        </pc:picChg>
      </pc:sldChg>
      <pc:sldChg chg="addSp delSp modSp new mod">
        <pc:chgData name="Erika Hrudíková" userId="cdb8ff20339fd7ed" providerId="LiveId" clId="{C88F66B7-BCC8-4AD9-AE92-1E486B450E57}" dt="2025-12-07T19:01:14.855" v="6677" actId="1076"/>
        <pc:sldMkLst>
          <pc:docMk/>
          <pc:sldMk cId="3099236453" sldId="332"/>
        </pc:sldMkLst>
        <pc:picChg chg="add mod ord">
          <ac:chgData name="Erika Hrudíková" userId="cdb8ff20339fd7ed" providerId="LiveId" clId="{C88F66B7-BCC8-4AD9-AE92-1E486B450E57}" dt="2025-12-03T20:47:06.329" v="6638" actId="1076"/>
          <ac:picMkLst>
            <pc:docMk/>
            <pc:sldMk cId="3099236453" sldId="332"/>
            <ac:picMk id="5" creationId="{273C5314-FA06-FE9D-B722-6C51ECE68D95}"/>
          </ac:picMkLst>
        </pc:picChg>
        <pc:picChg chg="add mod">
          <ac:chgData name="Erika Hrudíková" userId="cdb8ff20339fd7ed" providerId="LiveId" clId="{C88F66B7-BCC8-4AD9-AE92-1E486B450E57}" dt="2025-12-07T19:01:14.855" v="6677" actId="1076"/>
          <ac:picMkLst>
            <pc:docMk/>
            <pc:sldMk cId="3099236453" sldId="332"/>
            <ac:picMk id="7" creationId="{7E87FD72-E9FE-9453-5C04-342DB3FE0A35}"/>
          </ac:picMkLst>
        </pc:picChg>
      </pc:sldChg>
      <pc:sldChg chg="modSp new mod modNotesTx">
        <pc:chgData name="Erika Hrudíková" userId="cdb8ff20339fd7ed" providerId="LiveId" clId="{C88F66B7-BCC8-4AD9-AE92-1E486B450E57}" dt="2025-12-07T19:52:50.922" v="6783" actId="20577"/>
        <pc:sldMkLst>
          <pc:docMk/>
          <pc:sldMk cId="49993217" sldId="333"/>
        </pc:sldMkLst>
        <pc:spChg chg="mod">
          <ac:chgData name="Erika Hrudíková" userId="cdb8ff20339fd7ed" providerId="LiveId" clId="{C88F66B7-BCC8-4AD9-AE92-1E486B450E57}" dt="2025-12-07T19:47:05.281" v="6712" actId="255"/>
          <ac:spMkLst>
            <pc:docMk/>
            <pc:sldMk cId="49993217" sldId="333"/>
            <ac:spMk id="2" creationId="{7F189830-DAFC-BFAB-FE6C-9B51961D4A52}"/>
          </ac:spMkLst>
        </pc:spChg>
        <pc:spChg chg="mod">
          <ac:chgData name="Erika Hrudíková" userId="cdb8ff20339fd7ed" providerId="LiveId" clId="{C88F66B7-BCC8-4AD9-AE92-1E486B450E57}" dt="2025-12-07T19:52:50.922" v="6783" actId="20577"/>
          <ac:spMkLst>
            <pc:docMk/>
            <pc:sldMk cId="49993217" sldId="333"/>
            <ac:spMk id="3" creationId="{579AAB80-8F3D-ED08-998C-961A201B979C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2DACF4-757E-4492-88A5-C2BAB6CA26D0}" type="datetimeFigureOut">
              <a:rPr lang="cs-CZ" smtClean="0"/>
              <a:t>10.12.2025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4EB18B-8E38-48A9-8573-3AD5226FCE6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614734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4EB18B-8E38-48A9-8573-3AD5226FCE6D}" type="slidenum">
              <a:rPr lang="cs-CZ" smtClean="0"/>
              <a:t>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466545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/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4EB18B-8E38-48A9-8573-3AD5226FCE6D}" type="slidenum">
              <a:rPr lang="cs-CZ" smtClean="0"/>
              <a:t>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234447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4EB18B-8E38-48A9-8573-3AD5226FCE6D}" type="slidenum">
              <a:rPr lang="cs-CZ" smtClean="0"/>
              <a:t>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89252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4EB18B-8E38-48A9-8573-3AD5226FCE6D}" type="slidenum">
              <a:rPr lang="cs-CZ" smtClean="0"/>
              <a:t>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866666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fontAlgn="base">
              <a:spcAft>
                <a:spcPts val="1650"/>
              </a:spcAft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4EB18B-8E38-48A9-8573-3AD5226FCE6D}" type="slidenum">
              <a:rPr lang="cs-CZ" smtClean="0"/>
              <a:t>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113907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4EB18B-8E38-48A9-8573-3AD5226FCE6D}" type="slidenum">
              <a:rPr lang="cs-CZ" smtClean="0"/>
              <a:t>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977547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4EB18B-8E38-48A9-8573-3AD5226FCE6D}" type="slidenum">
              <a:rPr lang="cs-CZ" smtClean="0"/>
              <a:t>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022836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4EB18B-8E38-48A9-8573-3AD5226FCE6D}" type="slidenum">
              <a:rPr lang="cs-CZ" smtClean="0"/>
              <a:t>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6698555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4EB18B-8E38-48A9-8573-3AD5226FCE6D}" type="slidenum">
              <a:rPr lang="cs-CZ" smtClean="0"/>
              <a:t>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7580647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4EB18B-8E38-48A9-8573-3AD5226FCE6D}" type="slidenum">
              <a:rPr lang="cs-CZ" smtClean="0"/>
              <a:t>10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5984744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fontAlgn="base">
              <a:spcAft>
                <a:spcPts val="1650"/>
              </a:spcAft>
              <a:buNone/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4EB18B-8E38-48A9-8573-3AD5226FCE6D}" type="slidenum">
              <a:rPr lang="cs-CZ" smtClean="0"/>
              <a:t>11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1407087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4EB18B-8E38-48A9-8573-3AD5226FCE6D}" type="slidenum">
              <a:rPr lang="cs-CZ" smtClean="0"/>
              <a:t>12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033450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4EB18B-8E38-48A9-8573-3AD5226FCE6D}" type="slidenum">
              <a:rPr lang="cs-CZ" smtClean="0"/>
              <a:t>13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3645074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4EB18B-8E38-48A9-8573-3AD5226FCE6D}" type="slidenum">
              <a:rPr lang="cs-CZ" smtClean="0"/>
              <a:t>14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9710589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 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4EB18B-8E38-48A9-8573-3AD5226FCE6D}" type="slidenum">
              <a:rPr lang="cs-CZ" smtClean="0"/>
              <a:t>15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2950411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4EB18B-8E38-48A9-8573-3AD5226FCE6D}" type="slidenum">
              <a:rPr lang="cs-CZ" smtClean="0"/>
              <a:t>16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5082447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4EB18B-8E38-48A9-8573-3AD5226FCE6D}" type="slidenum">
              <a:rPr lang="cs-CZ" smtClean="0"/>
              <a:t>17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5605524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4EB18B-8E38-48A9-8573-3AD5226FCE6D}" type="slidenum">
              <a:rPr lang="cs-CZ" smtClean="0"/>
              <a:t>19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6739008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4EB18B-8E38-48A9-8573-3AD5226FCE6D}" type="slidenum">
              <a:rPr lang="cs-CZ" smtClean="0"/>
              <a:t>20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6690233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4EB18B-8E38-48A9-8573-3AD5226FCE6D}" type="slidenum">
              <a:rPr lang="cs-CZ" smtClean="0"/>
              <a:t>21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0553781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4EB18B-8E38-48A9-8573-3AD5226FCE6D}" type="slidenum">
              <a:rPr lang="cs-CZ" smtClean="0"/>
              <a:t>22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402080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4EB18B-8E38-48A9-8573-3AD5226FCE6D}" type="slidenum">
              <a:rPr lang="cs-CZ" smtClean="0"/>
              <a:t>23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0866827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4EB18B-8E38-48A9-8573-3AD5226FCE6D}" type="slidenum">
              <a:rPr lang="cs-CZ" smtClean="0"/>
              <a:t>24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5000084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4EB18B-8E38-48A9-8573-3AD5226FCE6D}" type="slidenum">
              <a:rPr lang="cs-CZ" smtClean="0"/>
              <a:t>25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8083495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4EB18B-8E38-48A9-8573-3AD5226FCE6D}" type="slidenum">
              <a:rPr lang="cs-CZ" smtClean="0"/>
              <a:t>26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8151878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4EB18B-8E38-48A9-8573-3AD5226FCE6D}" type="slidenum">
              <a:rPr lang="cs-CZ" smtClean="0"/>
              <a:t>27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6824063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4EB18B-8E38-48A9-8573-3AD5226FCE6D}" type="slidenum">
              <a:rPr lang="cs-CZ" smtClean="0"/>
              <a:t>29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0232680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4EB18B-8E38-48A9-8573-3AD5226FCE6D}" type="slidenum">
              <a:rPr lang="cs-CZ" smtClean="0"/>
              <a:t>30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1386440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mg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4EB18B-8E38-48A9-8573-3AD5226FCE6D}" type="slidenum">
              <a:rPr lang="cs-CZ" smtClean="0"/>
              <a:t>31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5782818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4EB18B-8E38-48A9-8573-3AD5226FCE6D}" type="slidenum">
              <a:rPr lang="cs-CZ" smtClean="0"/>
              <a:t>32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5003418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4EB18B-8E38-48A9-8573-3AD5226FCE6D}" type="slidenum">
              <a:rPr lang="cs-CZ" smtClean="0"/>
              <a:t>35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7768834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4EB18B-8E38-48A9-8573-3AD5226FCE6D}" type="slidenum">
              <a:rPr lang="cs-CZ" smtClean="0"/>
              <a:t>36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110220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4EB18B-8E38-48A9-8573-3AD5226FCE6D}" type="slidenum">
              <a:rPr lang="cs-CZ" smtClean="0"/>
              <a:t>38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0799831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4EB18B-8E38-48A9-8573-3AD5226FCE6D}" type="slidenum">
              <a:rPr lang="cs-CZ" smtClean="0"/>
              <a:t>40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5423004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4EB18B-8E38-48A9-8573-3AD5226FCE6D}" type="slidenum">
              <a:rPr lang="cs-CZ" smtClean="0"/>
              <a:t>41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6638230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4EB18B-8E38-48A9-8573-3AD5226FCE6D}" type="slidenum">
              <a:rPr lang="cs-CZ" smtClean="0"/>
              <a:t>43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7884776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4EB18B-8E38-48A9-8573-3AD5226FCE6D}" type="slidenum">
              <a:rPr lang="cs-CZ" smtClean="0"/>
              <a:t>44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51524440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4EB18B-8E38-48A9-8573-3AD5226FCE6D}" type="slidenum">
              <a:rPr lang="cs-CZ" smtClean="0"/>
              <a:t>45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741607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C7F635C-A77D-E23D-E4F5-6FD0557315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C1679BFD-5A78-4648-1D34-EAA1F30D4A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72613B3D-4519-B7EF-CDFA-9D8CC90F41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39CA3-6000-4FF9-9F13-EB42D8932432}" type="datetimeFigureOut">
              <a:rPr lang="cs-CZ" smtClean="0"/>
              <a:t>10.12.2025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F6F90333-5401-CF84-7524-A0A680F9DF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C921C168-0821-555C-A643-3B6270D614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04D798-14F3-4B49-9DAD-571EE835AA3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768937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74DF00F-A850-D4C8-4E9D-D65FAB8E3D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72B11D2-1EBE-D704-DC34-82508BACC2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6B3912FB-7052-DC23-0445-AD913578D9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39CA3-6000-4FF9-9F13-EB42D8932432}" type="datetimeFigureOut">
              <a:rPr lang="cs-CZ" smtClean="0"/>
              <a:t>10.12.2025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C501AC5D-F7EA-32CE-D12F-8249007C57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45877094-CC88-668C-91BB-19F36F38A3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04D798-14F3-4B49-9DAD-571EE835AA3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975932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C98F2B1-AC6E-D4F0-035D-AC3786622B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FDC1E3FE-4365-0237-DB4B-B4157B6CF6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AFF91390-6750-9D2B-CC75-3905FDC067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39CA3-6000-4FF9-9F13-EB42D8932432}" type="datetimeFigureOut">
              <a:rPr lang="cs-CZ" smtClean="0"/>
              <a:t>10.12.2025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499297F0-50F5-A690-5BC5-15E06518D3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532F0FE0-4267-AC92-3B08-C172BBAE10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04D798-14F3-4B49-9DAD-571EE835AA3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971317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77D7F3C-3040-A019-6DBB-4B4F8A5E86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B8CFB5B-6E97-5174-B9BF-FCF0AB5C897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7372F08A-731A-5126-1F71-73408A8F47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B1439CA9-0564-AF38-42A3-BC8440E897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39CA3-6000-4FF9-9F13-EB42D8932432}" type="datetimeFigureOut">
              <a:rPr lang="cs-CZ" smtClean="0"/>
              <a:t>10.12.2025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54AC8DDC-5AB1-CB3B-6A8F-178E2B81FA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518DD594-B2ED-4257-313F-69FB815EE0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04D798-14F3-4B49-9DAD-571EE835AA3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046303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8D9A55C-91F9-C020-57E0-413711FD39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4618CCC1-2D01-B3A6-D1BC-92835172FE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65D40360-754E-0850-7EDC-BC0CDCE531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24241A92-81C2-421C-84E2-1D1647A23A9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5C7C19F9-996A-9A1B-1449-C520CDC63D2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9CB9D0CE-FCDC-2946-77BD-C9F06EBA7A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39CA3-6000-4FF9-9F13-EB42D8932432}" type="datetimeFigureOut">
              <a:rPr lang="cs-CZ" smtClean="0"/>
              <a:t>10.12.2025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CC82EFD1-50CC-F2EA-00C6-B178FC50A0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38AFD956-BB02-0A3F-F010-91D9B6EDAF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04D798-14F3-4B49-9DAD-571EE835AA3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661389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703F3E9-B471-7D27-461D-16D721840E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DF1715DE-4D06-DD32-2F2C-309F5E021E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39CA3-6000-4FF9-9F13-EB42D8932432}" type="datetimeFigureOut">
              <a:rPr lang="cs-CZ" smtClean="0"/>
              <a:t>10.12.2025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E1E9BBCC-2CF9-B2C2-3352-05ADC663DD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BA92655E-89ED-D4D6-42CE-DE332A6593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04D798-14F3-4B49-9DAD-571EE835AA3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411266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4EB6C6BB-3441-BDB7-32ED-0601200B21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39CA3-6000-4FF9-9F13-EB42D8932432}" type="datetimeFigureOut">
              <a:rPr lang="cs-CZ" smtClean="0"/>
              <a:t>10.12.2025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376F0289-5C61-BC5E-FB45-1E3DE464D7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A105F097-3A6F-E870-AF2C-9C2D12887F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04D798-14F3-4B49-9DAD-571EE835AA3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967510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8A03190-81F6-1522-C4E7-8470ECC901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327E8FE9-E693-04C4-9C98-377DCCFF96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990C9052-5195-AFC5-30B0-8528C71787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149DBAD8-2926-566C-E42C-4D914CD99D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39CA3-6000-4FF9-9F13-EB42D8932432}" type="datetimeFigureOut">
              <a:rPr lang="cs-CZ" smtClean="0"/>
              <a:t>10.12.2025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8E09CA03-FFD9-87A4-56B8-EFF493DE07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C0438E35-7EC8-0973-D882-FD7AEDCFD7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04D798-14F3-4B49-9DAD-571EE835AA3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768451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01C5C72-4BD7-F72F-1F42-9366F2F7AC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6545C2B0-9BA6-9550-3FEE-9A6A3204013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F3F656EB-0078-D828-E3ED-F1FCDBAC51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7951E908-CD9F-09DD-CB45-4D8C5AFD17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39CA3-6000-4FF9-9F13-EB42D8932432}" type="datetimeFigureOut">
              <a:rPr lang="cs-CZ" smtClean="0"/>
              <a:t>10.12.2025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5E7E2155-E251-4ABA-ED7A-E73798092F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15A5C766-3A93-6711-ACC1-1259D3A061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04D798-14F3-4B49-9DAD-571EE835AA3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142919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003BA5E-3CEF-C70C-F5FF-47252613BB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2AF86BA2-6FA0-17D0-CD29-6CEADD3A4D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8562C54A-CF4C-8B8B-BF57-ED5C67359E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39CA3-6000-4FF9-9F13-EB42D8932432}" type="datetimeFigureOut">
              <a:rPr lang="cs-CZ" smtClean="0"/>
              <a:t>10.12.2025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F89E42CF-4828-B2BE-6DED-66AE0B4A48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E11C8AE7-430E-CA9E-F687-2FFBE77EA7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04D798-14F3-4B49-9DAD-571EE835AA3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006890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B7F648C0-0B50-4764-35C6-289CE300EF0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C1BF5150-F9FF-601B-A4F4-D1949C9F79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363D6C48-C276-8684-3DCA-4270E5F4F0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39CA3-6000-4FF9-9F13-EB42D8932432}" type="datetimeFigureOut">
              <a:rPr lang="cs-CZ" smtClean="0"/>
              <a:t>10.12.2025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DC6AB860-046E-A812-577A-BF49DAB17B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BA078A9B-C7A1-DC0F-6A3E-5A96704E33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04D798-14F3-4B49-9DAD-571EE835AA3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089553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A3C0C378-2A13-E79B-8898-F4DC193498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C7BA5385-1787-AE13-8CFC-8D8FE8E1D2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B4B9ADB0-2330-1A25-B474-CD38FE41919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DC39CA3-6000-4FF9-9F13-EB42D8932432}" type="datetimeFigureOut">
              <a:rPr lang="cs-CZ" smtClean="0"/>
              <a:t>10.12.2025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0CA18F8B-2AA6-57AA-682A-04FFFE80FEF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CD226C9-0E16-E51C-CAC9-C1A2A160C1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304D798-14F3-4B49-9DAD-571EE835AA3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445315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olen.cz/incpdfs/inf-990001-0000_10_005.pdf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ukl.cz/" TargetMode="External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doi.org/10.3390/molecules21111515" TargetMode="External"/><Relationship Id="rId4" Type="http://schemas.openxmlformats.org/officeDocument/2006/relationships/hyperlink" Target="https://doi.org/10.1186/s12943-018-0782-4" TargetMode="Externa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125C4F9-7DF4-B7AA-9311-AE263D8B0ED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cs-CZ" dirty="0"/>
              <a:t>Lékové interakce inhibitorů </a:t>
            </a:r>
            <a:r>
              <a:rPr lang="cs-CZ" dirty="0" err="1"/>
              <a:t>proteinkináz</a:t>
            </a:r>
            <a:r>
              <a:rPr lang="cs-CZ" dirty="0"/>
              <a:t> 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F4BE7384-D545-9136-898A-0727E1E124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421188"/>
            <a:ext cx="9144000" cy="1655762"/>
          </a:xfrm>
        </p:spPr>
        <p:txBody>
          <a:bodyPr/>
          <a:lstStyle/>
          <a:p>
            <a:r>
              <a:rPr lang="cs-CZ" dirty="0"/>
              <a:t>Erika Hrudíková</a:t>
            </a:r>
          </a:p>
          <a:p>
            <a:r>
              <a:rPr lang="cs-CZ" dirty="0"/>
              <a:t>Lékárna </a:t>
            </a:r>
            <a:r>
              <a:rPr lang="cs-CZ" dirty="0" err="1"/>
              <a:t>Agel</a:t>
            </a:r>
            <a:r>
              <a:rPr lang="cs-CZ" dirty="0"/>
              <a:t> Nový Jičín</a:t>
            </a:r>
          </a:p>
        </p:txBody>
      </p:sp>
      <p:pic>
        <p:nvPicPr>
          <p:cNvPr id="1026" name="Picture 2" descr="Lékárna AGEL">
            <a:extLst>
              <a:ext uri="{FF2B5EF4-FFF2-40B4-BE49-F238E27FC236}">
                <a16:creationId xmlns:a16="http://schemas.microsoft.com/office/drawing/2014/main" id="{F257F117-B711-4081-983E-F6066CEAF5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72576" y="5338653"/>
            <a:ext cx="2138362" cy="793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69803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F189830-DAFC-BFAB-FE6C-9B51961D4A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200" dirty="0"/>
              <a:t>MODALITY ONKOLOGICKÉ LÉČBY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579AAB80-8F3D-ED08-998C-961A201B97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cs-CZ" dirty="0"/>
              <a:t>Chirurgická léčba</a:t>
            </a:r>
          </a:p>
          <a:p>
            <a:r>
              <a:rPr lang="cs-CZ" dirty="0"/>
              <a:t>Radioterapie</a:t>
            </a:r>
          </a:p>
          <a:p>
            <a:r>
              <a:rPr lang="cs-CZ" dirty="0"/>
              <a:t>Systémová léčba</a:t>
            </a:r>
          </a:p>
          <a:p>
            <a:pPr lvl="1"/>
            <a:r>
              <a:rPr lang="cs-CZ" dirty="0"/>
              <a:t>Chemoterapie</a:t>
            </a:r>
          </a:p>
          <a:p>
            <a:pPr lvl="1"/>
            <a:r>
              <a:rPr lang="cs-CZ" b="1" dirty="0"/>
              <a:t>Cílená léčba</a:t>
            </a:r>
          </a:p>
          <a:p>
            <a:pPr lvl="1"/>
            <a:r>
              <a:rPr lang="cs-CZ" dirty="0"/>
              <a:t>Hormonální léčba</a:t>
            </a:r>
          </a:p>
          <a:p>
            <a:pPr lvl="1"/>
            <a:r>
              <a:rPr lang="cs-CZ" dirty="0"/>
              <a:t>Imunoterapie</a:t>
            </a:r>
          </a:p>
          <a:p>
            <a:pPr marL="457200" lvl="1" indent="0">
              <a:buNone/>
            </a:pPr>
            <a:endParaRPr lang="cs-CZ" dirty="0"/>
          </a:p>
          <a:p>
            <a:r>
              <a:rPr lang="cs-CZ" dirty="0"/>
              <a:t>Adjuvantní léčba (zajišťovací)</a:t>
            </a:r>
          </a:p>
          <a:p>
            <a:r>
              <a:rPr lang="cs-CZ" dirty="0" err="1"/>
              <a:t>Neoadjuvantní</a:t>
            </a:r>
            <a:r>
              <a:rPr lang="cs-CZ" dirty="0"/>
              <a:t> léčba</a:t>
            </a:r>
          </a:p>
          <a:p>
            <a:endParaRPr lang="cs-CZ" dirty="0"/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99932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602E5A2-D742-4CC8-A35B-56EE0389AA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200" dirty="0"/>
              <a:t>CÍLENÁ LÉČBA V ONKOLOGII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3B527741-5D34-244C-760F-2B452171F9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„velké molekuly“</a:t>
            </a:r>
          </a:p>
          <a:p>
            <a:pPr lvl="1"/>
            <a:r>
              <a:rPr lang="cs-CZ" dirty="0"/>
              <a:t>monoklonální protilátky</a:t>
            </a:r>
          </a:p>
          <a:p>
            <a:pPr lvl="1"/>
            <a:r>
              <a:rPr lang="cs-CZ" dirty="0"/>
              <a:t>parenterální podání</a:t>
            </a:r>
          </a:p>
          <a:p>
            <a:pPr lvl="1"/>
            <a:r>
              <a:rPr lang="cs-CZ" dirty="0"/>
              <a:t>nemetabolizují se</a:t>
            </a:r>
          </a:p>
          <a:p>
            <a:pPr lvl="1"/>
            <a:r>
              <a:rPr lang="cs-CZ" dirty="0"/>
              <a:t>LI (farmakokinetické) nehrozí</a:t>
            </a:r>
          </a:p>
          <a:p>
            <a:pPr marL="457200" lvl="1" indent="0">
              <a:buNone/>
            </a:pPr>
            <a:endParaRPr lang="cs-CZ" dirty="0"/>
          </a:p>
          <a:p>
            <a:r>
              <a:rPr lang="cs-CZ" dirty="0"/>
              <a:t>kinázové inhibitory „malé molekuly“</a:t>
            </a:r>
          </a:p>
          <a:p>
            <a:pPr lvl="1"/>
            <a:r>
              <a:rPr lang="cs-CZ" dirty="0"/>
              <a:t>podání per os</a:t>
            </a:r>
          </a:p>
          <a:p>
            <a:pPr lvl="1"/>
            <a:r>
              <a:rPr lang="cs-CZ" dirty="0"/>
              <a:t>časté interakce </a:t>
            </a:r>
          </a:p>
          <a:p>
            <a:pPr lvl="1"/>
            <a:endParaRPr lang="cs-CZ" dirty="0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EE574F88-A75D-026F-9216-7F0599ED5B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75276" y="1476196"/>
            <a:ext cx="4572000" cy="3429000"/>
          </a:xfrm>
          <a:prstGeom prst="rect">
            <a:avLst/>
          </a:prstGeom>
        </p:spPr>
      </p:pic>
      <p:sp>
        <p:nvSpPr>
          <p:cNvPr id="6" name="TextovéPole 5">
            <a:extLst>
              <a:ext uri="{FF2B5EF4-FFF2-40B4-BE49-F238E27FC236}">
                <a16:creationId xmlns:a16="http://schemas.microsoft.com/office/drawing/2014/main" id="{C92FC480-4CCC-C418-93D5-94395CFA6A39}"/>
              </a:ext>
            </a:extLst>
          </p:cNvPr>
          <p:cNvSpPr txBox="1"/>
          <p:nvPr/>
        </p:nvSpPr>
        <p:spPr>
          <a:xfrm>
            <a:off x="7458074" y="5853797"/>
            <a:ext cx="425410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/>
              <a:t>By Jovan </a:t>
            </a:r>
            <a:r>
              <a:rPr lang="en-US" sz="1200" dirty="0" err="1"/>
              <a:t>Gec</a:t>
            </a:r>
            <a:r>
              <a:rPr lang="en-US" sz="1200" dirty="0"/>
              <a:t> - Own work, CC BY-SA 4.0, https://commons.wikimedia.org/w/index.php?curid=116729673</a:t>
            </a:r>
            <a:endParaRPr lang="cs-CZ" sz="1200" dirty="0"/>
          </a:p>
        </p:txBody>
      </p:sp>
    </p:spTree>
    <p:extLst>
      <p:ext uri="{BB962C8B-B14F-4D97-AF65-F5344CB8AC3E}">
        <p14:creationId xmlns:p14="http://schemas.microsoft.com/office/powerpoint/2010/main" val="38182303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B73378D-D96B-7F28-331F-EFFEB3DE2F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cs-CZ" b="1" dirty="0">
                <a:latin typeface="Book Antiqua" panose="02040602050305030304" pitchFamily="18" charset="0"/>
              </a:rPr>
            </a:br>
            <a:r>
              <a:rPr lang="cs-CZ" sz="3600" dirty="0"/>
              <a:t>L CYTOSTATIKA A IMUNOMODULAČNÍ LÉČIVA</a:t>
            </a:r>
            <a:br>
              <a:rPr lang="cs-CZ" b="1" dirty="0">
                <a:latin typeface="Book Antiqua" panose="02040602050305030304" pitchFamily="18" charset="0"/>
              </a:rPr>
            </a:br>
            <a:endParaRPr lang="cs-CZ" dirty="0"/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B883CB04-F857-2515-9DD6-6A3DAD6163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9442" y="1248108"/>
            <a:ext cx="10515600" cy="50323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1600" b="1" dirty="0">
                <a:latin typeface="Book Antiqua" panose="02040602050305030304" pitchFamily="18" charset="0"/>
              </a:rPr>
              <a:t>	</a:t>
            </a:r>
          </a:p>
          <a:p>
            <a:pPr marL="0" indent="0">
              <a:buNone/>
            </a:pPr>
            <a:r>
              <a:rPr lang="cs-CZ" sz="1600" b="1" dirty="0">
                <a:latin typeface="Book Antiqua" panose="02040602050305030304" pitchFamily="18" charset="0"/>
              </a:rPr>
              <a:t>	</a:t>
            </a:r>
            <a:r>
              <a:rPr lang="cs-CZ" sz="1600" dirty="0"/>
              <a:t>L01 CYTOSTATIKA</a:t>
            </a:r>
          </a:p>
          <a:p>
            <a:pPr marL="0" indent="0">
              <a:buNone/>
            </a:pPr>
            <a:r>
              <a:rPr lang="cs-CZ" sz="1600" dirty="0"/>
              <a:t>		L01A ALKYLAČNÍ LÁTKY</a:t>
            </a:r>
          </a:p>
          <a:p>
            <a:pPr marL="0" indent="0">
              <a:buNone/>
            </a:pPr>
            <a:r>
              <a:rPr lang="cs-CZ" sz="1600" dirty="0"/>
              <a:t>		L01B ANTIMETABOLITY</a:t>
            </a:r>
          </a:p>
          <a:p>
            <a:pPr marL="0" indent="0">
              <a:buNone/>
            </a:pPr>
            <a:r>
              <a:rPr lang="cs-CZ" sz="1600" dirty="0"/>
              <a:t>		L01C ROSTLINNÉ ALKALOIDY A JINÁ PŘÍRODNÍ LÉČIVA</a:t>
            </a:r>
          </a:p>
          <a:p>
            <a:pPr marL="0" indent="0">
              <a:buNone/>
            </a:pPr>
            <a:r>
              <a:rPr lang="cs-CZ" sz="1600" dirty="0"/>
              <a:t>		L01D CYTOTOXICKÁ ANTIBIOTIKA A PŘÍBUZNÉ LÁTKY</a:t>
            </a:r>
          </a:p>
          <a:p>
            <a:pPr marL="0" indent="0">
              <a:buNone/>
            </a:pPr>
            <a:r>
              <a:rPr lang="cs-CZ" sz="1600" dirty="0"/>
              <a:t>		</a:t>
            </a:r>
            <a:r>
              <a:rPr lang="cs-CZ" sz="16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L01E INHIBITORY PROTEINKINÁZ</a:t>
            </a:r>
          </a:p>
          <a:p>
            <a:pPr marL="0" indent="0">
              <a:buNone/>
            </a:pPr>
            <a:r>
              <a:rPr lang="cs-CZ" sz="1600" dirty="0"/>
              <a:t>		L01F MONOKLONÁLNÍ PROTILÁTKY A KONJUGÁTY 						                      PROTILÁTKA - LÉČIVO</a:t>
            </a:r>
          </a:p>
          <a:p>
            <a:pPr marL="0" indent="0">
              <a:buNone/>
            </a:pPr>
            <a:r>
              <a:rPr lang="cs-CZ" sz="1600" dirty="0"/>
              <a:t>		L01X JINÁ CYTOSTATIKA</a:t>
            </a:r>
          </a:p>
          <a:p>
            <a:endParaRPr lang="cs-CZ" dirty="0"/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919318C8-3E0D-6147-7244-1A4B9A1A07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927" y="4644132"/>
            <a:ext cx="11266146" cy="19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8004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9EB55C2-268E-05E5-9E0A-04E09B3E2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200" dirty="0"/>
              <a:t>KINÁZOVÉ RECEPTORY 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F1EE5F8-D8A2-3C46-C9B2-1DE34AA5E1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9742714" cy="4017963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spcBef>
                <a:spcPts val="0"/>
              </a:spcBef>
            </a:pPr>
            <a:r>
              <a:rPr lang="cs-CZ" sz="2000" dirty="0"/>
              <a:t> exprimovány ve všech tkáních 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</a:pPr>
            <a:r>
              <a:rPr lang="cs-CZ" sz="2000" dirty="0"/>
              <a:t> mají  kritickou úlohu při regulaci buněčné diferenciace, proliferace, přežití,      metabolismu a migrace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</a:pPr>
            <a:r>
              <a:rPr lang="cs-CZ" sz="2000" dirty="0"/>
              <a:t> </a:t>
            </a:r>
            <a:r>
              <a:rPr lang="cs-CZ" sz="2000" dirty="0" err="1"/>
              <a:t>dysregulace</a:t>
            </a:r>
            <a:r>
              <a:rPr lang="cs-CZ" sz="2000" dirty="0"/>
              <a:t> hraje roli v různých lidských onemocněních, zejména v rakovině</a:t>
            </a:r>
            <a:endParaRPr lang="cs-CZ" sz="2000" baseline="30000" dirty="0"/>
          </a:p>
          <a:p>
            <a:pPr marL="0" indent="0">
              <a:lnSpc>
                <a:spcPct val="150000"/>
              </a:lnSpc>
              <a:spcBef>
                <a:spcPts val="0"/>
              </a:spcBef>
            </a:pPr>
            <a:r>
              <a:rPr lang="cs-CZ" sz="2000" dirty="0"/>
              <a:t> název  podle  aktivní aminokyseliny</a:t>
            </a:r>
          </a:p>
          <a:p>
            <a:endParaRPr lang="cs-CZ" dirty="0"/>
          </a:p>
          <a:p>
            <a:endParaRPr lang="cs-CZ" dirty="0"/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A6A0C179-F65F-91F1-DBA6-946C1D2B896E}"/>
              </a:ext>
            </a:extLst>
          </p:cNvPr>
          <p:cNvSpPr txBox="1"/>
          <p:nvPr/>
        </p:nvSpPr>
        <p:spPr>
          <a:xfrm>
            <a:off x="838200" y="5861672"/>
            <a:ext cx="1102042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b="0" i="0" dirty="0">
                <a:solidFill>
                  <a:srgbClr val="000000"/>
                </a:solidFill>
                <a:effectLst/>
              </a:rPr>
              <a:t>Grant A. </a:t>
            </a:r>
            <a:r>
              <a:rPr lang="de-DE" sz="1200" b="0" i="0" dirty="0" err="1">
                <a:solidFill>
                  <a:srgbClr val="000000"/>
                </a:solidFill>
                <a:effectLst/>
              </a:rPr>
              <a:t>Wintheiser</a:t>
            </a:r>
            <a:r>
              <a:rPr lang="de-DE" sz="1200" b="0" i="0" dirty="0">
                <a:solidFill>
                  <a:srgbClr val="000000"/>
                </a:solidFill>
                <a:effectLst/>
              </a:rPr>
              <a:t>; Peter Silberstein</a:t>
            </a:r>
            <a:r>
              <a:rPr lang="cs-CZ" sz="1200" b="0" i="0" dirty="0">
                <a:solidFill>
                  <a:srgbClr val="000000"/>
                </a:solidFill>
                <a:effectLst/>
              </a:rPr>
              <a:t>, </a:t>
            </a:r>
            <a:r>
              <a:rPr lang="cs-CZ" sz="1200" b="1" i="0" dirty="0" err="1">
                <a:solidFill>
                  <a:srgbClr val="000000"/>
                </a:solidFill>
                <a:effectLst/>
              </a:rPr>
              <a:t>Physiology</a:t>
            </a:r>
            <a:r>
              <a:rPr lang="cs-CZ" sz="1200" b="1" i="0" dirty="0">
                <a:solidFill>
                  <a:srgbClr val="000000"/>
                </a:solidFill>
                <a:effectLst/>
              </a:rPr>
              <a:t>, Tyrosine </a:t>
            </a:r>
            <a:r>
              <a:rPr lang="cs-CZ" sz="1200" b="1" i="0" dirty="0" err="1">
                <a:solidFill>
                  <a:srgbClr val="000000"/>
                </a:solidFill>
                <a:effectLst/>
              </a:rPr>
              <a:t>Kinase</a:t>
            </a:r>
            <a:r>
              <a:rPr lang="cs-CZ" sz="1200" b="1" i="0" dirty="0">
                <a:solidFill>
                  <a:srgbClr val="000000"/>
                </a:solidFill>
                <a:effectLst/>
              </a:rPr>
              <a:t> </a:t>
            </a:r>
            <a:r>
              <a:rPr lang="cs-CZ" sz="1200" b="1" i="0" dirty="0" err="1">
                <a:solidFill>
                  <a:srgbClr val="000000"/>
                </a:solidFill>
                <a:effectLst/>
              </a:rPr>
              <a:t>Receptors</a:t>
            </a:r>
            <a:r>
              <a:rPr lang="cs-CZ" sz="1200" b="1" i="0" dirty="0">
                <a:solidFill>
                  <a:srgbClr val="000000"/>
                </a:solidFill>
                <a:effectLst/>
              </a:rPr>
              <a:t>, </a:t>
            </a:r>
            <a:r>
              <a:rPr lang="cs-CZ" sz="1200" b="0" i="0" dirty="0">
                <a:solidFill>
                  <a:srgbClr val="000000"/>
                </a:solidFill>
                <a:effectLst/>
              </a:rPr>
              <a:t>ID: NBK538532</a:t>
            </a:r>
            <a:endParaRPr lang="cs-CZ" sz="1200" b="1" i="0" dirty="0">
              <a:solidFill>
                <a:srgbClr val="000000"/>
              </a:solidFill>
              <a:effectLst/>
            </a:endParaRPr>
          </a:p>
          <a:p>
            <a:endParaRPr lang="cs-CZ" dirty="0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C6ADF91F-E09D-6E90-8419-33569E3065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50061" y="3536723"/>
            <a:ext cx="3208564" cy="3208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61725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43188E6-7414-F280-A4BD-C375F183EE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1020423" cy="1325563"/>
          </a:xfrm>
        </p:spPr>
        <p:txBody>
          <a:bodyPr>
            <a:noAutofit/>
          </a:bodyPr>
          <a:lstStyle/>
          <a:p>
            <a:r>
              <a:rPr lang="cs-CZ" sz="3200" dirty="0"/>
              <a:t>MECHANISMY AKTIVACE RECEPTOROVÉ TYROSINKINÁZY U NÁDOROVÝCH ONEMOCNĚNÍ</a:t>
            </a:r>
            <a:endParaRPr lang="cs-CZ" sz="3200" baseline="30000" dirty="0"/>
          </a:p>
        </p:txBody>
      </p:sp>
      <p:pic>
        <p:nvPicPr>
          <p:cNvPr id="1026" name="Picture 2" descr="Fig. 1">
            <a:extLst>
              <a:ext uri="{FF2B5EF4-FFF2-40B4-BE49-F238E27FC236}">
                <a16:creationId xmlns:a16="http://schemas.microsoft.com/office/drawing/2014/main" id="{83B2C0E7-6135-6905-7326-3F10F2B65B8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6015" y="1690688"/>
            <a:ext cx="3289528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ovéPole 3">
            <a:extLst>
              <a:ext uri="{FF2B5EF4-FFF2-40B4-BE49-F238E27FC236}">
                <a16:creationId xmlns:a16="http://schemas.microsoft.com/office/drawing/2014/main" id="{88229040-B67B-302D-F984-9686FD099583}"/>
              </a:ext>
            </a:extLst>
          </p:cNvPr>
          <p:cNvSpPr txBox="1"/>
          <p:nvPr/>
        </p:nvSpPr>
        <p:spPr>
          <a:xfrm>
            <a:off x="457201" y="6169709"/>
            <a:ext cx="110204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/>
              <a:t> </a:t>
            </a:r>
            <a:r>
              <a:rPr lang="en-US" sz="1200" b="0" i="0" dirty="0">
                <a:solidFill>
                  <a:srgbClr val="333333"/>
                </a:solidFill>
                <a:effectLst/>
              </a:rPr>
              <a:t>Du, Z., </a:t>
            </a:r>
            <a:r>
              <a:rPr lang="en-US" sz="1200" b="0" i="0" dirty="0" err="1">
                <a:solidFill>
                  <a:srgbClr val="333333"/>
                </a:solidFill>
                <a:effectLst/>
              </a:rPr>
              <a:t>Lovly</a:t>
            </a:r>
            <a:r>
              <a:rPr lang="en-US" sz="1200" b="0" i="0" dirty="0">
                <a:solidFill>
                  <a:srgbClr val="333333"/>
                </a:solidFill>
                <a:effectLst/>
              </a:rPr>
              <a:t>, C.M. Mechanisms of receptor tyrosine kinase activation in cancer. </a:t>
            </a:r>
            <a:r>
              <a:rPr lang="en-US" sz="1200" b="0" i="1" dirty="0">
                <a:solidFill>
                  <a:srgbClr val="333333"/>
                </a:solidFill>
                <a:effectLst/>
              </a:rPr>
              <a:t>Mol Cancer</a:t>
            </a:r>
            <a:r>
              <a:rPr lang="en-US" sz="1200" b="0" i="0" dirty="0">
                <a:solidFill>
                  <a:srgbClr val="333333"/>
                </a:solidFill>
                <a:effectLst/>
              </a:rPr>
              <a:t> </a:t>
            </a:r>
            <a:r>
              <a:rPr lang="en-US" sz="1200" b="1" i="0" dirty="0">
                <a:solidFill>
                  <a:srgbClr val="333333"/>
                </a:solidFill>
                <a:effectLst/>
              </a:rPr>
              <a:t>17</a:t>
            </a:r>
            <a:r>
              <a:rPr lang="en-US" sz="1200" b="0" i="0" dirty="0">
                <a:solidFill>
                  <a:srgbClr val="333333"/>
                </a:solidFill>
                <a:effectLst/>
              </a:rPr>
              <a:t>, 58 (2018). https://doi.org/10.1186/s12943-018-0782-4</a:t>
            </a:r>
            <a:r>
              <a:rPr lang="cs-CZ" sz="1200" dirty="0"/>
              <a:t> </a:t>
            </a: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E4C9476C-27B9-99F2-1945-01628FECD83D}"/>
              </a:ext>
            </a:extLst>
          </p:cNvPr>
          <p:cNvSpPr txBox="1"/>
          <p:nvPr/>
        </p:nvSpPr>
        <p:spPr>
          <a:xfrm>
            <a:off x="709863" y="2020024"/>
            <a:ext cx="6818399" cy="28179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cs-CZ" sz="2000" dirty="0"/>
              <a:t>narušení rovnováhy mezi buněčným růstem/proliferací a buněčnou smrtí v důsledku: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2000" dirty="0"/>
              <a:t> mutace </a:t>
            </a:r>
            <a:r>
              <a:rPr lang="cs-CZ" sz="2000" dirty="0" err="1"/>
              <a:t>gain-of-function</a:t>
            </a:r>
            <a:endParaRPr lang="cs-CZ" sz="2000" dirty="0"/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2000" dirty="0"/>
              <a:t>genomová amplifikace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2000" dirty="0"/>
              <a:t>chromozomální přestavby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2000" dirty="0"/>
              <a:t>a/nebo </a:t>
            </a:r>
            <a:r>
              <a:rPr lang="cs-CZ" sz="2000" dirty="0" err="1"/>
              <a:t>autokrinní</a:t>
            </a:r>
            <a:r>
              <a:rPr lang="cs-CZ" sz="2000" dirty="0"/>
              <a:t> aktivace</a:t>
            </a:r>
            <a:endParaRPr lang="cs-CZ" sz="2000" baseline="30000" dirty="0"/>
          </a:p>
        </p:txBody>
      </p:sp>
    </p:spTree>
    <p:extLst>
      <p:ext uri="{BB962C8B-B14F-4D97-AF65-F5344CB8AC3E}">
        <p14:creationId xmlns:p14="http://schemas.microsoft.com/office/powerpoint/2010/main" val="2932847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41B4D86-59AA-0A6A-A259-2E6A8B1BA6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200" dirty="0"/>
              <a:t>KINÁZOVÉ INHIBITORY 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960B15FD-CFE8-71EA-83D4-69C6589886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7710714" cy="5373462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spcBef>
                <a:spcPts val="0"/>
              </a:spcBef>
            </a:pPr>
            <a:r>
              <a:rPr lang="cs-CZ" sz="1800" dirty="0"/>
              <a:t> c</a:t>
            </a:r>
            <a:r>
              <a:rPr lang="cs-CZ" sz="1800" b="0" i="0" dirty="0">
                <a:effectLst/>
              </a:rPr>
              <a:t>ílená terapie </a:t>
            </a:r>
            <a:r>
              <a:rPr lang="cs-CZ" sz="1800" b="1" i="0" dirty="0">
                <a:effectLst/>
              </a:rPr>
              <a:t>nádorových onemocnění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</a:pPr>
            <a:r>
              <a:rPr lang="cs-CZ" sz="1800" b="0" i="0" dirty="0">
                <a:effectLst/>
              </a:rPr>
              <a:t> blokují specifickou kinázu </a:t>
            </a:r>
          </a:p>
          <a:p>
            <a:pPr marL="0" indent="0" algn="l" fontAlgn="base">
              <a:lnSpc>
                <a:spcPct val="150000"/>
              </a:lnSpc>
              <a:spcBef>
                <a:spcPts val="0"/>
              </a:spcBef>
            </a:pPr>
            <a:r>
              <a:rPr lang="cs-CZ" sz="1800" b="0" i="0" dirty="0">
                <a:effectLst/>
              </a:rPr>
              <a:t> blokují prorůstové signály nebo signály bránící apoptóze</a:t>
            </a:r>
            <a:endParaRPr lang="cs-CZ" sz="1800" dirty="0"/>
          </a:p>
          <a:p>
            <a:pPr marL="0" indent="0" algn="l" fontAlgn="base">
              <a:lnSpc>
                <a:spcPct val="150000"/>
              </a:lnSpc>
              <a:spcBef>
                <a:spcPts val="0"/>
              </a:spcBef>
            </a:pPr>
            <a:r>
              <a:rPr lang="cs-CZ" sz="1800" b="0" i="0" dirty="0">
                <a:effectLst/>
              </a:rPr>
              <a:t> blokáda může být cílena na nádorovou buňku nebo na angiogenezi</a:t>
            </a:r>
            <a:endParaRPr lang="cs-CZ" sz="1800" u="sng" dirty="0"/>
          </a:p>
          <a:p>
            <a:pPr marL="0" indent="0" algn="l" fontAlgn="base">
              <a:lnSpc>
                <a:spcPct val="150000"/>
              </a:lnSpc>
              <a:spcBef>
                <a:spcPts val="0"/>
              </a:spcBef>
            </a:pPr>
            <a:r>
              <a:rPr lang="cs-CZ" sz="1800" b="0" i="0" dirty="0">
                <a:effectLst/>
              </a:rPr>
              <a:t> podmínkou pro použití některých inhibitorů je vyšetření specifického biomarkeru např. </a:t>
            </a:r>
            <a:r>
              <a:rPr lang="cs-CZ" sz="1800" b="0" i="0" dirty="0" err="1">
                <a:effectLst/>
              </a:rPr>
              <a:t>overexprese</a:t>
            </a:r>
            <a:r>
              <a:rPr lang="cs-CZ" sz="1800" b="0" i="0" dirty="0">
                <a:effectLst/>
              </a:rPr>
              <a:t> nebo stav genu pro danou molekulu </a:t>
            </a:r>
          </a:p>
          <a:p>
            <a:pPr marL="0" indent="0" algn="l" fontAlgn="base">
              <a:lnSpc>
                <a:spcPct val="150000"/>
              </a:lnSpc>
              <a:spcBef>
                <a:spcPts val="0"/>
              </a:spcBef>
            </a:pPr>
            <a:r>
              <a:rPr lang="cs-CZ" sz="1800" dirty="0"/>
              <a:t> v</a:t>
            </a:r>
            <a:r>
              <a:rPr lang="cs-CZ" sz="1800" b="0" i="0" dirty="0">
                <a:effectLst/>
              </a:rPr>
              <a:t> léčbě se užívají inhibitory blokující tyto signální molekuly: </a:t>
            </a:r>
            <a:r>
              <a:rPr lang="cs-CZ" sz="1800" b="1" i="0" dirty="0">
                <a:effectLst/>
              </a:rPr>
              <a:t>ALK</a:t>
            </a:r>
            <a:r>
              <a:rPr lang="cs-CZ" sz="1800" b="0" i="0" dirty="0">
                <a:effectLst/>
              </a:rPr>
              <a:t>, </a:t>
            </a:r>
            <a:r>
              <a:rPr lang="cs-CZ" sz="1800" b="1" dirty="0"/>
              <a:t>BCR-ABL</a:t>
            </a:r>
            <a:r>
              <a:rPr lang="cs-CZ" sz="1800" dirty="0"/>
              <a:t>,</a:t>
            </a:r>
            <a:r>
              <a:rPr lang="cs-CZ" sz="1800" b="0" i="0" dirty="0">
                <a:effectLst/>
              </a:rPr>
              <a:t> </a:t>
            </a:r>
            <a:r>
              <a:rPr lang="cs-CZ" sz="1800" b="1" i="0" dirty="0">
                <a:effectLst/>
              </a:rPr>
              <a:t>BRAF</a:t>
            </a:r>
            <a:r>
              <a:rPr lang="cs-CZ" sz="1800" b="0" i="0" dirty="0">
                <a:effectLst/>
              </a:rPr>
              <a:t>, </a:t>
            </a:r>
            <a:r>
              <a:rPr lang="cs-CZ" sz="1800" b="1" i="0" dirty="0">
                <a:effectLst/>
              </a:rPr>
              <a:t>BTK</a:t>
            </a:r>
            <a:r>
              <a:rPr lang="cs-CZ" sz="1800" b="0" i="0" dirty="0">
                <a:effectLst/>
              </a:rPr>
              <a:t>, </a:t>
            </a:r>
            <a:r>
              <a:rPr lang="cs-CZ" sz="1800" b="1" i="0" dirty="0">
                <a:effectLst/>
              </a:rPr>
              <a:t>CDK</a:t>
            </a:r>
            <a:r>
              <a:rPr lang="cs-CZ" sz="1800" b="0" i="0" dirty="0">
                <a:effectLst/>
              </a:rPr>
              <a:t>, </a:t>
            </a:r>
            <a:r>
              <a:rPr lang="cs-CZ" sz="1800" b="1" i="0" dirty="0">
                <a:effectLst/>
              </a:rPr>
              <a:t>EGFR</a:t>
            </a:r>
            <a:r>
              <a:rPr lang="cs-CZ" sz="1800" b="0" i="0" dirty="0">
                <a:effectLst/>
              </a:rPr>
              <a:t>, </a:t>
            </a:r>
            <a:r>
              <a:rPr lang="cs-CZ" sz="1800" b="1" i="0" dirty="0">
                <a:effectLst/>
              </a:rPr>
              <a:t>HE</a:t>
            </a:r>
            <a:r>
              <a:rPr lang="cs-CZ" sz="1800" b="1" dirty="0"/>
              <a:t>R2</a:t>
            </a:r>
            <a:r>
              <a:rPr lang="cs-CZ" sz="1800" b="0" i="0" dirty="0">
                <a:effectLst/>
              </a:rPr>
              <a:t>,</a:t>
            </a:r>
            <a:r>
              <a:rPr lang="cs-CZ" sz="1800" b="1" i="0" dirty="0">
                <a:effectLst/>
              </a:rPr>
              <a:t> JAK</a:t>
            </a:r>
            <a:r>
              <a:rPr lang="cs-CZ" sz="1800" b="0" i="0" dirty="0">
                <a:effectLst/>
              </a:rPr>
              <a:t>, </a:t>
            </a:r>
            <a:r>
              <a:rPr lang="cs-CZ" sz="1800" b="1" i="0" dirty="0">
                <a:effectLst/>
              </a:rPr>
              <a:t>MEK</a:t>
            </a:r>
            <a:r>
              <a:rPr lang="cs-CZ" sz="1800" b="0" i="0" dirty="0">
                <a:effectLst/>
              </a:rPr>
              <a:t>,</a:t>
            </a:r>
            <a:r>
              <a:rPr lang="cs-CZ" sz="1800" b="1" i="0" dirty="0">
                <a:effectLst/>
              </a:rPr>
              <a:t> </a:t>
            </a:r>
            <a:r>
              <a:rPr lang="cs-CZ" sz="1800" b="1" i="0" dirty="0" err="1">
                <a:effectLst/>
              </a:rPr>
              <a:t>mTOR</a:t>
            </a:r>
            <a:r>
              <a:rPr lang="cs-CZ" sz="1800" b="0" i="0" dirty="0">
                <a:effectLst/>
              </a:rPr>
              <a:t>, </a:t>
            </a:r>
            <a:r>
              <a:rPr lang="cs-CZ" sz="1800" b="1" i="0" dirty="0">
                <a:effectLst/>
              </a:rPr>
              <a:t>PI3K</a:t>
            </a:r>
            <a:r>
              <a:rPr lang="cs-CZ" sz="1800" b="0" i="0" dirty="0">
                <a:effectLst/>
              </a:rPr>
              <a:t>, </a:t>
            </a:r>
            <a:r>
              <a:rPr lang="cs-CZ" sz="1800" b="1" i="0" dirty="0">
                <a:effectLst/>
              </a:rPr>
              <a:t>ROS1</a:t>
            </a:r>
            <a:r>
              <a:rPr lang="cs-CZ" sz="1800" b="0" i="0" dirty="0">
                <a:effectLst/>
              </a:rPr>
              <a:t>, </a:t>
            </a:r>
            <a:r>
              <a:rPr lang="cs-CZ" sz="1800" b="1" i="0" dirty="0">
                <a:effectLst/>
              </a:rPr>
              <a:t>V</a:t>
            </a:r>
            <a:r>
              <a:rPr lang="cs-CZ" sz="1800" b="1" dirty="0"/>
              <a:t>EGFR</a:t>
            </a:r>
            <a:r>
              <a:rPr lang="cs-CZ" sz="1800" b="0" i="0" dirty="0">
                <a:effectLst/>
              </a:rPr>
              <a:t>, </a:t>
            </a:r>
            <a:r>
              <a:rPr lang="cs-CZ" sz="1800" b="1" dirty="0"/>
              <a:t>RET</a:t>
            </a:r>
            <a:endParaRPr lang="cs-CZ" sz="1800" b="1" i="0" dirty="0">
              <a:effectLst/>
            </a:endParaRPr>
          </a:p>
          <a:p>
            <a:endParaRPr lang="cs-CZ" b="0" i="0" dirty="0">
              <a:solidFill>
                <a:srgbClr val="3C4055"/>
              </a:solidFill>
              <a:effectLst/>
              <a:latin typeface="Roboto" panose="02000000000000000000" pitchFamily="2" charset="0"/>
            </a:endParaRPr>
          </a:p>
          <a:p>
            <a:endParaRPr lang="cs-CZ" dirty="0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B62E28DD-5AF6-4251-30C9-95E165E14F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40056" y="1690688"/>
            <a:ext cx="3730172" cy="2797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41918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>
            <a:extLst>
              <a:ext uri="{FF2B5EF4-FFF2-40B4-BE49-F238E27FC236}">
                <a16:creationId xmlns:a16="http://schemas.microsoft.com/office/drawing/2014/main" id="{BF525A11-1C4D-1F1A-197D-9FBCD746C8DA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 bwMode="auto">
          <a:xfrm>
            <a:off x="635793" y="906631"/>
            <a:ext cx="10920413" cy="5476875"/>
          </a:xfrm>
          <a:prstGeom prst="rect">
            <a:avLst/>
          </a:prstGeom>
          <a:solidFill>
            <a:srgbClr val="E8F2F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altLang="cs-CZ" sz="16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+mn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altLang="cs-CZ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n-lt"/>
              </a:rPr>
              <a:t>INHIBITORY PROTEINKINÁZ</a:t>
            </a:r>
            <a:endParaRPr kumimoji="0" lang="cs-CZ" altLang="cs-CZ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  <a:p>
            <a:pPr>
              <a:lnSpc>
                <a:spcPct val="100000"/>
              </a:lnSpc>
            </a:pPr>
            <a:r>
              <a:rPr lang="cs-CZ" altLang="cs-CZ" sz="2000" dirty="0">
                <a:solidFill>
                  <a:srgbClr val="000000"/>
                </a:solidFill>
                <a:latin typeface="+mn-lt"/>
              </a:rPr>
              <a:t>	</a:t>
            </a:r>
            <a:r>
              <a:rPr kumimoji="0" lang="cs-CZ" altLang="cs-CZ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n-lt"/>
              </a:rPr>
              <a:t>TYROSINKINÁZOVÉ INHIBITORY BCR-ABL</a:t>
            </a:r>
            <a:endParaRPr kumimoji="0" lang="cs-CZ" altLang="cs-CZ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  <a:p>
            <a:pPr>
              <a:lnSpc>
                <a:spcPct val="100000"/>
              </a:lnSpc>
            </a:pPr>
            <a:r>
              <a:rPr lang="cs-CZ" altLang="cs-CZ" sz="2000" dirty="0">
                <a:solidFill>
                  <a:srgbClr val="000000"/>
                </a:solidFill>
                <a:latin typeface="+mn-lt"/>
              </a:rPr>
              <a:t>	</a:t>
            </a:r>
            <a:r>
              <a:rPr kumimoji="0" lang="cs-CZ" altLang="cs-CZ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n-lt"/>
              </a:rPr>
              <a:t>TYROSINKINÁZOVÉ INHIBITORY RECEPTORU PRO EPIDERMÁLNÍ RŮSTOVÝ FAKTOR (EGFR)</a:t>
            </a:r>
            <a:endParaRPr kumimoji="0" lang="cs-CZ" altLang="cs-CZ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  <a:p>
            <a:pPr>
              <a:lnSpc>
                <a:spcPct val="100000"/>
              </a:lnSpc>
            </a:pPr>
            <a:r>
              <a:rPr lang="cs-CZ" altLang="cs-CZ" sz="2000" dirty="0">
                <a:solidFill>
                  <a:srgbClr val="000000"/>
                </a:solidFill>
                <a:latin typeface="+mn-lt"/>
              </a:rPr>
              <a:t>	</a:t>
            </a:r>
            <a:r>
              <a:rPr kumimoji="0" lang="cs-CZ" altLang="cs-CZ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n-lt"/>
              </a:rPr>
              <a:t>INHIBITORY B-RAF SERIN-THREONINOVÉ KINÁZY (BRAF)</a:t>
            </a:r>
            <a:endParaRPr kumimoji="0" lang="cs-CZ" altLang="cs-CZ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  <a:p>
            <a:pPr>
              <a:lnSpc>
                <a:spcPct val="100000"/>
              </a:lnSpc>
            </a:pPr>
            <a:r>
              <a:rPr lang="cs-CZ" altLang="cs-CZ" sz="2000" dirty="0">
                <a:solidFill>
                  <a:srgbClr val="000000"/>
                </a:solidFill>
                <a:latin typeface="+mn-lt"/>
              </a:rPr>
              <a:t>	</a:t>
            </a:r>
            <a:r>
              <a:rPr kumimoji="0" lang="cs-CZ" altLang="cs-CZ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n-lt"/>
              </a:rPr>
              <a:t>INHIBITORY KINÁZY ANAPLASTICKÉHO LYMFOMU (ALK)</a:t>
            </a:r>
            <a:endParaRPr kumimoji="0" lang="cs-CZ" altLang="cs-CZ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  <a:p>
            <a:pPr>
              <a:lnSpc>
                <a:spcPct val="100000"/>
              </a:lnSpc>
            </a:pPr>
            <a:r>
              <a:rPr lang="cs-CZ" altLang="cs-CZ" sz="2000" dirty="0">
                <a:solidFill>
                  <a:srgbClr val="000000"/>
                </a:solidFill>
                <a:latin typeface="+mn-lt"/>
              </a:rPr>
              <a:t>	I</a:t>
            </a:r>
            <a:r>
              <a:rPr kumimoji="0" lang="cs-CZ" altLang="cs-CZ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n-lt"/>
              </a:rPr>
              <a:t>NHIBITORY MITOGENEM AKTIVOVANÉ PROTEINKINÁZY (MEK)</a:t>
            </a:r>
            <a:endParaRPr kumimoji="0" lang="cs-CZ" altLang="cs-CZ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  <a:p>
            <a:pPr>
              <a:lnSpc>
                <a:spcPct val="100000"/>
              </a:lnSpc>
            </a:pPr>
            <a:r>
              <a:rPr lang="cs-CZ" altLang="cs-CZ" sz="2000" dirty="0">
                <a:solidFill>
                  <a:srgbClr val="000000"/>
                </a:solidFill>
                <a:latin typeface="+mn-lt"/>
              </a:rPr>
              <a:t>	</a:t>
            </a:r>
            <a:r>
              <a:rPr kumimoji="0" lang="cs-CZ" altLang="cs-CZ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n-lt"/>
              </a:rPr>
              <a:t>INHIBITORY CYKLIN-DEPENDENTNÍ KINÁZY (CDK)</a:t>
            </a:r>
            <a:endParaRPr kumimoji="0" lang="cs-CZ" altLang="cs-CZ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  <a:p>
            <a:pPr>
              <a:lnSpc>
                <a:spcPct val="100000"/>
              </a:lnSpc>
            </a:pPr>
            <a:r>
              <a:rPr lang="cs-CZ" altLang="cs-CZ" sz="2000" dirty="0">
                <a:solidFill>
                  <a:srgbClr val="000000"/>
                </a:solidFill>
                <a:latin typeface="+mn-lt"/>
              </a:rPr>
              <a:t>	</a:t>
            </a:r>
            <a:r>
              <a:rPr kumimoji="0" lang="cs-CZ" altLang="cs-CZ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n-lt"/>
              </a:rPr>
              <a:t>INHIBITORY MTOR (MAMMALIAN TARGET OF RAPAMYCIN) KINÁZY</a:t>
            </a:r>
            <a:endParaRPr kumimoji="0" lang="cs-CZ" altLang="cs-CZ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  <a:p>
            <a:pPr>
              <a:lnSpc>
                <a:spcPct val="100000"/>
              </a:lnSpc>
            </a:pPr>
            <a:r>
              <a:rPr lang="cs-CZ" altLang="cs-CZ" sz="2000" dirty="0">
                <a:solidFill>
                  <a:srgbClr val="000000"/>
                </a:solidFill>
                <a:latin typeface="+mn-lt"/>
              </a:rPr>
              <a:t>	</a:t>
            </a:r>
            <a:r>
              <a:rPr kumimoji="0" lang="cs-CZ" altLang="cs-CZ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n-lt"/>
              </a:rPr>
              <a:t>TYROSINKINÁZOVÉ INHIBITORY RECEPTORU 2 PRO EPIDERMÁLNÍ RŮSTOVÝ FAKTOR 	(HER2)</a:t>
            </a:r>
            <a:endParaRPr kumimoji="0" lang="cs-CZ" altLang="cs-CZ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  <a:p>
            <a:pPr>
              <a:lnSpc>
                <a:spcPct val="100000"/>
              </a:lnSpc>
            </a:pPr>
            <a:r>
              <a:rPr lang="cs-CZ" altLang="cs-CZ" sz="2000" dirty="0">
                <a:solidFill>
                  <a:srgbClr val="000000"/>
                </a:solidFill>
                <a:latin typeface="+mn-lt"/>
              </a:rPr>
              <a:t>	</a:t>
            </a:r>
            <a:r>
              <a:rPr kumimoji="0" lang="cs-CZ" altLang="cs-CZ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n-lt"/>
              </a:rPr>
              <a:t>INHIBITORY JANUS KINÁZ (JAK)</a:t>
            </a:r>
            <a:endParaRPr kumimoji="0" lang="cs-CZ" altLang="cs-CZ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  <a:p>
            <a:pPr>
              <a:lnSpc>
                <a:spcPct val="100000"/>
              </a:lnSpc>
            </a:pPr>
            <a:r>
              <a:rPr lang="cs-CZ" altLang="cs-CZ" sz="2000" dirty="0">
                <a:solidFill>
                  <a:srgbClr val="000000"/>
                </a:solidFill>
                <a:latin typeface="+mn-lt"/>
              </a:rPr>
              <a:t>	</a:t>
            </a:r>
            <a:r>
              <a:rPr kumimoji="0" lang="cs-CZ" altLang="cs-CZ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n-lt"/>
              </a:rPr>
              <a:t>TYROSINKINÁZOVÉ INHIBITORY RECEPTORU PRO VASKULÁRNÍ ENDOTELIÁLNÍ RŮSTOVÝ 	FAKTOR (VEGFR)</a:t>
            </a:r>
            <a:endParaRPr kumimoji="0" lang="cs-CZ" altLang="cs-CZ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  <a:p>
            <a:pPr>
              <a:lnSpc>
                <a:spcPct val="100000"/>
              </a:lnSpc>
            </a:pPr>
            <a:r>
              <a:rPr lang="cs-CZ" altLang="cs-CZ" sz="2000" dirty="0">
                <a:solidFill>
                  <a:srgbClr val="000000"/>
                </a:solidFill>
                <a:latin typeface="+mn-lt"/>
              </a:rPr>
              <a:t>	</a:t>
            </a:r>
            <a:r>
              <a:rPr kumimoji="0" lang="cs-CZ" altLang="cs-CZ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n-lt"/>
              </a:rPr>
              <a:t>INHIBITORY BRUTONOVY TYROSINKINÁZY (BTK)</a:t>
            </a:r>
            <a:endParaRPr kumimoji="0" lang="cs-CZ" altLang="cs-CZ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  <a:p>
            <a:pPr>
              <a:lnSpc>
                <a:spcPct val="100000"/>
              </a:lnSpc>
            </a:pPr>
            <a:r>
              <a:rPr lang="cs-CZ" altLang="cs-CZ" sz="2000" dirty="0">
                <a:solidFill>
                  <a:srgbClr val="000000"/>
                </a:solidFill>
                <a:latin typeface="+mn-lt"/>
              </a:rPr>
              <a:t>	</a:t>
            </a:r>
            <a:r>
              <a:rPr kumimoji="0" lang="cs-CZ" altLang="cs-CZ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n-lt"/>
              </a:rPr>
              <a:t>INHIBITORY FOSFATIDYLINOSITOL-3-KINÁZY (PI3K)</a:t>
            </a:r>
            <a:endParaRPr kumimoji="0" lang="cs-CZ" altLang="cs-CZ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  <a:p>
            <a:pPr>
              <a:lnSpc>
                <a:spcPct val="100000"/>
              </a:lnSpc>
            </a:pPr>
            <a:r>
              <a:rPr lang="cs-CZ" altLang="cs-CZ" sz="2000" dirty="0">
                <a:solidFill>
                  <a:srgbClr val="000000"/>
                </a:solidFill>
                <a:latin typeface="+mn-lt"/>
              </a:rPr>
              <a:t>	</a:t>
            </a:r>
            <a:r>
              <a:rPr kumimoji="0" lang="cs-CZ" altLang="cs-CZ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n-lt"/>
              </a:rPr>
              <a:t>INHIBITORY TYROSINKINÁZY RECEPTORU PRO FIBROBLASTOVÝ RŮSTOVÝ FAKTOR (FGFR)</a:t>
            </a:r>
            <a:endParaRPr kumimoji="0" lang="cs-CZ" altLang="cs-CZ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  <a:p>
            <a:pPr>
              <a:lnSpc>
                <a:spcPct val="100000"/>
              </a:lnSpc>
            </a:pPr>
            <a:r>
              <a:rPr lang="cs-CZ" altLang="cs-CZ" sz="2000" dirty="0">
                <a:solidFill>
                  <a:srgbClr val="000000"/>
                </a:solidFill>
                <a:latin typeface="+mn-lt"/>
              </a:rPr>
              <a:t>	</a:t>
            </a:r>
            <a:r>
              <a:rPr kumimoji="0" lang="cs-CZ" altLang="cs-CZ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n-lt"/>
              </a:rPr>
              <a:t>JINÉ INHIBITORY PROTEINKINÁZ</a:t>
            </a:r>
            <a:endParaRPr kumimoji="0" lang="cs-CZ" altLang="cs-CZ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422157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9D03538-CA9A-4D9E-6AC6-C15F081131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57822"/>
          </a:xfrm>
        </p:spPr>
        <p:txBody>
          <a:bodyPr>
            <a:normAutofit/>
          </a:bodyPr>
          <a:lstStyle/>
          <a:p>
            <a:r>
              <a:rPr lang="cs-CZ" sz="3200" dirty="0"/>
              <a:t>INDIKACE V ONKOLOGII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CD3B8B6-9A20-212A-8091-129CBAE3AB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10652"/>
            <a:ext cx="10515600" cy="5710989"/>
          </a:xfrm>
        </p:spPr>
        <p:txBody>
          <a:bodyPr>
            <a:normAutofit fontScale="25000" lnSpcReduction="20000"/>
          </a:bodyPr>
          <a:lstStyle/>
          <a:p>
            <a:endParaRPr lang="cs-CZ" dirty="0"/>
          </a:p>
          <a:p>
            <a:r>
              <a:rPr lang="cs-CZ" sz="8000" dirty="0"/>
              <a:t>CML,CLL, ALL – </a:t>
            </a:r>
            <a:r>
              <a:rPr lang="cs-CZ" sz="8000" b="1" dirty="0"/>
              <a:t>IMATINIB, </a:t>
            </a:r>
            <a:r>
              <a:rPr lang="cs-CZ" sz="8000" b="1" dirty="0">
                <a:effectLst/>
                <a:ea typeface="NSimSun" panose="02010609030101010101" pitchFamily="49" charset="-122"/>
                <a:cs typeface="OpenSymbol"/>
              </a:rPr>
              <a:t>IBRUTINIB, AKALABRUTINIB, ZANUBRUTINIB</a:t>
            </a:r>
            <a:endParaRPr lang="cs-CZ" sz="8000" b="1" dirty="0"/>
          </a:p>
          <a:p>
            <a:r>
              <a:rPr lang="cs-CZ" sz="8000" dirty="0"/>
              <a:t>karcinom prsu – </a:t>
            </a:r>
            <a:r>
              <a:rPr lang="cs-CZ" sz="8000" b="1" dirty="0">
                <a:effectLst/>
                <a:ea typeface="NSimSun" panose="02010609030101010101" pitchFamily="49" charset="-122"/>
                <a:cs typeface="OpenSymbol"/>
              </a:rPr>
              <a:t>PALBOCIKLIB, RIBOCIKLIB, ABEMACIKLIB, EVEROLIMUS, TUKATINIB, ALPELISIB</a:t>
            </a:r>
            <a:endParaRPr lang="cs-CZ" sz="8000" dirty="0"/>
          </a:p>
          <a:p>
            <a:r>
              <a:rPr lang="cs-CZ" sz="8000" dirty="0"/>
              <a:t>karcinom plic (NSCLC) – </a:t>
            </a:r>
            <a:r>
              <a:rPr lang="cs-CZ" sz="8000" b="1" dirty="0">
                <a:effectLst/>
                <a:ea typeface="NSimSun" panose="02010609030101010101" pitchFamily="49" charset="-122"/>
                <a:cs typeface="Symbol" panose="05050102010706020507" pitchFamily="18" charset="2"/>
              </a:rPr>
              <a:t>OSIMERTINIB, </a:t>
            </a:r>
            <a:r>
              <a:rPr lang="cs-CZ" sz="8000" b="1" dirty="0">
                <a:effectLst/>
                <a:ea typeface="NSimSun" panose="02010609030101010101" pitchFamily="49" charset="-122"/>
                <a:cs typeface="OpenSymbol"/>
              </a:rPr>
              <a:t>ENKORAFENIB, ALEKTINIB, BRIGATINIB, BINIMETINIB</a:t>
            </a:r>
            <a:endParaRPr lang="cs-CZ" sz="8000" dirty="0"/>
          </a:p>
          <a:p>
            <a:r>
              <a:rPr lang="cs-CZ" sz="8000" dirty="0"/>
              <a:t>karcinom ledviny – </a:t>
            </a:r>
            <a:r>
              <a:rPr lang="cs-CZ" sz="8000" b="1" dirty="0">
                <a:effectLst/>
                <a:ea typeface="NSimSun" panose="02010609030101010101" pitchFamily="49" charset="-122"/>
                <a:cs typeface="OpenSymbol"/>
              </a:rPr>
              <a:t>EVEROLIMUS, AXITINIB, SUNITINIB, SORAFENIB, PAZOPANIB, </a:t>
            </a:r>
            <a:r>
              <a:rPr lang="cs-CZ" sz="8000" b="1" dirty="0">
                <a:effectLst/>
                <a:ea typeface="NSimSun" panose="02010609030101010101" pitchFamily="49" charset="-122"/>
                <a:cs typeface="Arial" panose="020B0604020202020204" pitchFamily="34" charset="0"/>
              </a:rPr>
              <a:t>KABOZANTINIB, </a:t>
            </a:r>
            <a:r>
              <a:rPr lang="cs-CZ" sz="8000" b="1" dirty="0">
                <a:effectLst/>
                <a:ea typeface="NSimSun" panose="02010609030101010101" pitchFamily="49" charset="-122"/>
                <a:cs typeface="OpenSymbol"/>
              </a:rPr>
              <a:t>LENVATINIB</a:t>
            </a:r>
            <a:endParaRPr lang="cs-CZ" sz="8000" dirty="0"/>
          </a:p>
          <a:p>
            <a:r>
              <a:rPr lang="cs-CZ" sz="8000" dirty="0"/>
              <a:t>melanom – </a:t>
            </a:r>
            <a:r>
              <a:rPr lang="cs-CZ" sz="8000" b="1" dirty="0">
                <a:effectLst/>
                <a:ea typeface="NSimSun" panose="02010609030101010101" pitchFamily="49" charset="-122"/>
                <a:cs typeface="OpenSymbol"/>
              </a:rPr>
              <a:t>ENKORAFENIB, BINIMETINIB</a:t>
            </a:r>
            <a:endParaRPr lang="cs-CZ" sz="8000" dirty="0"/>
          </a:p>
          <a:p>
            <a:r>
              <a:rPr lang="cs-CZ" sz="8000" dirty="0"/>
              <a:t>karcinom slinivky břišní – </a:t>
            </a:r>
            <a:r>
              <a:rPr lang="cs-CZ" sz="8000" b="1" dirty="0">
                <a:effectLst/>
                <a:ea typeface="NSimSun" panose="02010609030101010101" pitchFamily="49" charset="-122"/>
                <a:cs typeface="OpenSymbol"/>
              </a:rPr>
              <a:t>EVEROLIMUS, SUNITINIB</a:t>
            </a:r>
            <a:endParaRPr lang="cs-CZ" sz="8000" dirty="0"/>
          </a:p>
          <a:p>
            <a:r>
              <a:rPr lang="cs-CZ" sz="8000" dirty="0"/>
              <a:t>karcinom GIT (GIST, tlusté střevo, konečník) – </a:t>
            </a:r>
            <a:r>
              <a:rPr lang="cs-CZ" sz="8000" b="1" dirty="0"/>
              <a:t>IMATINIB, </a:t>
            </a:r>
            <a:r>
              <a:rPr lang="cs-CZ" sz="8000" b="1" dirty="0">
                <a:effectLst/>
                <a:ea typeface="NSimSun" panose="02010609030101010101" pitchFamily="49" charset="-122"/>
                <a:cs typeface="OpenSymbol"/>
              </a:rPr>
              <a:t>ENKORAFENIB, EVEROLIMUS, SUNITINIB</a:t>
            </a:r>
            <a:endParaRPr lang="cs-CZ" sz="8000" b="1" dirty="0"/>
          </a:p>
          <a:p>
            <a:r>
              <a:rPr lang="cs-CZ" sz="8000" dirty="0"/>
              <a:t>karcinom jater – HCC, </a:t>
            </a:r>
            <a:r>
              <a:rPr lang="cs-CZ" sz="8000" b="1" dirty="0">
                <a:ea typeface="NSimSun" panose="02010609030101010101" pitchFamily="49" charset="-122"/>
                <a:cs typeface="OpenSymbol"/>
              </a:rPr>
              <a:t>SORAFENIB, PEMIGATINIB, </a:t>
            </a:r>
            <a:r>
              <a:rPr lang="cs-CZ" sz="8000" b="1" dirty="0">
                <a:effectLst/>
                <a:ea typeface="NSimSun" panose="02010609030101010101" pitchFamily="49" charset="-122"/>
                <a:cs typeface="Arial" panose="020B0604020202020204" pitchFamily="34" charset="0"/>
              </a:rPr>
              <a:t>KABOZANTINIB, </a:t>
            </a:r>
            <a:r>
              <a:rPr lang="cs-CZ" sz="8000" b="1" dirty="0">
                <a:effectLst/>
                <a:ea typeface="NSimSun" panose="02010609030101010101" pitchFamily="49" charset="-122"/>
                <a:cs typeface="OpenSymbol"/>
              </a:rPr>
              <a:t>LENVATINIB</a:t>
            </a:r>
            <a:endParaRPr lang="cs-CZ" sz="8000" dirty="0"/>
          </a:p>
          <a:p>
            <a:r>
              <a:rPr lang="cs-CZ" sz="8000" dirty="0"/>
              <a:t>karcinom štítné žlázy – </a:t>
            </a:r>
            <a:r>
              <a:rPr lang="cs-CZ" sz="8000" b="1" dirty="0">
                <a:effectLst/>
                <a:ea typeface="NSimSun" panose="02010609030101010101" pitchFamily="49" charset="-122"/>
                <a:cs typeface="OpenSymbol"/>
              </a:rPr>
              <a:t>SORAFENIB, </a:t>
            </a:r>
            <a:r>
              <a:rPr lang="cs-CZ" sz="8000" b="1" dirty="0">
                <a:effectLst/>
                <a:ea typeface="NSimSun" panose="02010609030101010101" pitchFamily="49" charset="-122"/>
                <a:cs typeface="Arial" panose="020B0604020202020204" pitchFamily="34" charset="0"/>
              </a:rPr>
              <a:t>KABOZANTINIB, </a:t>
            </a:r>
            <a:r>
              <a:rPr lang="cs-CZ" sz="8000" b="1" dirty="0">
                <a:effectLst/>
                <a:ea typeface="NSimSun" panose="02010609030101010101" pitchFamily="49" charset="-122"/>
                <a:cs typeface="OpenSymbol"/>
              </a:rPr>
              <a:t>LENVATINIB</a:t>
            </a:r>
            <a:endParaRPr lang="cs-CZ" sz="8000" dirty="0"/>
          </a:p>
          <a:p>
            <a:r>
              <a:rPr lang="cs-CZ" sz="8000" dirty="0"/>
              <a:t>sarkomy měkkých tkání- </a:t>
            </a:r>
            <a:r>
              <a:rPr lang="cs-CZ" sz="8000" b="1" dirty="0"/>
              <a:t>IMATINIB, </a:t>
            </a:r>
            <a:r>
              <a:rPr lang="cs-CZ" sz="8000" b="1" dirty="0">
                <a:effectLst/>
                <a:ea typeface="NSimSun" panose="02010609030101010101" pitchFamily="49" charset="-122"/>
                <a:cs typeface="OpenSymbol"/>
              </a:rPr>
              <a:t>PAZOPANIB</a:t>
            </a:r>
            <a:endParaRPr lang="cs-CZ" sz="8000" b="1" dirty="0"/>
          </a:p>
          <a:p>
            <a:r>
              <a:rPr lang="cs-CZ" sz="8000" dirty="0"/>
              <a:t>karcinom endometria- </a:t>
            </a:r>
            <a:r>
              <a:rPr lang="cs-CZ" sz="8000" b="1" dirty="0">
                <a:effectLst/>
                <a:ea typeface="NSimSun" panose="02010609030101010101" pitchFamily="49" charset="-122"/>
                <a:cs typeface="OpenSymbol"/>
              </a:rPr>
              <a:t>LENVATINIB</a:t>
            </a:r>
            <a:endParaRPr lang="cs-CZ" sz="8000" dirty="0"/>
          </a:p>
          <a:p>
            <a:r>
              <a:rPr lang="cs-CZ" sz="8000" dirty="0"/>
              <a:t>pravá polycytémie -</a:t>
            </a:r>
            <a:r>
              <a:rPr lang="cs-CZ" sz="8000" b="1" dirty="0">
                <a:ea typeface="NSimSun" panose="02010609030101010101" pitchFamily="49" charset="-122"/>
                <a:cs typeface="OpenSymbol"/>
              </a:rPr>
              <a:t> RUXOLITINIB</a:t>
            </a:r>
            <a:endParaRPr lang="cs-CZ" sz="8000" dirty="0">
              <a:hlinkClick r:id="rId3"/>
            </a:endParaRPr>
          </a:p>
          <a:p>
            <a:endParaRPr lang="cs-CZ" sz="4500" dirty="0">
              <a:hlinkClick r:id="rId3"/>
            </a:endParaRPr>
          </a:p>
          <a:p>
            <a:endParaRPr lang="cs-CZ" dirty="0">
              <a:hlinkClick r:id="" action="ppaction://noaction"/>
            </a:endParaRPr>
          </a:p>
          <a:p>
            <a:endParaRPr lang="cs-CZ" dirty="0">
              <a:hlinkClick r:id="" action="ppaction://noaction"/>
            </a:endParaRPr>
          </a:p>
          <a:p>
            <a:endParaRPr lang="cs-CZ" dirty="0">
              <a:hlinkClick r:id="" action="ppaction://noaction"/>
            </a:endParaRPr>
          </a:p>
          <a:p>
            <a:endParaRPr lang="cs-CZ" dirty="0">
              <a:hlinkClick r:id="" action="ppaction://noaction"/>
            </a:endParaRPr>
          </a:p>
          <a:p>
            <a:r>
              <a:rPr lang="cs-CZ" dirty="0">
                <a:hlinkClick r:id="" action="ppaction://noaction"/>
              </a:rPr>
              <a:t>Inhibitory kináz v klinické praxi – role etnicity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627774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2358494-C30E-494F-7B8E-3F8F063855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200" dirty="0"/>
              <a:t>NEŽÁDOUCÍ ÚČINKY 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C3701D13-F2C6-2FE9-4239-6C87795708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67326"/>
            <a:ext cx="10515600" cy="5999748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cs-CZ" sz="2000" b="1" dirty="0"/>
              <a:t>průjem</a:t>
            </a:r>
          </a:p>
          <a:p>
            <a:pPr>
              <a:spcBef>
                <a:spcPts val="0"/>
              </a:spcBef>
            </a:pPr>
            <a:r>
              <a:rPr lang="cs-CZ" sz="2000" dirty="0">
                <a:solidFill>
                  <a:srgbClr val="000000"/>
                </a:solidFill>
                <a:ea typeface="NSimSun" panose="02010609030101010101" pitchFamily="49" charset="-122"/>
                <a:cs typeface="Arial" panose="020B0604020202020204" pitchFamily="34" charset="0"/>
              </a:rPr>
              <a:t>kožní reakce (vyrážka), </a:t>
            </a:r>
            <a:r>
              <a:rPr lang="cs-CZ" sz="2000" dirty="0" err="1">
                <a:ea typeface="NSimSun" panose="02010609030101010101" pitchFamily="49" charset="-122"/>
              </a:rPr>
              <a:t>fotosensitivita</a:t>
            </a:r>
            <a:r>
              <a:rPr lang="cs-CZ" sz="2000" dirty="0">
                <a:ea typeface="NSimSun" panose="02010609030101010101" pitchFamily="49" charset="-122"/>
              </a:rPr>
              <a:t> (</a:t>
            </a:r>
            <a:r>
              <a:rPr lang="cs-CZ" sz="2000" b="1" dirty="0">
                <a:solidFill>
                  <a:srgbClr val="000000"/>
                </a:solidFill>
                <a:ea typeface="NSimSun" panose="02010609030101010101" pitchFamily="49" charset="-122"/>
                <a:cs typeface="Arial" panose="020B0604020202020204" pitchFamily="34" charset="0"/>
              </a:rPr>
              <a:t>IMATINIB, </a:t>
            </a:r>
            <a:r>
              <a:rPr lang="cs-CZ" sz="2000" b="1" dirty="0">
                <a:ea typeface="NSimSun" panose="02010609030101010101" pitchFamily="49" charset="-122"/>
                <a:cs typeface="OpenSymbol"/>
              </a:rPr>
              <a:t>ALEKTINIB, BRIGATINIB)</a:t>
            </a:r>
          </a:p>
          <a:p>
            <a:pPr>
              <a:spcBef>
                <a:spcPts val="0"/>
              </a:spcBef>
            </a:pPr>
            <a:r>
              <a:rPr lang="cs-CZ" sz="2000" dirty="0"/>
              <a:t>prodloužení QT (</a:t>
            </a:r>
            <a:r>
              <a:rPr lang="cs-CZ" sz="2000" b="1" dirty="0">
                <a:effectLst/>
                <a:ea typeface="NSimSun" panose="02010609030101010101" pitchFamily="49" charset="-122"/>
                <a:cs typeface="Symbol" panose="05050102010706020507" pitchFamily="18" charset="2"/>
              </a:rPr>
              <a:t>OSIMERTINIB, </a:t>
            </a:r>
            <a:r>
              <a:rPr lang="cs-CZ" sz="2000" b="1" dirty="0">
                <a:effectLst/>
                <a:ea typeface="NSimSun" panose="02010609030101010101" pitchFamily="49" charset="-122"/>
                <a:cs typeface="OpenSymbol"/>
              </a:rPr>
              <a:t>ENKORAFENIB</a:t>
            </a:r>
            <a:r>
              <a:rPr lang="cs-CZ" sz="2000" dirty="0">
                <a:effectLst/>
                <a:ea typeface="NSimSun" panose="02010609030101010101" pitchFamily="49" charset="-122"/>
                <a:cs typeface="OpenSymbol"/>
              </a:rPr>
              <a:t>, </a:t>
            </a:r>
            <a:r>
              <a:rPr lang="cs-CZ" sz="2000" b="1" dirty="0">
                <a:effectLst/>
                <a:ea typeface="NSimSun" panose="02010609030101010101" pitchFamily="49" charset="-122"/>
                <a:cs typeface="OpenSymbol"/>
              </a:rPr>
              <a:t>RIBOCIKLIB, SUNITINIB, SORAFENIB, </a:t>
            </a:r>
            <a:r>
              <a:rPr lang="cs-CZ" sz="2000" b="1" dirty="0">
                <a:effectLst/>
                <a:ea typeface="NSimSun" panose="02010609030101010101" pitchFamily="49" charset="-122"/>
                <a:cs typeface="Arial" panose="020B0604020202020204" pitchFamily="34" charset="0"/>
              </a:rPr>
              <a:t>KABOZANTINIB, </a:t>
            </a:r>
            <a:r>
              <a:rPr lang="cs-CZ" sz="2000" b="1" dirty="0">
                <a:effectLst/>
                <a:ea typeface="NSimSun" panose="02010609030101010101" pitchFamily="49" charset="-122"/>
                <a:cs typeface="OpenSymbol"/>
              </a:rPr>
              <a:t>LENVATINIB)</a:t>
            </a:r>
            <a:endParaRPr lang="cs-CZ" sz="2000" dirty="0">
              <a:effectLst/>
              <a:ea typeface="NSimSun" panose="02010609030101010101" pitchFamily="49" charset="-122"/>
              <a:cs typeface="OpenSymbol"/>
            </a:endParaRPr>
          </a:p>
          <a:p>
            <a:pPr>
              <a:spcBef>
                <a:spcPts val="0"/>
              </a:spcBef>
            </a:pPr>
            <a:r>
              <a:rPr lang="cs-CZ" sz="2000" dirty="0">
                <a:solidFill>
                  <a:srgbClr val="000000"/>
                </a:solidFill>
                <a:ea typeface="NSimSun" panose="02010609030101010101" pitchFamily="49" charset="-122"/>
                <a:cs typeface="Arial" panose="020B0604020202020204" pitchFamily="34" charset="0"/>
              </a:rPr>
              <a:t>závažné kardiovaskulární příhody</a:t>
            </a:r>
          </a:p>
          <a:p>
            <a:pPr>
              <a:spcBef>
                <a:spcPts val="0"/>
              </a:spcBef>
            </a:pPr>
            <a:r>
              <a:rPr lang="cs-CZ" sz="2000" dirty="0" err="1">
                <a:solidFill>
                  <a:srgbClr val="000000"/>
                </a:solidFill>
                <a:ea typeface="NSimSun" panose="02010609030101010101" pitchFamily="49" charset="-122"/>
                <a:cs typeface="Arial" panose="020B0604020202020204" pitchFamily="34" charset="0"/>
              </a:rPr>
              <a:t>tromboembolie</a:t>
            </a:r>
            <a:endParaRPr lang="cs-CZ" sz="2000" dirty="0">
              <a:solidFill>
                <a:srgbClr val="000000"/>
              </a:solidFill>
              <a:ea typeface="NSimSun" panose="02010609030101010101" pitchFamily="49" charset="-122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</a:pPr>
            <a:r>
              <a:rPr lang="cs-CZ" sz="2000" dirty="0">
                <a:effectLst/>
                <a:ea typeface="NSimSun" panose="02010609030101010101" pitchFamily="49" charset="-122"/>
                <a:cs typeface="OpenSymbol"/>
              </a:rPr>
              <a:t>hemoragie </a:t>
            </a:r>
          </a:p>
          <a:p>
            <a:pPr>
              <a:spcBef>
                <a:spcPts val="0"/>
              </a:spcBef>
            </a:pPr>
            <a:r>
              <a:rPr lang="cs-CZ" sz="2000" dirty="0">
                <a:effectLst/>
                <a:ea typeface="NSimSun" panose="02010609030101010101" pitchFamily="49" charset="-122"/>
                <a:cs typeface="Arial" panose="020B0604020202020204" pitchFamily="34" charset="0"/>
              </a:rPr>
              <a:t>plicní nežádoucí účinky (</a:t>
            </a:r>
            <a:r>
              <a:rPr lang="cs-CZ" sz="2000" dirty="0">
                <a:solidFill>
                  <a:srgbClr val="000000"/>
                </a:solidFill>
                <a:effectLst/>
                <a:ea typeface="NSimSun" panose="02010609030101010101" pitchFamily="49" charset="-122"/>
                <a:cs typeface="Arial" panose="020B0604020202020204" pitchFamily="34" charset="0"/>
              </a:rPr>
              <a:t>pneumonitida/ILD)</a:t>
            </a:r>
          </a:p>
          <a:p>
            <a:pPr>
              <a:spcBef>
                <a:spcPts val="0"/>
              </a:spcBef>
            </a:pPr>
            <a:r>
              <a:rPr lang="cs-CZ" sz="2000" dirty="0">
                <a:solidFill>
                  <a:srgbClr val="000000"/>
                </a:solidFill>
                <a:ea typeface="NSimSun" panose="02010609030101010101" pitchFamily="49" charset="-122"/>
                <a:cs typeface="Arial" panose="020B0604020202020204" pitchFamily="34" charset="0"/>
              </a:rPr>
              <a:t>hypotyreóza </a:t>
            </a:r>
            <a:endParaRPr lang="cs-CZ" sz="2000" dirty="0">
              <a:solidFill>
                <a:srgbClr val="000000"/>
              </a:solidFill>
              <a:effectLst/>
              <a:ea typeface="NSimSun" panose="02010609030101010101" pitchFamily="49" charset="-122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</a:pPr>
            <a:r>
              <a:rPr lang="cs-CZ" sz="2000" dirty="0">
                <a:solidFill>
                  <a:srgbClr val="000000"/>
                </a:solidFill>
                <a:ea typeface="NSimSun" panose="02010609030101010101" pitchFamily="49" charset="-122"/>
                <a:cs typeface="Arial" panose="020B0604020202020204" pitchFamily="34" charset="0"/>
              </a:rPr>
              <a:t>oční toxicita</a:t>
            </a:r>
          </a:p>
          <a:p>
            <a:pPr>
              <a:spcBef>
                <a:spcPts val="0"/>
              </a:spcBef>
            </a:pPr>
            <a:r>
              <a:rPr lang="cs-CZ" sz="2000" dirty="0">
                <a:solidFill>
                  <a:srgbClr val="000000"/>
                </a:solidFill>
                <a:ea typeface="NSimSun" panose="02010609030101010101" pitchFamily="49" charset="-122"/>
                <a:cs typeface="Arial" panose="020B0604020202020204" pitchFamily="34" charset="0"/>
              </a:rPr>
              <a:t>i</a:t>
            </a:r>
            <a:r>
              <a:rPr lang="cs-CZ" sz="2000" dirty="0">
                <a:solidFill>
                  <a:srgbClr val="000000"/>
                </a:solidFill>
                <a:effectLst/>
                <a:ea typeface="NSimSun" panose="02010609030101010101" pitchFamily="49" charset="-122"/>
                <a:cs typeface="Arial" panose="020B0604020202020204" pitchFamily="34" charset="0"/>
              </a:rPr>
              <a:t>nfekce</a:t>
            </a:r>
          </a:p>
          <a:p>
            <a:pPr>
              <a:spcBef>
                <a:spcPts val="0"/>
              </a:spcBef>
            </a:pPr>
            <a:r>
              <a:rPr lang="cs-CZ" sz="2000" dirty="0">
                <a:solidFill>
                  <a:srgbClr val="000000"/>
                </a:solidFill>
                <a:ea typeface="NSimSun" panose="02010609030101010101" pitchFamily="49" charset="-122"/>
                <a:cs typeface="Arial" panose="020B0604020202020204" pitchFamily="34" charset="0"/>
              </a:rPr>
              <a:t>s</a:t>
            </a:r>
            <a:r>
              <a:rPr lang="cs-CZ" sz="2000" dirty="0">
                <a:solidFill>
                  <a:srgbClr val="000000"/>
                </a:solidFill>
                <a:effectLst/>
                <a:ea typeface="NSimSun" panose="02010609030101010101" pitchFamily="49" charset="-122"/>
                <a:cs typeface="Arial" panose="020B0604020202020204" pitchFamily="34" charset="0"/>
              </a:rPr>
              <a:t>tomatitida (EVEROLIMUS)</a:t>
            </a:r>
          </a:p>
          <a:p>
            <a:pPr>
              <a:spcBef>
                <a:spcPts val="0"/>
              </a:spcBef>
            </a:pPr>
            <a:r>
              <a:rPr lang="cs-CZ" sz="2000" dirty="0">
                <a:solidFill>
                  <a:srgbClr val="000000"/>
                </a:solidFill>
                <a:ea typeface="NSimSun" panose="02010609030101010101" pitchFamily="49" charset="-122"/>
                <a:cs typeface="Arial" panose="020B0604020202020204" pitchFamily="34" charset="0"/>
              </a:rPr>
              <a:t>zvýšení jaterních testů</a:t>
            </a:r>
          </a:p>
          <a:p>
            <a:pPr>
              <a:spcBef>
                <a:spcPts val="0"/>
              </a:spcBef>
            </a:pPr>
            <a:r>
              <a:rPr lang="cs-CZ" sz="2000" dirty="0">
                <a:solidFill>
                  <a:srgbClr val="000000"/>
                </a:solidFill>
                <a:ea typeface="NSimSun" panose="02010609030101010101" pitchFamily="49" charset="-122"/>
                <a:cs typeface="Arial" panose="020B0604020202020204" pitchFamily="34" charset="0"/>
              </a:rPr>
              <a:t>progresivní multifokální encefalopatie</a:t>
            </a:r>
          </a:p>
          <a:p>
            <a:pPr>
              <a:spcBef>
                <a:spcPts val="0"/>
              </a:spcBef>
            </a:pPr>
            <a:r>
              <a:rPr lang="cs-CZ" sz="2000" dirty="0" err="1">
                <a:solidFill>
                  <a:srgbClr val="000000"/>
                </a:solidFill>
                <a:ea typeface="NSimSun" panose="02010609030101010101" pitchFamily="49" charset="-122"/>
                <a:cs typeface="Arial" panose="020B0604020202020204" pitchFamily="34" charset="0"/>
              </a:rPr>
              <a:t>osteonekróza</a:t>
            </a:r>
            <a:r>
              <a:rPr lang="cs-CZ" sz="2000" dirty="0">
                <a:solidFill>
                  <a:srgbClr val="000000"/>
                </a:solidFill>
                <a:ea typeface="NSimSun" panose="02010609030101010101" pitchFamily="49" charset="-122"/>
                <a:cs typeface="Arial" panose="020B0604020202020204" pitchFamily="34" charset="0"/>
              </a:rPr>
              <a:t> čelisti</a:t>
            </a:r>
          </a:p>
          <a:p>
            <a:pPr>
              <a:spcBef>
                <a:spcPts val="0"/>
              </a:spcBef>
            </a:pPr>
            <a:r>
              <a:rPr lang="cs-CZ" sz="2000" dirty="0">
                <a:solidFill>
                  <a:srgbClr val="000000"/>
                </a:solidFill>
                <a:effectLst/>
                <a:ea typeface="NSimSun" panose="02010609030101010101" pitchFamily="49" charset="-122"/>
                <a:cs typeface="Arial" panose="020B0604020202020204" pitchFamily="34" charset="0"/>
              </a:rPr>
              <a:t>syndrom nádorového rozpadu</a:t>
            </a:r>
          </a:p>
          <a:p>
            <a:pPr>
              <a:spcBef>
                <a:spcPts val="0"/>
              </a:spcBef>
            </a:pPr>
            <a:r>
              <a:rPr lang="cs-CZ" sz="2000" dirty="0">
                <a:effectLst/>
                <a:ea typeface="NSimSun" panose="02010609030101010101" pitchFamily="49" charset="-122"/>
                <a:cs typeface="Arial" panose="020B0604020202020204" pitchFamily="34" charset="0"/>
              </a:rPr>
              <a:t>perforace a píštěl</a:t>
            </a:r>
          </a:p>
          <a:p>
            <a:pPr>
              <a:spcBef>
                <a:spcPts val="0"/>
              </a:spcBef>
            </a:pPr>
            <a:r>
              <a:rPr lang="cs-CZ" sz="2000" dirty="0">
                <a:solidFill>
                  <a:srgbClr val="000000"/>
                </a:solidFill>
                <a:ea typeface="NSimSun" panose="02010609030101010101" pitchFamily="49" charset="-122"/>
                <a:cs typeface="Arial" panose="020B0604020202020204" pitchFamily="34" charset="0"/>
              </a:rPr>
              <a:t>nové malignity</a:t>
            </a:r>
          </a:p>
          <a:p>
            <a:pPr>
              <a:spcBef>
                <a:spcPts val="0"/>
              </a:spcBef>
            </a:pPr>
            <a:endParaRPr lang="cs-CZ" sz="2000" dirty="0"/>
          </a:p>
        </p:txBody>
      </p:sp>
    </p:spTree>
    <p:extLst>
      <p:ext uri="{BB962C8B-B14F-4D97-AF65-F5344CB8AC3E}">
        <p14:creationId xmlns:p14="http://schemas.microsoft.com/office/powerpoint/2010/main" val="36462269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53DA455-F2A3-321E-C714-D84C7A4364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200" dirty="0"/>
              <a:t>SCHÉMA MECHANISMU ÚČINKU INHIBITORŮ KINÁZ</a:t>
            </a:r>
            <a:endParaRPr lang="cs-CZ" sz="3200" baseline="30000" dirty="0"/>
          </a:p>
        </p:txBody>
      </p:sp>
      <p:pic>
        <p:nvPicPr>
          <p:cNvPr id="2050" name="Picture 2" descr="Fig. 4">
            <a:extLst>
              <a:ext uri="{FF2B5EF4-FFF2-40B4-BE49-F238E27FC236}">
                <a16:creationId xmlns:a16="http://schemas.microsoft.com/office/drawing/2014/main" id="{8E59F3B8-0F4C-1372-955F-FDA1034AE85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906357"/>
            <a:ext cx="8401050" cy="3941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ovéPole 3">
            <a:extLst>
              <a:ext uri="{FF2B5EF4-FFF2-40B4-BE49-F238E27FC236}">
                <a16:creationId xmlns:a16="http://schemas.microsoft.com/office/drawing/2014/main" id="{6132EC62-E916-384F-FDD8-2236338B5524}"/>
              </a:ext>
            </a:extLst>
          </p:cNvPr>
          <p:cNvSpPr txBox="1"/>
          <p:nvPr/>
        </p:nvSpPr>
        <p:spPr>
          <a:xfrm>
            <a:off x="590550" y="6064019"/>
            <a:ext cx="883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/>
              <a:t> </a:t>
            </a:r>
            <a:r>
              <a:rPr lang="cs-CZ" sz="1200" dirty="0" err="1"/>
              <a:t>Bhullar</a:t>
            </a:r>
            <a:r>
              <a:rPr lang="cs-CZ" sz="1200" dirty="0"/>
              <a:t> KS, </a:t>
            </a:r>
            <a:r>
              <a:rPr lang="cs-CZ" sz="1200" dirty="0" err="1"/>
              <a:t>LagarónNO</a:t>
            </a:r>
            <a:r>
              <a:rPr lang="cs-CZ" sz="1200" dirty="0"/>
              <a:t>, </a:t>
            </a:r>
            <a:r>
              <a:rPr lang="cs-CZ" sz="1200" dirty="0" err="1"/>
              <a:t>McGowan</a:t>
            </a:r>
            <a:r>
              <a:rPr lang="cs-CZ" sz="1200" dirty="0"/>
              <a:t> EM. </a:t>
            </a:r>
            <a:r>
              <a:rPr lang="cs-CZ" sz="1200" dirty="0" err="1"/>
              <a:t>Kinase‐targeted</a:t>
            </a:r>
            <a:r>
              <a:rPr lang="cs-CZ" sz="1200" dirty="0"/>
              <a:t> </a:t>
            </a:r>
            <a:r>
              <a:rPr lang="cs-CZ" sz="1200" dirty="0" err="1"/>
              <a:t>cancer</a:t>
            </a:r>
            <a:r>
              <a:rPr lang="cs-CZ" sz="1200" dirty="0"/>
              <a:t> </a:t>
            </a:r>
            <a:r>
              <a:rPr lang="cs-CZ" sz="1200" dirty="0" err="1"/>
              <a:t>therapies</a:t>
            </a:r>
            <a:r>
              <a:rPr lang="cs-CZ" sz="1200" dirty="0"/>
              <a:t>: </a:t>
            </a:r>
            <a:r>
              <a:rPr lang="cs-CZ" sz="1200" dirty="0" err="1"/>
              <a:t>progress</a:t>
            </a:r>
            <a:r>
              <a:rPr lang="cs-CZ" sz="1200" dirty="0"/>
              <a:t>, </a:t>
            </a:r>
            <a:r>
              <a:rPr lang="cs-CZ" sz="1200" dirty="0" err="1"/>
              <a:t>challenges</a:t>
            </a:r>
            <a:r>
              <a:rPr lang="cs-CZ" sz="1200" dirty="0"/>
              <a:t> and </a:t>
            </a:r>
            <a:r>
              <a:rPr lang="cs-CZ" sz="1200" dirty="0" err="1"/>
              <a:t>future</a:t>
            </a:r>
            <a:r>
              <a:rPr lang="cs-CZ" sz="1200" dirty="0"/>
              <a:t> </a:t>
            </a:r>
            <a:r>
              <a:rPr lang="cs-CZ" sz="1200" dirty="0" err="1"/>
              <a:t>directions</a:t>
            </a:r>
            <a:r>
              <a:rPr lang="cs-CZ" sz="1200" dirty="0"/>
              <a:t>. Mol </a:t>
            </a:r>
            <a:r>
              <a:rPr lang="cs-CZ" sz="1200" dirty="0" err="1"/>
              <a:t>Cancer</a:t>
            </a:r>
            <a:r>
              <a:rPr lang="cs-CZ" sz="1200" dirty="0"/>
              <a:t> 2018;17: 48</a:t>
            </a:r>
          </a:p>
        </p:txBody>
      </p:sp>
    </p:spTree>
    <p:extLst>
      <p:ext uri="{BB962C8B-B14F-4D97-AF65-F5344CB8AC3E}">
        <p14:creationId xmlns:p14="http://schemas.microsoft.com/office/powerpoint/2010/main" val="289593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9BDCE12-847E-4E64-7D78-6B05BE6D1D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200" dirty="0"/>
              <a:t>POZNÁMKY KE KINETICE 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CAABE3E9-18F9-E965-4FC8-BB9378963E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sz="2000" dirty="0"/>
              <a:t>dlouhý biologický poločas</a:t>
            </a:r>
          </a:p>
          <a:p>
            <a:r>
              <a:rPr lang="cs-CZ" sz="2000" dirty="0"/>
              <a:t>variabilní biologická dostupnost =&gt; variabilita v celkové expozici</a:t>
            </a:r>
          </a:p>
          <a:p>
            <a:r>
              <a:rPr lang="cs-CZ" sz="2000" b="1" dirty="0"/>
              <a:t>absorpce</a:t>
            </a:r>
          </a:p>
          <a:p>
            <a:pPr lvl="1"/>
            <a:r>
              <a:rPr lang="cs-CZ" sz="2000" dirty="0"/>
              <a:t>role </a:t>
            </a:r>
            <a:r>
              <a:rPr lang="cs-CZ" sz="2000" dirty="0" err="1"/>
              <a:t>influxních</a:t>
            </a:r>
            <a:r>
              <a:rPr lang="cs-CZ" sz="2000" dirty="0"/>
              <a:t>/</a:t>
            </a:r>
            <a:r>
              <a:rPr lang="cs-CZ" sz="2000" dirty="0" err="1"/>
              <a:t>efluxních</a:t>
            </a:r>
            <a:r>
              <a:rPr lang="cs-CZ" sz="2000" dirty="0"/>
              <a:t> membránových přenašečů (ABC pumpy, SLC přenašeče)</a:t>
            </a:r>
          </a:p>
          <a:p>
            <a:r>
              <a:rPr lang="cs-CZ" sz="2000" b="1" dirty="0"/>
              <a:t>distribuce</a:t>
            </a:r>
          </a:p>
          <a:p>
            <a:pPr lvl="1"/>
            <a:r>
              <a:rPr lang="cs-CZ" sz="2000" dirty="0"/>
              <a:t>vazba na plazmatické bílkoviny z více než 90 %</a:t>
            </a:r>
          </a:p>
          <a:p>
            <a:r>
              <a:rPr lang="cs-CZ" sz="2000" b="1" dirty="0"/>
              <a:t>metabolismus</a:t>
            </a:r>
          </a:p>
          <a:p>
            <a:pPr lvl="1"/>
            <a:r>
              <a:rPr lang="cs-CZ" sz="2000" dirty="0"/>
              <a:t>dominantní postavení CYP3A4/5 následně UGP</a:t>
            </a:r>
          </a:p>
          <a:p>
            <a:r>
              <a:rPr lang="cs-CZ" sz="2000" b="1" dirty="0"/>
              <a:t>eliminace</a:t>
            </a:r>
          </a:p>
          <a:p>
            <a:pPr lvl="1"/>
            <a:r>
              <a:rPr lang="cs-CZ" sz="2000" dirty="0"/>
              <a:t>primárně játry a biliární exkrecí (via PGP), méně než 10 % je vyloučeno močí v nezměněné formě</a:t>
            </a:r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7BDEFBD6-9817-14A2-4B66-704AAFF41761}"/>
              </a:ext>
            </a:extLst>
          </p:cNvPr>
          <p:cNvSpPr txBox="1"/>
          <p:nvPr/>
        </p:nvSpPr>
        <p:spPr>
          <a:xfrm>
            <a:off x="7363098" y="6492875"/>
            <a:ext cx="609382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200" dirty="0"/>
              <a:t>https://sl.bing.net/gyqOqngPRym</a:t>
            </a:r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CDEC3B33-AB3A-25A8-9AE2-05D4A417E6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23714" y="3429000"/>
            <a:ext cx="1879962" cy="3342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35140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1F6EDAD-837B-A498-CBED-FA8CE650E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200" dirty="0"/>
              <a:t>INTERAKCE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4F0E489B-00EF-DCB9-7EE2-A0948CD214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8882" y="1690688"/>
            <a:ext cx="10515600" cy="4685982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spcBef>
                <a:spcPts val="0"/>
              </a:spcBef>
            </a:pPr>
            <a:r>
              <a:rPr lang="cs-CZ" sz="2000" dirty="0"/>
              <a:t> Je interakce klinicky významná? </a:t>
            </a:r>
          </a:p>
          <a:p>
            <a:pPr marL="457200" lvl="2" indent="0">
              <a:lnSpc>
                <a:spcPct val="150000"/>
              </a:lnSpc>
              <a:spcBef>
                <a:spcPts val="0"/>
              </a:spcBef>
            </a:pPr>
            <a:r>
              <a:rPr lang="cs-CZ" dirty="0"/>
              <a:t> Léčivo vs. </a:t>
            </a:r>
            <a:r>
              <a:rPr lang="cs-CZ" dirty="0" err="1"/>
              <a:t>prodrug</a:t>
            </a:r>
            <a:r>
              <a:rPr lang="cs-CZ" dirty="0"/>
              <a:t>?</a:t>
            </a:r>
          </a:p>
          <a:p>
            <a:pPr marL="457200" lvl="2" indent="0">
              <a:lnSpc>
                <a:spcPct val="150000"/>
              </a:lnSpc>
              <a:spcBef>
                <a:spcPts val="0"/>
              </a:spcBef>
            </a:pPr>
            <a:r>
              <a:rPr lang="cs-CZ" dirty="0"/>
              <a:t> Má léčivo více metabolických cest? </a:t>
            </a:r>
          </a:p>
          <a:p>
            <a:pPr marL="457200" lvl="2" indent="0">
              <a:lnSpc>
                <a:spcPct val="150000"/>
              </a:lnSpc>
              <a:spcBef>
                <a:spcPts val="0"/>
              </a:spcBef>
            </a:pPr>
            <a:r>
              <a:rPr lang="cs-CZ" dirty="0"/>
              <a:t> Délka podávání induktoru?</a:t>
            </a:r>
          </a:p>
          <a:p>
            <a:pPr marL="457200" lvl="2" indent="0">
              <a:lnSpc>
                <a:spcPct val="150000"/>
              </a:lnSpc>
              <a:spcBef>
                <a:spcPts val="0"/>
              </a:spcBef>
            </a:pPr>
            <a:r>
              <a:rPr lang="cs-CZ" dirty="0"/>
              <a:t> Otázka dávky induktoru/inhibitoru?</a:t>
            </a:r>
            <a:endParaRPr lang="cs-CZ" sz="2000" dirty="0"/>
          </a:p>
          <a:p>
            <a:pPr marL="0" indent="0">
              <a:lnSpc>
                <a:spcPct val="150000"/>
              </a:lnSpc>
              <a:spcBef>
                <a:spcPts val="0"/>
              </a:spcBef>
            </a:pPr>
            <a:r>
              <a:rPr lang="cs-CZ" sz="2000" dirty="0"/>
              <a:t> Úprava dávky/změna léčiva -je možná?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</a:pPr>
            <a:r>
              <a:rPr lang="cs-CZ" sz="2000" dirty="0"/>
              <a:t> Lze interakci monitorovat?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</a:pPr>
            <a:endParaRPr lang="cs-CZ" sz="1200" dirty="0">
              <a:latin typeface="Book Antiqua" panose="02040602050305030304" pitchFamily="18" charset="0"/>
            </a:endParaRP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22BE710F-22FC-A668-006E-253A8EDB93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42432" y="1879814"/>
            <a:ext cx="6129093" cy="2272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44964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>
            <a:extLst>
              <a:ext uri="{FF2B5EF4-FFF2-40B4-BE49-F238E27FC236}">
                <a16:creationId xmlns:a16="http://schemas.microsoft.com/office/drawing/2014/main" id="{88924E33-447E-D439-3A15-BF0375C217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0800000" flipV="1">
            <a:off x="838200" y="319405"/>
            <a:ext cx="10515600" cy="803541"/>
          </a:xfrm>
        </p:spPr>
        <p:txBody>
          <a:bodyPr>
            <a:normAutofit/>
          </a:bodyPr>
          <a:lstStyle/>
          <a:p>
            <a:r>
              <a:rPr lang="cs-CZ" sz="3200" dirty="0"/>
              <a:t>INDUKTORY A INHIBITORY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04C944C-2EDB-3132-388A-CB36DDD9FF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17628"/>
            <a:ext cx="10515600" cy="6093824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spcBef>
                <a:spcPts val="0"/>
              </a:spcBef>
            </a:pPr>
            <a:r>
              <a:rPr lang="cs-CZ" sz="2000" b="1" dirty="0"/>
              <a:t>INDUKTORY CYP 3A4</a:t>
            </a:r>
          </a:p>
          <a:p>
            <a:pPr marL="457200" lvl="1" indent="0">
              <a:lnSpc>
                <a:spcPct val="150000"/>
              </a:lnSpc>
              <a:spcBef>
                <a:spcPts val="0"/>
              </a:spcBef>
            </a:pPr>
            <a:r>
              <a:rPr lang="cs-CZ" sz="2000" dirty="0"/>
              <a:t> </a:t>
            </a:r>
            <a:r>
              <a:rPr lang="cs-CZ" sz="2000" b="1" dirty="0"/>
              <a:t>silné: </a:t>
            </a:r>
            <a:r>
              <a:rPr lang="cs-CZ" sz="2000" dirty="0" err="1">
                <a:effectLst/>
                <a:ea typeface="NSimSun" panose="02010609030101010101" pitchFamily="49" charset="-122"/>
                <a:cs typeface="Arial" panose="020B0604020202020204" pitchFamily="34" charset="0"/>
              </a:rPr>
              <a:t>dexamethason</a:t>
            </a:r>
            <a:r>
              <a:rPr lang="cs-CZ" sz="2000" dirty="0">
                <a:effectLst/>
                <a:ea typeface="NSimSun" panose="02010609030101010101" pitchFamily="49" charset="-122"/>
                <a:cs typeface="Arial" panose="020B0604020202020204" pitchFamily="34" charset="0"/>
              </a:rPr>
              <a:t>, </a:t>
            </a:r>
            <a:r>
              <a:rPr lang="cs-CZ" sz="2000" dirty="0" err="1">
                <a:effectLst/>
                <a:ea typeface="NSimSun" panose="02010609030101010101" pitchFamily="49" charset="-122"/>
                <a:cs typeface="Arial" panose="020B0604020202020204" pitchFamily="34" charset="0"/>
              </a:rPr>
              <a:t>fenytoin</a:t>
            </a:r>
            <a:r>
              <a:rPr lang="cs-CZ" sz="2000" dirty="0">
                <a:effectLst/>
                <a:ea typeface="NSimSun" panose="02010609030101010101" pitchFamily="49" charset="-122"/>
                <a:cs typeface="Arial" panose="020B0604020202020204" pitchFamily="34" charset="0"/>
              </a:rPr>
              <a:t>, </a:t>
            </a:r>
            <a:r>
              <a:rPr lang="cs-CZ" sz="2000" dirty="0" err="1">
                <a:effectLst/>
                <a:ea typeface="NSimSun" panose="02010609030101010101" pitchFamily="49" charset="-122"/>
                <a:cs typeface="Arial" panose="020B0604020202020204" pitchFamily="34" charset="0"/>
              </a:rPr>
              <a:t>karbamazepin</a:t>
            </a:r>
            <a:r>
              <a:rPr lang="cs-CZ" sz="2000" dirty="0">
                <a:effectLst/>
                <a:ea typeface="NSimSun" panose="02010609030101010101" pitchFamily="49" charset="-122"/>
                <a:cs typeface="Arial" panose="020B0604020202020204" pitchFamily="34" charset="0"/>
              </a:rPr>
              <a:t>, </a:t>
            </a:r>
            <a:r>
              <a:rPr lang="cs-CZ" sz="2000" dirty="0" err="1">
                <a:effectLst/>
                <a:ea typeface="NSimSun" panose="02010609030101010101" pitchFamily="49" charset="-122"/>
                <a:cs typeface="Arial" panose="020B0604020202020204" pitchFamily="34" charset="0"/>
              </a:rPr>
              <a:t>rifampicin</a:t>
            </a:r>
            <a:r>
              <a:rPr lang="cs-CZ" sz="2000" dirty="0">
                <a:effectLst/>
                <a:ea typeface="NSimSun" panose="02010609030101010101" pitchFamily="49" charset="-122"/>
                <a:cs typeface="Arial" panose="020B0604020202020204" pitchFamily="34" charset="0"/>
              </a:rPr>
              <a:t>, fenobarbital, </a:t>
            </a:r>
            <a:r>
              <a:rPr lang="cs-CZ" sz="2000" i="1" dirty="0" err="1">
                <a:solidFill>
                  <a:srgbClr val="7030A0"/>
                </a:solidFill>
                <a:effectLst/>
                <a:ea typeface="NSimSun" panose="02010609030101010101" pitchFamily="49" charset="-122"/>
                <a:cs typeface="Arial" panose="020B0604020202020204" pitchFamily="34" charset="0"/>
              </a:rPr>
              <a:t>metamizol</a:t>
            </a:r>
            <a:endParaRPr lang="cs-CZ" sz="2000" i="1" dirty="0">
              <a:solidFill>
                <a:srgbClr val="7030A0"/>
              </a:solidFill>
              <a:effectLst/>
              <a:ea typeface="NSimSun" panose="02010609030101010101" pitchFamily="49" charset="-122"/>
              <a:cs typeface="Arial" panose="020B0604020202020204" pitchFamily="34" charset="0"/>
            </a:endParaRPr>
          </a:p>
          <a:p>
            <a:pPr marL="457200" lvl="1" indent="0">
              <a:lnSpc>
                <a:spcPct val="150000"/>
              </a:lnSpc>
              <a:spcBef>
                <a:spcPts val="0"/>
              </a:spcBef>
            </a:pPr>
            <a:r>
              <a:rPr lang="cs-CZ" sz="2000" b="1" dirty="0">
                <a:ea typeface="NSimSun" panose="02010609030101010101" pitchFamily="49" charset="-122"/>
                <a:cs typeface="Arial" panose="020B0604020202020204" pitchFamily="34" charset="0"/>
              </a:rPr>
              <a:t> s</a:t>
            </a:r>
            <a:r>
              <a:rPr lang="cs-CZ" sz="2000" b="1" dirty="0">
                <a:effectLst/>
                <a:ea typeface="NSimSun" panose="02010609030101010101" pitchFamily="49" charset="-122"/>
                <a:cs typeface="Arial" panose="020B0604020202020204" pitchFamily="34" charset="0"/>
              </a:rPr>
              <a:t>tředně silné: </a:t>
            </a:r>
            <a:r>
              <a:rPr lang="cs-CZ" sz="2000" dirty="0" err="1">
                <a:effectLst/>
                <a:ea typeface="NSimSun" panose="02010609030101010101" pitchFamily="49" charset="-122"/>
                <a:cs typeface="Arial" panose="020B0604020202020204" pitchFamily="34" charset="0"/>
              </a:rPr>
              <a:t>bosentan</a:t>
            </a:r>
            <a:r>
              <a:rPr lang="cs-CZ" sz="2000" dirty="0">
                <a:effectLst/>
                <a:ea typeface="NSimSun" panose="02010609030101010101" pitchFamily="49" charset="-122"/>
                <a:cs typeface="Arial" panose="020B0604020202020204" pitchFamily="34" charset="0"/>
              </a:rPr>
              <a:t>, </a:t>
            </a:r>
            <a:r>
              <a:rPr lang="cs-CZ" sz="2000" dirty="0" err="1">
                <a:effectLst/>
                <a:ea typeface="NSimSun" panose="02010609030101010101" pitchFamily="49" charset="-122"/>
                <a:cs typeface="Arial" panose="020B0604020202020204" pitchFamily="34" charset="0"/>
              </a:rPr>
              <a:t>efavirenz</a:t>
            </a:r>
            <a:r>
              <a:rPr lang="cs-CZ" sz="2000" dirty="0">
                <a:effectLst/>
                <a:ea typeface="NSimSun" panose="02010609030101010101" pitchFamily="49" charset="-122"/>
                <a:cs typeface="Arial" panose="020B0604020202020204" pitchFamily="34" charset="0"/>
              </a:rPr>
              <a:t>, </a:t>
            </a:r>
            <a:r>
              <a:rPr lang="cs-CZ" sz="2000" dirty="0" err="1">
                <a:effectLst/>
                <a:ea typeface="NSimSun" panose="02010609030101010101" pitchFamily="49" charset="-122"/>
                <a:cs typeface="Arial" panose="020B0604020202020204" pitchFamily="34" charset="0"/>
              </a:rPr>
              <a:t>etravirin</a:t>
            </a:r>
            <a:r>
              <a:rPr lang="cs-CZ" sz="2000" dirty="0">
                <a:effectLst/>
                <a:ea typeface="NSimSun" panose="02010609030101010101" pitchFamily="49" charset="-122"/>
                <a:cs typeface="Arial" panose="020B0604020202020204" pitchFamily="34" charset="0"/>
              </a:rPr>
              <a:t>, </a:t>
            </a:r>
            <a:r>
              <a:rPr lang="cs-CZ" sz="2000" dirty="0" err="1">
                <a:effectLst/>
                <a:ea typeface="NSimSun" panose="02010609030101010101" pitchFamily="49" charset="-122"/>
                <a:cs typeface="Arial" panose="020B0604020202020204" pitchFamily="34" charset="0"/>
              </a:rPr>
              <a:t>modafinil</a:t>
            </a:r>
            <a:r>
              <a:rPr lang="cs-CZ" sz="2000" dirty="0">
                <a:effectLst/>
                <a:ea typeface="NSimSun" panose="02010609030101010101" pitchFamily="49" charset="-122"/>
                <a:cs typeface="Arial" panose="020B0604020202020204" pitchFamily="34" charset="0"/>
              </a:rPr>
              <a:t>,  </a:t>
            </a:r>
            <a:r>
              <a:rPr lang="cs-CZ" sz="2000" dirty="0" err="1">
                <a:effectLst/>
                <a:ea typeface="NSimSun" panose="02010609030101010101" pitchFamily="49" charset="-122"/>
                <a:cs typeface="Arial" panose="020B0604020202020204" pitchFamily="34" charset="0"/>
              </a:rPr>
              <a:t>dexamethason</a:t>
            </a:r>
            <a:r>
              <a:rPr lang="cs-CZ" sz="2000" dirty="0">
                <a:effectLst/>
                <a:ea typeface="NSimSun" panose="02010609030101010101" pitchFamily="49" charset="-122"/>
                <a:cs typeface="Arial" panose="020B0604020202020204" pitchFamily="34" charset="0"/>
              </a:rPr>
              <a:t>, </a:t>
            </a:r>
            <a:r>
              <a:rPr lang="cs-CZ" sz="2000" i="1" dirty="0" err="1">
                <a:solidFill>
                  <a:srgbClr val="7030A0"/>
                </a:solidFill>
                <a:effectLst/>
                <a:ea typeface="NSimSun" panose="02010609030101010101" pitchFamily="49" charset="-122"/>
                <a:cs typeface="Arial" panose="020B0604020202020204" pitchFamily="34" charset="0"/>
              </a:rPr>
              <a:t>metamizol</a:t>
            </a:r>
            <a:endParaRPr lang="cs-CZ" sz="2000" dirty="0">
              <a:solidFill>
                <a:srgbClr val="7030A0"/>
              </a:solidFill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</a:pPr>
            <a:r>
              <a:rPr lang="cs-CZ" sz="2000" dirty="0"/>
              <a:t> </a:t>
            </a:r>
            <a:r>
              <a:rPr lang="cs-CZ" sz="2000" b="1" dirty="0"/>
              <a:t>INHIBITORY CYP 3A4</a:t>
            </a:r>
          </a:p>
          <a:p>
            <a:pPr marL="457200" lvl="1" indent="0">
              <a:lnSpc>
                <a:spcPct val="150000"/>
              </a:lnSpc>
              <a:spcBef>
                <a:spcPts val="0"/>
              </a:spcBef>
            </a:pPr>
            <a:r>
              <a:rPr lang="cs-CZ" sz="2000" dirty="0">
                <a:effectLst/>
                <a:ea typeface="NSimSun" panose="02010609030101010101" pitchFamily="49" charset="-122"/>
                <a:cs typeface="Arial" panose="020B0604020202020204" pitchFamily="34" charset="0"/>
              </a:rPr>
              <a:t> </a:t>
            </a:r>
            <a:r>
              <a:rPr lang="cs-CZ" sz="2000" b="1" dirty="0">
                <a:effectLst/>
                <a:ea typeface="NSimSun" panose="02010609030101010101" pitchFamily="49" charset="-122"/>
                <a:cs typeface="Arial" panose="020B0604020202020204" pitchFamily="34" charset="0"/>
              </a:rPr>
              <a:t>silné: </a:t>
            </a:r>
            <a:r>
              <a:rPr lang="cs-CZ" sz="2000" dirty="0" err="1">
                <a:effectLst/>
                <a:ea typeface="NSimSun" panose="02010609030101010101" pitchFamily="49" charset="-122"/>
                <a:cs typeface="Arial" panose="020B0604020202020204" pitchFamily="34" charset="0"/>
              </a:rPr>
              <a:t>antiretrovirotika</a:t>
            </a:r>
            <a:r>
              <a:rPr lang="cs-CZ" sz="2000" b="1" dirty="0">
                <a:ea typeface="NSimSun" panose="02010609030101010101" pitchFamily="49" charset="-122"/>
                <a:cs typeface="Arial" panose="020B0604020202020204" pitchFamily="34" charset="0"/>
              </a:rPr>
              <a:t>, </a:t>
            </a:r>
            <a:r>
              <a:rPr lang="cs-CZ" sz="2000" u="sng" dirty="0" err="1">
                <a:effectLst/>
                <a:ea typeface="NSimSun" panose="02010609030101010101" pitchFamily="49" charset="-122"/>
                <a:cs typeface="Arial" panose="020B0604020202020204" pitchFamily="34" charset="0"/>
              </a:rPr>
              <a:t>azolová</a:t>
            </a:r>
            <a:r>
              <a:rPr lang="cs-CZ" sz="2000" u="sng" dirty="0">
                <a:effectLst/>
                <a:ea typeface="NSimSun" panose="02010609030101010101" pitchFamily="49" charset="-122"/>
                <a:cs typeface="Arial" panose="020B0604020202020204" pitchFamily="34" charset="0"/>
              </a:rPr>
              <a:t> antimykotika </a:t>
            </a:r>
            <a:r>
              <a:rPr lang="cs-CZ" sz="2000" dirty="0">
                <a:effectLst/>
                <a:ea typeface="NSimSun" panose="02010609030101010101" pitchFamily="49" charset="-122"/>
                <a:cs typeface="Arial" panose="020B0604020202020204" pitchFamily="34" charset="0"/>
              </a:rPr>
              <a:t>(</a:t>
            </a:r>
            <a:r>
              <a:rPr lang="cs-CZ" sz="2000" dirty="0" err="1">
                <a:effectLst/>
                <a:ea typeface="NSimSun" panose="02010609030101010101" pitchFamily="49" charset="-122"/>
                <a:cs typeface="Arial" panose="020B0604020202020204" pitchFamily="34" charset="0"/>
              </a:rPr>
              <a:t>ketokonazol</a:t>
            </a:r>
            <a:r>
              <a:rPr lang="cs-CZ" sz="2000" dirty="0">
                <a:effectLst/>
                <a:ea typeface="NSimSun" panose="02010609030101010101" pitchFamily="49" charset="-122"/>
                <a:cs typeface="Arial" panose="020B0604020202020204" pitchFamily="34" charset="0"/>
              </a:rPr>
              <a:t>, </a:t>
            </a:r>
            <a:r>
              <a:rPr lang="cs-CZ" sz="2000" dirty="0" err="1">
                <a:effectLst/>
                <a:ea typeface="NSimSun" panose="02010609030101010101" pitchFamily="49" charset="-122"/>
                <a:cs typeface="Arial" panose="020B0604020202020204" pitchFamily="34" charset="0"/>
              </a:rPr>
              <a:t>itrakonazol</a:t>
            </a:r>
            <a:r>
              <a:rPr lang="cs-CZ" sz="2000" dirty="0">
                <a:effectLst/>
                <a:ea typeface="NSimSun" panose="02010609030101010101" pitchFamily="49" charset="-122"/>
                <a:cs typeface="Arial" panose="020B0604020202020204" pitchFamily="34" charset="0"/>
              </a:rPr>
              <a:t>, </a:t>
            </a:r>
            <a:r>
              <a:rPr lang="cs-CZ" sz="2000" dirty="0" err="1">
                <a:effectLst/>
                <a:ea typeface="NSimSun" panose="02010609030101010101" pitchFamily="49" charset="-122"/>
                <a:cs typeface="Arial" panose="020B0604020202020204" pitchFamily="34" charset="0"/>
              </a:rPr>
              <a:t>posakonazol</a:t>
            </a:r>
            <a:r>
              <a:rPr lang="cs-CZ" sz="2000" dirty="0">
                <a:effectLst/>
                <a:ea typeface="NSimSun" panose="02010609030101010101" pitchFamily="49" charset="-122"/>
                <a:cs typeface="Arial" panose="020B0604020202020204" pitchFamily="34" charset="0"/>
              </a:rPr>
              <a:t>, </a:t>
            </a:r>
            <a:r>
              <a:rPr lang="cs-CZ" sz="2000" dirty="0" err="1">
                <a:effectLst/>
                <a:ea typeface="NSimSun" panose="02010609030101010101" pitchFamily="49" charset="-122"/>
                <a:cs typeface="Arial" panose="020B0604020202020204" pitchFamily="34" charset="0"/>
              </a:rPr>
              <a:t>vorikonazol</a:t>
            </a:r>
            <a:r>
              <a:rPr lang="cs-CZ" sz="2000" dirty="0">
                <a:effectLst/>
                <a:ea typeface="NSimSun" panose="02010609030101010101" pitchFamily="49" charset="-122"/>
                <a:cs typeface="Arial" panose="020B0604020202020204" pitchFamily="34" charset="0"/>
              </a:rPr>
              <a:t>); některé </a:t>
            </a:r>
            <a:r>
              <a:rPr lang="cs-CZ" sz="2000" u="sng" dirty="0" err="1">
                <a:effectLst/>
                <a:ea typeface="NSimSun" panose="02010609030101010101" pitchFamily="49" charset="-122"/>
                <a:cs typeface="Arial" panose="020B0604020202020204" pitchFamily="34" charset="0"/>
              </a:rPr>
              <a:t>makrolidy</a:t>
            </a:r>
            <a:r>
              <a:rPr lang="cs-CZ" sz="2000" dirty="0">
                <a:effectLst/>
                <a:ea typeface="NSimSun" panose="02010609030101010101" pitchFamily="49" charset="-122"/>
                <a:cs typeface="Arial" panose="020B0604020202020204" pitchFamily="34" charset="0"/>
              </a:rPr>
              <a:t> </a:t>
            </a:r>
            <a:r>
              <a:rPr lang="cs-CZ" sz="2000" dirty="0">
                <a:ea typeface="NSimSun" panose="02010609030101010101" pitchFamily="49" charset="-122"/>
                <a:cs typeface="Arial" panose="020B0604020202020204" pitchFamily="34" charset="0"/>
              </a:rPr>
              <a:t>(</a:t>
            </a:r>
            <a:r>
              <a:rPr lang="cs-CZ" sz="2000" dirty="0" err="1">
                <a:effectLst/>
                <a:ea typeface="NSimSun" panose="02010609030101010101" pitchFamily="49" charset="-122"/>
                <a:cs typeface="Arial" panose="020B0604020202020204" pitchFamily="34" charset="0"/>
              </a:rPr>
              <a:t>erythromycin</a:t>
            </a:r>
            <a:r>
              <a:rPr lang="cs-CZ" sz="2000" dirty="0">
                <a:effectLst/>
                <a:ea typeface="NSimSun" panose="02010609030101010101" pitchFamily="49" charset="-122"/>
                <a:cs typeface="Arial" panose="020B0604020202020204" pitchFamily="34" charset="0"/>
              </a:rPr>
              <a:t>, </a:t>
            </a:r>
            <a:r>
              <a:rPr lang="cs-CZ" sz="2000" dirty="0" err="1">
                <a:effectLst/>
                <a:ea typeface="NSimSun" panose="02010609030101010101" pitchFamily="49" charset="-122"/>
                <a:cs typeface="Arial" panose="020B0604020202020204" pitchFamily="34" charset="0"/>
              </a:rPr>
              <a:t>klarithromycin</a:t>
            </a:r>
            <a:r>
              <a:rPr lang="cs-CZ" sz="2000" dirty="0">
                <a:effectLst/>
                <a:ea typeface="NSimSun" panose="02010609030101010101" pitchFamily="49" charset="-122"/>
                <a:cs typeface="Arial" panose="020B0604020202020204" pitchFamily="34" charset="0"/>
              </a:rPr>
              <a:t> a </a:t>
            </a:r>
            <a:r>
              <a:rPr lang="cs-CZ" sz="2000" dirty="0" err="1">
                <a:effectLst/>
                <a:ea typeface="NSimSun" panose="02010609030101010101" pitchFamily="49" charset="-122"/>
                <a:cs typeface="Arial" panose="020B0604020202020204" pitchFamily="34" charset="0"/>
              </a:rPr>
              <a:t>telithromycin</a:t>
            </a:r>
            <a:r>
              <a:rPr lang="cs-CZ" sz="2000" dirty="0">
                <a:effectLst/>
                <a:ea typeface="NSimSun" panose="02010609030101010101" pitchFamily="49" charset="-122"/>
                <a:cs typeface="Arial" panose="020B0604020202020204" pitchFamily="34" charset="0"/>
              </a:rPr>
              <a:t>)</a:t>
            </a:r>
          </a:p>
          <a:p>
            <a:pPr marL="457200" lvl="1" indent="0">
              <a:lnSpc>
                <a:spcPct val="150000"/>
              </a:lnSpc>
              <a:spcBef>
                <a:spcPts val="0"/>
              </a:spcBef>
            </a:pPr>
            <a:r>
              <a:rPr lang="cs-CZ" sz="2000" b="1" dirty="0">
                <a:ea typeface="NSimSun" panose="02010609030101010101" pitchFamily="49" charset="-122"/>
                <a:cs typeface="Arial" panose="020B0604020202020204" pitchFamily="34" charset="0"/>
              </a:rPr>
              <a:t>s</a:t>
            </a:r>
            <a:r>
              <a:rPr lang="cs-CZ" sz="2000" b="1" dirty="0">
                <a:effectLst/>
                <a:ea typeface="NSimSun" panose="02010609030101010101" pitchFamily="49" charset="-122"/>
                <a:cs typeface="Arial" panose="020B0604020202020204" pitchFamily="34" charset="0"/>
              </a:rPr>
              <a:t>labé nebo středně silné inhibitory: </a:t>
            </a:r>
            <a:r>
              <a:rPr lang="cs-CZ" sz="2000" dirty="0" err="1">
                <a:effectLst/>
                <a:ea typeface="NSimSun" panose="02010609030101010101" pitchFamily="49" charset="-122"/>
                <a:cs typeface="Arial" panose="020B0604020202020204" pitchFamily="34" charset="0"/>
              </a:rPr>
              <a:t>ciprofloxacin</a:t>
            </a:r>
            <a:r>
              <a:rPr lang="cs-CZ" sz="2000" dirty="0">
                <a:effectLst/>
                <a:ea typeface="NSimSun" panose="02010609030101010101" pitchFamily="49" charset="-122"/>
                <a:cs typeface="Arial" panose="020B0604020202020204" pitchFamily="34" charset="0"/>
              </a:rPr>
              <a:t>, </a:t>
            </a:r>
            <a:r>
              <a:rPr lang="cs-CZ" sz="2000" dirty="0" err="1">
                <a:effectLst/>
                <a:ea typeface="NSimSun" panose="02010609030101010101" pitchFamily="49" charset="-122"/>
                <a:cs typeface="Arial" panose="020B0604020202020204" pitchFamily="34" charset="0"/>
              </a:rPr>
              <a:t>diltiazem</a:t>
            </a:r>
            <a:r>
              <a:rPr lang="cs-CZ" sz="2000" dirty="0">
                <a:effectLst/>
                <a:ea typeface="NSimSun" panose="02010609030101010101" pitchFamily="49" charset="-122"/>
                <a:cs typeface="Arial" panose="020B0604020202020204" pitchFamily="34" charset="0"/>
              </a:rPr>
              <a:t>, </a:t>
            </a:r>
            <a:r>
              <a:rPr lang="cs-CZ" sz="2000" dirty="0" err="1">
                <a:effectLst/>
                <a:ea typeface="NSimSun" panose="02010609030101010101" pitchFamily="49" charset="-122"/>
                <a:cs typeface="Arial" panose="020B0604020202020204" pitchFamily="34" charset="0"/>
              </a:rPr>
              <a:t>flukonazol</a:t>
            </a:r>
            <a:r>
              <a:rPr lang="cs-CZ" sz="2000" dirty="0">
                <a:effectLst/>
                <a:ea typeface="NSimSun" panose="02010609030101010101" pitchFamily="49" charset="-122"/>
                <a:cs typeface="Arial" panose="020B0604020202020204" pitchFamily="34" charset="0"/>
              </a:rPr>
              <a:t>, </a:t>
            </a:r>
            <a:r>
              <a:rPr lang="cs-CZ" sz="2000" dirty="0" err="1">
                <a:effectLst/>
                <a:ea typeface="NSimSun" panose="02010609030101010101" pitchFamily="49" charset="-122"/>
                <a:cs typeface="Arial" panose="020B0604020202020204" pitchFamily="34" charset="0"/>
              </a:rPr>
              <a:t>aprepitant</a:t>
            </a:r>
            <a:r>
              <a:rPr lang="cs-CZ" sz="2000" dirty="0">
                <a:effectLst/>
                <a:ea typeface="NSimSun" panose="02010609030101010101" pitchFamily="49" charset="-122"/>
                <a:cs typeface="Arial" panose="020B0604020202020204" pitchFamily="34" charset="0"/>
              </a:rPr>
              <a:t>, </a:t>
            </a:r>
            <a:r>
              <a:rPr lang="cs-CZ" sz="2000" dirty="0" err="1">
                <a:effectLst/>
                <a:ea typeface="NSimSun" panose="02010609030101010101" pitchFamily="49" charset="-122"/>
                <a:cs typeface="Arial" panose="020B0604020202020204" pitchFamily="34" charset="0"/>
              </a:rPr>
              <a:t>krizotinib</a:t>
            </a:r>
            <a:r>
              <a:rPr lang="cs-CZ" sz="2000" dirty="0">
                <a:effectLst/>
                <a:ea typeface="NSimSun" panose="02010609030101010101" pitchFamily="49" charset="-122"/>
                <a:cs typeface="Arial" panose="020B0604020202020204" pitchFamily="34" charset="0"/>
              </a:rPr>
              <a:t>, </a:t>
            </a:r>
            <a:r>
              <a:rPr lang="cs-CZ" sz="2000" dirty="0" err="1">
                <a:effectLst/>
                <a:ea typeface="NSimSun" panose="02010609030101010101" pitchFamily="49" charset="-122"/>
                <a:cs typeface="Arial" panose="020B0604020202020204" pitchFamily="34" charset="0"/>
              </a:rPr>
              <a:t>imatinib</a:t>
            </a:r>
            <a:r>
              <a:rPr lang="cs-CZ" sz="2000" dirty="0">
                <a:effectLst/>
                <a:ea typeface="NSimSun" panose="02010609030101010101" pitchFamily="49" charset="-122"/>
                <a:cs typeface="Arial" panose="020B0604020202020204" pitchFamily="34" charset="0"/>
              </a:rPr>
              <a:t>, </a:t>
            </a:r>
            <a:r>
              <a:rPr lang="cs-CZ" sz="2000" dirty="0" err="1">
                <a:effectLst/>
                <a:ea typeface="NSimSun" panose="02010609030101010101" pitchFamily="49" charset="-122"/>
                <a:cs typeface="Arial" panose="020B0604020202020204" pitchFamily="34" charset="0"/>
              </a:rPr>
              <a:t>verapamil</a:t>
            </a:r>
            <a:r>
              <a:rPr lang="cs-CZ" sz="2000" dirty="0">
                <a:effectLst/>
                <a:ea typeface="NSimSun" panose="02010609030101010101" pitchFamily="49" charset="-122"/>
                <a:cs typeface="Arial" panose="020B0604020202020204" pitchFamily="34" charset="0"/>
              </a:rPr>
              <a:t>, </a:t>
            </a:r>
            <a:r>
              <a:rPr lang="cs-CZ" sz="2000" dirty="0" err="1">
                <a:effectLst/>
                <a:ea typeface="NSimSun" panose="02010609030101010101" pitchFamily="49" charset="-122"/>
                <a:cs typeface="Arial" panose="020B0604020202020204" pitchFamily="34" charset="0"/>
              </a:rPr>
              <a:t>amiodaron</a:t>
            </a:r>
            <a:r>
              <a:rPr lang="cs-CZ" sz="2000" dirty="0">
                <a:ea typeface="NSimSun" panose="02010609030101010101" pitchFamily="49" charset="-122"/>
                <a:cs typeface="Arial" panose="020B0604020202020204" pitchFamily="34" charset="0"/>
              </a:rPr>
              <a:t>, </a:t>
            </a:r>
            <a:r>
              <a:rPr lang="cs-CZ" sz="2000" dirty="0" err="1">
                <a:effectLst/>
                <a:ea typeface="NSimSun" panose="02010609030101010101" pitchFamily="49" charset="-122"/>
                <a:cs typeface="Arial" panose="020B0604020202020204" pitchFamily="34" charset="0"/>
              </a:rPr>
              <a:t>dronedaron</a:t>
            </a:r>
            <a:r>
              <a:rPr lang="cs-CZ" sz="2000" dirty="0">
                <a:effectLst/>
                <a:ea typeface="NSimSun" panose="02010609030101010101" pitchFamily="49" charset="-122"/>
                <a:cs typeface="Arial" panose="020B0604020202020204" pitchFamily="34" charset="0"/>
              </a:rPr>
              <a:t>;  </a:t>
            </a:r>
            <a:r>
              <a:rPr lang="cs-CZ" sz="2000" dirty="0" err="1">
                <a:effectLst/>
                <a:ea typeface="NSimSun" panose="02010609030101010101" pitchFamily="49" charset="-122"/>
                <a:cs typeface="Arial" panose="020B0604020202020204" pitchFamily="34" charset="0"/>
              </a:rPr>
              <a:t>azithromycin</a:t>
            </a:r>
            <a:r>
              <a:rPr lang="cs-CZ" sz="2000" dirty="0">
                <a:effectLst/>
                <a:ea typeface="NSimSun" panose="02010609030101010101" pitchFamily="49" charset="-122"/>
                <a:cs typeface="Arial" panose="020B0604020202020204" pitchFamily="34" charset="0"/>
              </a:rPr>
              <a:t> a </a:t>
            </a:r>
            <a:r>
              <a:rPr lang="cs-CZ" sz="2000" dirty="0" err="1">
                <a:effectLst/>
                <a:ea typeface="NSimSun" panose="02010609030101010101" pitchFamily="49" charset="-122"/>
                <a:cs typeface="Arial" panose="020B0604020202020204" pitchFamily="34" charset="0"/>
              </a:rPr>
              <a:t>fluvoxamin</a:t>
            </a:r>
            <a:r>
              <a:rPr lang="cs-CZ" sz="2000" dirty="0">
                <a:effectLst/>
                <a:ea typeface="NSimSun" panose="02010609030101010101" pitchFamily="49" charset="-122"/>
                <a:cs typeface="Arial" panose="020B0604020202020204" pitchFamily="34" charset="0"/>
              </a:rPr>
              <a:t> (slabé)</a:t>
            </a:r>
            <a:endParaRPr lang="cs-CZ" sz="2000" b="1" dirty="0">
              <a:effectLst/>
              <a:ea typeface="NSimSun" panose="02010609030101010101" pitchFamily="49" charset="-122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</a:pPr>
            <a:r>
              <a:rPr lang="cs-CZ" sz="2000" b="1" dirty="0"/>
              <a:t>INHIBITORY PGP (</a:t>
            </a:r>
            <a:r>
              <a:rPr lang="cs-CZ" sz="2000" dirty="0"/>
              <a:t>MDR1)</a:t>
            </a:r>
            <a:r>
              <a:rPr lang="cs-CZ" sz="2000" b="1" dirty="0"/>
              <a:t>	</a:t>
            </a:r>
          </a:p>
          <a:p>
            <a:pPr marL="457200" lvl="1" indent="0">
              <a:lnSpc>
                <a:spcPct val="150000"/>
              </a:lnSpc>
              <a:spcBef>
                <a:spcPts val="0"/>
              </a:spcBef>
            </a:pPr>
            <a:r>
              <a:rPr lang="cs-CZ" sz="2000" dirty="0">
                <a:effectLst/>
                <a:ea typeface="NSimSun" panose="02010609030101010101" pitchFamily="49" charset="-122"/>
                <a:cs typeface="Arial" panose="020B0604020202020204" pitchFamily="34" charset="0"/>
              </a:rPr>
              <a:t> </a:t>
            </a:r>
            <a:r>
              <a:rPr lang="cs-CZ" sz="2000" dirty="0" err="1">
                <a:effectLst/>
                <a:ea typeface="NSimSun" panose="02010609030101010101" pitchFamily="49" charset="-122"/>
                <a:cs typeface="Arial" panose="020B0604020202020204" pitchFamily="34" charset="0"/>
              </a:rPr>
              <a:t>verapamil</a:t>
            </a:r>
            <a:r>
              <a:rPr lang="cs-CZ" sz="2000" dirty="0">
                <a:effectLst/>
                <a:ea typeface="NSimSun" panose="02010609030101010101" pitchFamily="49" charset="-122"/>
                <a:cs typeface="Arial" panose="020B0604020202020204" pitchFamily="34" charset="0"/>
              </a:rPr>
              <a:t>, </a:t>
            </a:r>
            <a:r>
              <a:rPr lang="cs-CZ" sz="2000" dirty="0" err="1"/>
              <a:t>amiodaron</a:t>
            </a:r>
            <a:r>
              <a:rPr lang="cs-CZ" sz="2000" dirty="0"/>
              <a:t>, </a:t>
            </a:r>
            <a:r>
              <a:rPr lang="cs-CZ" sz="2000" dirty="0" err="1"/>
              <a:t>klarithromycin</a:t>
            </a:r>
            <a:r>
              <a:rPr lang="cs-CZ" sz="2000" dirty="0"/>
              <a:t>, </a:t>
            </a:r>
            <a:r>
              <a:rPr lang="cs-CZ" sz="2000" dirty="0" err="1"/>
              <a:t>azithromycin</a:t>
            </a:r>
            <a:r>
              <a:rPr lang="cs-CZ" sz="2000" dirty="0"/>
              <a:t>, cyklosporin</a:t>
            </a:r>
            <a:endParaRPr lang="cs-CZ" sz="2000" u="sng" dirty="0"/>
          </a:p>
          <a:p>
            <a:pPr marL="457200" lvl="1" indent="0">
              <a:lnSpc>
                <a:spcPct val="150000"/>
              </a:lnSpc>
              <a:spcBef>
                <a:spcPts val="0"/>
              </a:spcBef>
            </a:pPr>
            <a:endParaRPr lang="cs-CZ" sz="2000" dirty="0">
              <a:effectLst/>
              <a:latin typeface="Book Antiqua" panose="02040602050305030304" pitchFamily="18" charset="0"/>
              <a:ea typeface="NSimSun" panose="02010609030101010101" pitchFamily="49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21144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081F422-10D7-C8F9-2C31-3205FD6241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200" dirty="0"/>
              <a:t>INDUKTORY „ATYPICKÉ“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48CE9CC-34ED-6B5C-0312-52FAE6A2E6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79620"/>
            <a:ext cx="10515600" cy="5478380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spcBef>
                <a:spcPts val="0"/>
              </a:spcBef>
            </a:pPr>
            <a:r>
              <a:rPr lang="cs-CZ" sz="2000" dirty="0">
                <a:latin typeface="Book Antiqua" panose="02040602050305030304" pitchFamily="18" charset="0"/>
              </a:rPr>
              <a:t> </a:t>
            </a:r>
            <a:r>
              <a:rPr lang="cs-CZ" sz="2000" b="1" dirty="0"/>
              <a:t>INDUKTORY </a:t>
            </a:r>
          </a:p>
          <a:p>
            <a:pPr marL="457200" lvl="1" indent="0">
              <a:lnSpc>
                <a:spcPct val="150000"/>
              </a:lnSpc>
              <a:spcBef>
                <a:spcPts val="0"/>
              </a:spcBef>
            </a:pPr>
            <a:r>
              <a:rPr lang="cs-CZ" sz="2000" dirty="0"/>
              <a:t> třezalka tečkovaná–silný induktor CYP3A4, </a:t>
            </a:r>
            <a:r>
              <a:rPr lang="cs-CZ" sz="2000" dirty="0">
                <a:solidFill>
                  <a:srgbClr val="000000"/>
                </a:solidFill>
                <a:highlight>
                  <a:srgbClr val="FFFFFF"/>
                </a:highlight>
              </a:rPr>
              <a:t>2C19, 2C9</a:t>
            </a:r>
            <a:r>
              <a:rPr lang="cs-CZ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</a:rPr>
              <a:t> a P-</a:t>
            </a:r>
            <a:r>
              <a:rPr lang="cs-CZ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</a:rPr>
              <a:t>gp</a:t>
            </a:r>
            <a:endParaRPr lang="cs-CZ" sz="2000" dirty="0"/>
          </a:p>
          <a:p>
            <a:pPr marL="457200" lvl="1" indent="0">
              <a:lnSpc>
                <a:spcPct val="150000"/>
              </a:lnSpc>
              <a:spcBef>
                <a:spcPts val="0"/>
              </a:spcBef>
            </a:pPr>
            <a:r>
              <a:rPr lang="cs-CZ" sz="2000" dirty="0"/>
              <a:t> šalvěj </a:t>
            </a:r>
            <a:r>
              <a:rPr lang="cs-CZ" sz="2000" dirty="0" err="1"/>
              <a:t>červenokořenná</a:t>
            </a:r>
            <a:r>
              <a:rPr lang="cs-CZ" sz="2000" dirty="0"/>
              <a:t> - induktor CYP3A4 a P-</a:t>
            </a:r>
            <a:r>
              <a:rPr lang="cs-CZ" sz="2000" dirty="0" err="1"/>
              <a:t>gp</a:t>
            </a:r>
            <a:endParaRPr lang="cs-CZ" sz="2000" dirty="0"/>
          </a:p>
          <a:p>
            <a:pPr marL="457200" lvl="1" indent="0">
              <a:lnSpc>
                <a:spcPct val="150000"/>
              </a:lnSpc>
              <a:spcBef>
                <a:spcPts val="0"/>
              </a:spcBef>
            </a:pPr>
            <a:r>
              <a:rPr lang="cs-CZ" sz="2000" dirty="0"/>
              <a:t> lékořice - </a:t>
            </a:r>
            <a:r>
              <a:rPr lang="cs-CZ" sz="2000" dirty="0">
                <a:solidFill>
                  <a:srgbClr val="000000"/>
                </a:solidFill>
                <a:highlight>
                  <a:srgbClr val="FFFFFF"/>
                </a:highlight>
              </a:rPr>
              <a:t>induktor CYP3A4, P-</a:t>
            </a:r>
            <a:r>
              <a:rPr lang="cs-CZ" sz="2000" dirty="0" err="1">
                <a:solidFill>
                  <a:srgbClr val="000000"/>
                </a:solidFill>
                <a:highlight>
                  <a:srgbClr val="FFFFFF"/>
                </a:highlight>
              </a:rPr>
              <a:t>gp</a:t>
            </a:r>
            <a:endParaRPr lang="cs-CZ" sz="2000" dirty="0"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marL="457200" lvl="1" indent="0">
              <a:lnSpc>
                <a:spcPct val="150000"/>
              </a:lnSpc>
              <a:spcBef>
                <a:spcPts val="0"/>
              </a:spcBef>
              <a:buNone/>
            </a:pPr>
            <a:endParaRPr lang="cs-CZ" sz="2000" dirty="0"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marL="457200" lvl="1" indent="0">
              <a:lnSpc>
                <a:spcPct val="150000"/>
              </a:lnSpc>
              <a:spcBef>
                <a:spcPts val="0"/>
              </a:spcBef>
            </a:pPr>
            <a:r>
              <a:rPr lang="cs-CZ" sz="2000" i="0" dirty="0">
                <a:solidFill>
                  <a:srgbClr val="000000"/>
                </a:solidFill>
                <a:effectLst/>
                <a:highlight>
                  <a:srgbClr val="FFFFFF"/>
                </a:highlight>
              </a:rPr>
              <a:t> </a:t>
            </a:r>
            <a:r>
              <a:rPr lang="cs-CZ" sz="200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</a:rPr>
              <a:t>Echinacea</a:t>
            </a:r>
            <a:r>
              <a:rPr lang="cs-CZ" sz="2000" i="0" dirty="0">
                <a:solidFill>
                  <a:srgbClr val="000000"/>
                </a:solidFill>
                <a:effectLst/>
                <a:highlight>
                  <a:srgbClr val="FFFFFF"/>
                </a:highlight>
              </a:rPr>
              <a:t> </a:t>
            </a:r>
            <a:r>
              <a:rPr lang="cs-CZ" sz="200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</a:rPr>
              <a:t>purpurea</a:t>
            </a:r>
            <a:r>
              <a:rPr lang="cs-CZ" sz="2000" i="0" dirty="0">
                <a:solidFill>
                  <a:srgbClr val="000000"/>
                </a:solidFill>
                <a:effectLst/>
                <a:highlight>
                  <a:srgbClr val="FFFFFF"/>
                </a:highlight>
              </a:rPr>
              <a:t> – </a:t>
            </a:r>
            <a:r>
              <a:rPr lang="cs-CZ" sz="2000" dirty="0">
                <a:solidFill>
                  <a:srgbClr val="000000"/>
                </a:solidFill>
                <a:highlight>
                  <a:srgbClr val="FFFFFF"/>
                </a:highlight>
              </a:rPr>
              <a:t>induktor/inhibitor CYP?</a:t>
            </a:r>
            <a:endParaRPr lang="cs-CZ" sz="2000" b="0" i="0" dirty="0">
              <a:solidFill>
                <a:srgbClr val="000000"/>
              </a:solidFill>
              <a:effectLst/>
              <a:highlight>
                <a:srgbClr val="FFFFFF"/>
              </a:highlight>
            </a:endParaRPr>
          </a:p>
          <a:p>
            <a:pPr marL="457200" lvl="1" indent="0">
              <a:lnSpc>
                <a:spcPct val="150000"/>
              </a:lnSpc>
              <a:spcBef>
                <a:spcPts val="0"/>
              </a:spcBef>
            </a:pPr>
            <a:r>
              <a:rPr lang="cs-CZ" sz="2000" dirty="0">
                <a:solidFill>
                  <a:srgbClr val="000000"/>
                </a:solidFill>
                <a:highlight>
                  <a:srgbClr val="FFFFFF"/>
                </a:highlight>
              </a:rPr>
              <a:t> </a:t>
            </a:r>
            <a:r>
              <a:rPr lang="cs-CZ" sz="2000" dirty="0"/>
              <a:t>Rooibos (</a:t>
            </a:r>
            <a:r>
              <a:rPr lang="cs-CZ" sz="2000" dirty="0" err="1"/>
              <a:t>čajovec</a:t>
            </a:r>
            <a:r>
              <a:rPr lang="cs-CZ" sz="2000" dirty="0"/>
              <a:t> kapský) – induktor/inhibitor CYP3A4?</a:t>
            </a:r>
          </a:p>
          <a:p>
            <a:pPr marL="457200" lvl="1" indent="0">
              <a:lnSpc>
                <a:spcPct val="150000"/>
              </a:lnSpc>
              <a:spcBef>
                <a:spcPts val="0"/>
              </a:spcBef>
              <a:buNone/>
            </a:pPr>
            <a:endParaRPr lang="cs-CZ" sz="2000" dirty="0">
              <a:latin typeface="Book Antiqua" panose="02040602050305030304" pitchFamily="18" charset="0"/>
            </a:endParaRPr>
          </a:p>
          <a:p>
            <a:pPr marL="457200" lvl="1" indent="0">
              <a:lnSpc>
                <a:spcPct val="150000"/>
              </a:lnSpc>
              <a:spcBef>
                <a:spcPts val="0"/>
              </a:spcBef>
              <a:buNone/>
            </a:pPr>
            <a:endParaRPr lang="cs-CZ" sz="2000" dirty="0">
              <a:latin typeface="Book Antiqua" panose="02040602050305030304" pitchFamily="18" charset="0"/>
            </a:endParaRPr>
          </a:p>
          <a:p>
            <a:pPr marL="457200" lvl="1" indent="0">
              <a:lnSpc>
                <a:spcPct val="150000"/>
              </a:lnSpc>
              <a:spcBef>
                <a:spcPts val="0"/>
              </a:spcBef>
              <a:buNone/>
            </a:pPr>
            <a:endParaRPr lang="cs-CZ" sz="2000" dirty="0">
              <a:latin typeface="Book Antiqua" panose="02040602050305030304" pitchFamily="18" charset="0"/>
            </a:endParaRPr>
          </a:p>
          <a:p>
            <a:pPr marL="0" indent="0">
              <a:buNone/>
            </a:pPr>
            <a:r>
              <a:rPr lang="cs-CZ" sz="1400" dirty="0"/>
              <a:t>Patel, O.; Muller, C.; </a:t>
            </a:r>
            <a:r>
              <a:rPr lang="cs-CZ" sz="1400" dirty="0" err="1"/>
              <a:t>Joubert</a:t>
            </a:r>
            <a:r>
              <a:rPr lang="cs-CZ" sz="1400" dirty="0"/>
              <a:t>, E.; </a:t>
            </a:r>
            <a:r>
              <a:rPr lang="cs-CZ" sz="1400" dirty="0" err="1"/>
              <a:t>Louw</a:t>
            </a:r>
            <a:r>
              <a:rPr lang="cs-CZ" sz="1400" dirty="0"/>
              <a:t>, J.; </a:t>
            </a:r>
            <a:r>
              <a:rPr lang="cs-CZ" sz="1400" dirty="0" err="1"/>
              <a:t>Rosenkranz</a:t>
            </a:r>
            <a:r>
              <a:rPr lang="cs-CZ" sz="1400" dirty="0"/>
              <a:t>, B.; </a:t>
            </a:r>
            <a:r>
              <a:rPr lang="cs-CZ" sz="1400" dirty="0" err="1"/>
              <a:t>Awortwe</a:t>
            </a:r>
            <a:r>
              <a:rPr lang="cs-CZ" sz="1400" dirty="0"/>
              <a:t>, C. Inhibitory </a:t>
            </a:r>
            <a:r>
              <a:rPr lang="cs-CZ" sz="1400" dirty="0" err="1"/>
              <a:t>Interactions</a:t>
            </a:r>
            <a:r>
              <a:rPr lang="cs-CZ" sz="1400" dirty="0"/>
              <a:t> </a:t>
            </a:r>
            <a:r>
              <a:rPr lang="cs-CZ" sz="1400" dirty="0" err="1"/>
              <a:t>of</a:t>
            </a:r>
            <a:r>
              <a:rPr lang="cs-CZ" sz="1400" dirty="0"/>
              <a:t> </a:t>
            </a:r>
            <a:r>
              <a:rPr lang="cs-CZ" sz="1400" i="1" dirty="0" err="1"/>
              <a:t>Aspalathus</a:t>
            </a:r>
            <a:r>
              <a:rPr lang="cs-CZ" sz="1400" i="1" dirty="0"/>
              <a:t> </a:t>
            </a:r>
            <a:r>
              <a:rPr lang="cs-CZ" sz="1400" i="1" dirty="0" err="1"/>
              <a:t>linearis</a:t>
            </a:r>
            <a:r>
              <a:rPr lang="cs-CZ" sz="1400" dirty="0"/>
              <a:t> (Rooibos) </a:t>
            </a:r>
            <a:r>
              <a:rPr lang="cs-CZ" sz="1400" dirty="0" err="1"/>
              <a:t>Extracts</a:t>
            </a:r>
            <a:r>
              <a:rPr lang="cs-CZ" sz="1400" dirty="0"/>
              <a:t> and </a:t>
            </a:r>
            <a:r>
              <a:rPr lang="cs-CZ" sz="1400" dirty="0" err="1"/>
              <a:t>Compounds</a:t>
            </a:r>
            <a:r>
              <a:rPr lang="cs-CZ" sz="1400" dirty="0"/>
              <a:t>, </a:t>
            </a:r>
            <a:r>
              <a:rPr lang="cs-CZ" sz="1400" dirty="0" err="1"/>
              <a:t>Aspalathin</a:t>
            </a:r>
            <a:r>
              <a:rPr lang="cs-CZ" sz="1400" dirty="0"/>
              <a:t> and </a:t>
            </a:r>
            <a:r>
              <a:rPr lang="cs-CZ" sz="1400" i="1" dirty="0"/>
              <a:t>Z</a:t>
            </a:r>
            <a:r>
              <a:rPr lang="cs-CZ" sz="1400" dirty="0"/>
              <a:t>-2-(</a:t>
            </a:r>
            <a:r>
              <a:rPr lang="el-GR" sz="1400" dirty="0"/>
              <a:t>β-</a:t>
            </a:r>
            <a:r>
              <a:rPr lang="cs-CZ" sz="1400" cap="small" dirty="0"/>
              <a:t>d</a:t>
            </a:r>
            <a:r>
              <a:rPr lang="cs-CZ" sz="1400" dirty="0"/>
              <a:t>-</a:t>
            </a:r>
            <a:r>
              <a:rPr lang="cs-CZ" sz="1400" dirty="0" err="1"/>
              <a:t>Glucopyranosyloxy</a:t>
            </a:r>
            <a:r>
              <a:rPr lang="cs-CZ" sz="1400" dirty="0"/>
              <a:t>)-3-phenylpropenoic Acid, on </a:t>
            </a:r>
            <a:r>
              <a:rPr lang="cs-CZ" sz="1400" dirty="0" err="1"/>
              <a:t>Cytochromes</a:t>
            </a:r>
            <a:r>
              <a:rPr lang="cs-CZ" sz="1400" dirty="0"/>
              <a:t> </a:t>
            </a:r>
            <a:r>
              <a:rPr lang="cs-CZ" sz="1400" dirty="0" err="1"/>
              <a:t>Metabolizing</a:t>
            </a:r>
            <a:r>
              <a:rPr lang="cs-CZ" sz="1400" dirty="0"/>
              <a:t> </a:t>
            </a:r>
            <a:r>
              <a:rPr lang="cs-CZ" sz="1400" dirty="0" err="1"/>
              <a:t>Hypoglycemic</a:t>
            </a:r>
            <a:r>
              <a:rPr lang="cs-CZ" sz="1400" dirty="0"/>
              <a:t> and </a:t>
            </a:r>
            <a:r>
              <a:rPr lang="cs-CZ" sz="1400" dirty="0" err="1"/>
              <a:t>Hypolipidemic</a:t>
            </a:r>
            <a:r>
              <a:rPr lang="cs-CZ" sz="1400" dirty="0"/>
              <a:t> </a:t>
            </a:r>
            <a:r>
              <a:rPr lang="cs-CZ" sz="1400" dirty="0" err="1"/>
              <a:t>Drugs</a:t>
            </a:r>
            <a:r>
              <a:rPr lang="cs-CZ" sz="1400" dirty="0"/>
              <a:t>. </a:t>
            </a:r>
            <a:r>
              <a:rPr lang="cs-CZ" sz="1400" i="1" dirty="0" err="1"/>
              <a:t>Molecules</a:t>
            </a:r>
            <a:r>
              <a:rPr lang="cs-CZ" sz="1400" dirty="0"/>
              <a:t> </a:t>
            </a:r>
            <a:r>
              <a:rPr lang="cs-CZ" sz="1400" b="1" dirty="0"/>
              <a:t>2016</a:t>
            </a:r>
            <a:r>
              <a:rPr lang="cs-CZ" sz="1400" dirty="0"/>
              <a:t>, </a:t>
            </a:r>
            <a:r>
              <a:rPr lang="cs-CZ" sz="1400" i="1" dirty="0"/>
              <a:t>21</a:t>
            </a:r>
            <a:r>
              <a:rPr lang="cs-CZ" sz="1400" dirty="0"/>
              <a:t>, 1515. https://doi.org/10.3390/molecules21111515</a:t>
            </a: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476AAA27-BECB-ADA3-7451-5C6BB88460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25840" y="2844314"/>
            <a:ext cx="3216443" cy="2144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77394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542AEC2-52FC-6F0F-D612-707D95DFCB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200" dirty="0"/>
              <a:t>INHIBITORY „ATYPICKÉ“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3F430F9-C44B-54B6-2A54-A3CA02393E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79621"/>
            <a:ext cx="10515600" cy="4838300"/>
          </a:xfrm>
        </p:spPr>
        <p:txBody>
          <a:bodyPr>
            <a:normAutofit fontScale="70000" lnSpcReduction="20000"/>
          </a:bodyPr>
          <a:lstStyle/>
          <a:p>
            <a:pPr marL="0" indent="0">
              <a:lnSpc>
                <a:spcPct val="150000"/>
              </a:lnSpc>
              <a:spcBef>
                <a:spcPts val="0"/>
              </a:spcBef>
            </a:pPr>
            <a:r>
              <a:rPr lang="cs-CZ" sz="2900" b="1" dirty="0"/>
              <a:t>INHIBITORY</a:t>
            </a:r>
          </a:p>
          <a:p>
            <a:pPr marL="457200" lvl="1" indent="0">
              <a:lnSpc>
                <a:spcPct val="150000"/>
              </a:lnSpc>
              <a:spcBef>
                <a:spcPts val="0"/>
              </a:spcBef>
            </a:pPr>
            <a:r>
              <a:rPr lang="cs-CZ" sz="2900" dirty="0">
                <a:effectLst/>
                <a:ea typeface="NSimSun" panose="02010609030101010101" pitchFamily="49" charset="-122"/>
                <a:cs typeface="Arial" panose="020B0604020202020204" pitchFamily="34" charset="0"/>
              </a:rPr>
              <a:t> grapefruitová šťáva, pomerančovník hořký, </a:t>
            </a:r>
            <a:r>
              <a:rPr lang="cs-CZ" sz="2900" dirty="0" err="1">
                <a:effectLst/>
                <a:ea typeface="NSimSun" panose="02010609030101010101" pitchFamily="49" charset="-122"/>
                <a:cs typeface="Arial" panose="020B0604020202020204" pitchFamily="34" charset="0"/>
              </a:rPr>
              <a:t>pomelo</a:t>
            </a:r>
            <a:r>
              <a:rPr lang="cs-CZ" sz="2900" dirty="0">
                <a:effectLst/>
                <a:ea typeface="NSimSun" panose="02010609030101010101" pitchFamily="49" charset="-122"/>
                <a:cs typeface="Arial" panose="020B0604020202020204" pitchFamily="34" charset="0"/>
              </a:rPr>
              <a:t> – středně silné inhibitory CYP3A4</a:t>
            </a:r>
          </a:p>
          <a:p>
            <a:pPr marL="457200" lvl="1" indent="0">
              <a:lnSpc>
                <a:spcPct val="150000"/>
              </a:lnSpc>
              <a:spcBef>
                <a:spcPts val="0"/>
              </a:spcBef>
            </a:pPr>
            <a:r>
              <a:rPr lang="cs-CZ" sz="2900" dirty="0"/>
              <a:t> extrakt </a:t>
            </a:r>
            <a:r>
              <a:rPr lang="cs-CZ" sz="2900" dirty="0" err="1"/>
              <a:t>Ginko</a:t>
            </a:r>
            <a:r>
              <a:rPr lang="cs-CZ" sz="2900" dirty="0"/>
              <a:t> </a:t>
            </a:r>
            <a:r>
              <a:rPr lang="cs-CZ" sz="2900" dirty="0" err="1"/>
              <a:t>biloby</a:t>
            </a:r>
            <a:r>
              <a:rPr lang="cs-CZ" sz="2900" dirty="0"/>
              <a:t> - </a:t>
            </a:r>
            <a:r>
              <a:rPr lang="cs-CZ" sz="2900" dirty="0">
                <a:solidFill>
                  <a:srgbClr val="000000"/>
                </a:solidFill>
                <a:highlight>
                  <a:srgbClr val="FFFFFF"/>
                </a:highlight>
              </a:rPr>
              <a:t>inhibitor OATP1A2, OATP2B1, CYP2C19 a 2C9</a:t>
            </a:r>
          </a:p>
          <a:p>
            <a:pPr marL="457200" lvl="1" indent="0">
              <a:lnSpc>
                <a:spcPct val="150000"/>
              </a:lnSpc>
              <a:spcBef>
                <a:spcPts val="0"/>
              </a:spcBef>
            </a:pPr>
            <a:r>
              <a:rPr lang="cs-CZ" sz="2900" i="0" dirty="0">
                <a:solidFill>
                  <a:srgbClr val="000000"/>
                </a:solidFill>
                <a:effectLst/>
                <a:highlight>
                  <a:srgbClr val="FFFFFF"/>
                </a:highlight>
              </a:rPr>
              <a:t> ploštičník hroznatý - inhibitor 3A4</a:t>
            </a:r>
          </a:p>
          <a:p>
            <a:pPr marL="457200" lvl="1" indent="0">
              <a:lnSpc>
                <a:spcPct val="150000"/>
              </a:lnSpc>
              <a:spcBef>
                <a:spcPts val="0"/>
              </a:spcBef>
            </a:pPr>
            <a:r>
              <a:rPr lang="cs-CZ" sz="2900" dirty="0"/>
              <a:t> pepř černý - inhibitor CYP3A4, inhibitor PGP</a:t>
            </a:r>
          </a:p>
          <a:p>
            <a:pPr marL="457200" lvl="1" indent="0">
              <a:lnSpc>
                <a:spcPct val="150000"/>
              </a:lnSpc>
              <a:spcBef>
                <a:spcPts val="0"/>
              </a:spcBef>
            </a:pPr>
            <a:r>
              <a:rPr lang="cs-CZ" sz="2900" dirty="0"/>
              <a:t> kurkuma - inhibitor CYP3A4 (na úrovni grepu) a BCRP</a:t>
            </a:r>
          </a:p>
          <a:p>
            <a:pPr marL="457200" lvl="1" indent="0">
              <a:lnSpc>
                <a:spcPct val="150000"/>
              </a:lnSpc>
              <a:spcBef>
                <a:spcPts val="0"/>
              </a:spcBef>
            </a:pPr>
            <a:r>
              <a:rPr lang="cs-CZ" sz="2900" dirty="0"/>
              <a:t> zázvor - inhibitor CYP3A4 a CYP2C9</a:t>
            </a:r>
          </a:p>
          <a:p>
            <a:pPr marL="457200" lvl="1" indent="0">
              <a:lnSpc>
                <a:spcPct val="150000"/>
              </a:lnSpc>
              <a:spcBef>
                <a:spcPts val="0"/>
              </a:spcBef>
            </a:pPr>
            <a:r>
              <a:rPr lang="cs-CZ" sz="2900" dirty="0"/>
              <a:t> heřmánek pravý - silný inhibitor CYP1A2</a:t>
            </a:r>
          </a:p>
          <a:p>
            <a:pPr marL="457200" lvl="1" indent="0">
              <a:lnSpc>
                <a:spcPct val="150000"/>
              </a:lnSpc>
              <a:spcBef>
                <a:spcPts val="0"/>
              </a:spcBef>
            </a:pPr>
            <a:r>
              <a:rPr lang="cs-CZ" sz="2900" dirty="0"/>
              <a:t> CBD- inhibice CYP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</a:pPr>
            <a:r>
              <a:rPr lang="cs-CZ" sz="2900" b="1" dirty="0"/>
              <a:t>INHIBITORY PGP (</a:t>
            </a:r>
            <a:r>
              <a:rPr lang="cs-CZ" sz="2900" dirty="0"/>
              <a:t>MDR1)</a:t>
            </a:r>
            <a:endParaRPr lang="cs-CZ" sz="2900" b="1" dirty="0"/>
          </a:p>
          <a:p>
            <a:pPr marL="457200" lvl="1" indent="0">
              <a:lnSpc>
                <a:spcPct val="150000"/>
              </a:lnSpc>
              <a:spcBef>
                <a:spcPts val="0"/>
              </a:spcBef>
            </a:pPr>
            <a:r>
              <a:rPr lang="cs-CZ" sz="2900" dirty="0"/>
              <a:t> </a:t>
            </a:r>
            <a:r>
              <a:rPr lang="cs-CZ" sz="2900" dirty="0" err="1"/>
              <a:t>flavonoidy</a:t>
            </a:r>
            <a:r>
              <a:rPr lang="cs-CZ" sz="2900" dirty="0"/>
              <a:t> (</a:t>
            </a:r>
            <a:r>
              <a:rPr lang="cs-CZ" sz="2900" dirty="0" err="1"/>
              <a:t>quercetin</a:t>
            </a:r>
            <a:r>
              <a:rPr lang="cs-CZ" sz="2900" dirty="0"/>
              <a:t>), </a:t>
            </a:r>
            <a:r>
              <a:rPr lang="cs-CZ" sz="2900" dirty="0" err="1">
                <a:ea typeface="NSimSun" panose="02010609030101010101" pitchFamily="49" charset="-122"/>
                <a:cs typeface="Arial" panose="020B0604020202020204" pitchFamily="34" charset="0"/>
              </a:rPr>
              <a:t>kanabidiol</a:t>
            </a:r>
            <a:r>
              <a:rPr lang="cs-CZ" sz="2900" dirty="0">
                <a:ea typeface="NSimSun" panose="02010609030101010101" pitchFamily="49" charset="-122"/>
                <a:cs typeface="Arial" panose="020B0604020202020204" pitchFamily="34" charset="0"/>
              </a:rPr>
              <a:t>, piperin, zelený čaj (inhibice i CYP)</a:t>
            </a:r>
            <a:endParaRPr lang="cs-CZ" sz="2900" dirty="0"/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00C8DEC4-B4A4-163E-05A1-A75A7FC12D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80544" y="4754880"/>
            <a:ext cx="3011456" cy="2017479"/>
          </a:xfrm>
          <a:prstGeom prst="rect">
            <a:avLst/>
          </a:prstGeom>
        </p:spPr>
      </p:pic>
      <p:sp>
        <p:nvSpPr>
          <p:cNvPr id="6" name="TextovéPole 5">
            <a:extLst>
              <a:ext uri="{FF2B5EF4-FFF2-40B4-BE49-F238E27FC236}">
                <a16:creationId xmlns:a16="http://schemas.microsoft.com/office/drawing/2014/main" id="{E506FAF2-F5D1-5C31-D773-3876FCECAE58}"/>
              </a:ext>
            </a:extLst>
          </p:cNvPr>
          <p:cNvSpPr txBox="1"/>
          <p:nvPr/>
        </p:nvSpPr>
        <p:spPr>
          <a:xfrm>
            <a:off x="0" y="6126028"/>
            <a:ext cx="85801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200" b="0" i="0" dirty="0" err="1">
                <a:solidFill>
                  <a:srgbClr val="222222"/>
                </a:solidFill>
                <a:effectLst/>
              </a:rPr>
              <a:t>Miedziaszczyk</a:t>
            </a:r>
            <a:r>
              <a:rPr lang="cs-CZ" sz="1200" b="0" i="0" dirty="0">
                <a:solidFill>
                  <a:srgbClr val="222222"/>
                </a:solidFill>
                <a:effectLst/>
              </a:rPr>
              <a:t>, M.; </a:t>
            </a:r>
            <a:r>
              <a:rPr lang="cs-CZ" sz="1200" b="0" i="0" dirty="0" err="1">
                <a:solidFill>
                  <a:srgbClr val="222222"/>
                </a:solidFill>
                <a:effectLst/>
              </a:rPr>
              <a:t>Bajon</a:t>
            </a:r>
            <a:r>
              <a:rPr lang="cs-CZ" sz="1200" b="0" i="0" dirty="0">
                <a:solidFill>
                  <a:srgbClr val="222222"/>
                </a:solidFill>
                <a:effectLst/>
              </a:rPr>
              <a:t>, A.; </a:t>
            </a:r>
            <a:r>
              <a:rPr lang="cs-CZ" sz="1200" b="0" i="0" dirty="0" err="1">
                <a:solidFill>
                  <a:srgbClr val="222222"/>
                </a:solidFill>
                <a:effectLst/>
              </a:rPr>
              <a:t>Jakielska</a:t>
            </a:r>
            <a:r>
              <a:rPr lang="cs-CZ" sz="1200" b="0" i="0" dirty="0">
                <a:solidFill>
                  <a:srgbClr val="222222"/>
                </a:solidFill>
                <a:effectLst/>
              </a:rPr>
              <a:t>, E.; </a:t>
            </a:r>
            <a:r>
              <a:rPr lang="cs-CZ" sz="1200" b="0" i="0" dirty="0" err="1">
                <a:solidFill>
                  <a:srgbClr val="222222"/>
                </a:solidFill>
                <a:effectLst/>
              </a:rPr>
              <a:t>Primke</a:t>
            </a:r>
            <a:r>
              <a:rPr lang="cs-CZ" sz="1200" b="0" i="0" dirty="0">
                <a:solidFill>
                  <a:srgbClr val="222222"/>
                </a:solidFill>
                <a:effectLst/>
              </a:rPr>
              <a:t>, M.; Sikora, J.; </a:t>
            </a:r>
            <a:r>
              <a:rPr lang="cs-CZ" sz="1200" b="0" i="0" dirty="0" err="1">
                <a:solidFill>
                  <a:srgbClr val="222222"/>
                </a:solidFill>
                <a:effectLst/>
              </a:rPr>
              <a:t>Skowrońska</a:t>
            </a:r>
            <a:r>
              <a:rPr lang="cs-CZ" sz="1200" b="0" i="0" dirty="0">
                <a:solidFill>
                  <a:srgbClr val="222222"/>
                </a:solidFill>
                <a:effectLst/>
              </a:rPr>
              <a:t>, D.; </a:t>
            </a:r>
            <a:r>
              <a:rPr lang="cs-CZ" sz="1200" b="0" i="0" dirty="0" err="1">
                <a:solidFill>
                  <a:srgbClr val="222222"/>
                </a:solidFill>
                <a:effectLst/>
              </a:rPr>
              <a:t>Idasiak-Piechocka</a:t>
            </a:r>
            <a:r>
              <a:rPr lang="cs-CZ" sz="1200" b="0" i="0" dirty="0">
                <a:solidFill>
                  <a:srgbClr val="222222"/>
                </a:solidFill>
                <a:effectLst/>
              </a:rPr>
              <a:t>, I. </a:t>
            </a:r>
            <a:r>
              <a:rPr lang="cs-CZ" sz="1200" b="0" i="0" dirty="0" err="1">
                <a:solidFill>
                  <a:srgbClr val="222222"/>
                </a:solidFill>
                <a:effectLst/>
              </a:rPr>
              <a:t>Controversial</a:t>
            </a:r>
            <a:r>
              <a:rPr lang="cs-CZ" sz="1200" b="0" i="0" dirty="0">
                <a:solidFill>
                  <a:srgbClr val="222222"/>
                </a:solidFill>
                <a:effectLst/>
              </a:rPr>
              <a:t> </a:t>
            </a:r>
            <a:r>
              <a:rPr lang="cs-CZ" sz="1200" b="0" i="0" dirty="0" err="1">
                <a:solidFill>
                  <a:srgbClr val="222222"/>
                </a:solidFill>
                <a:effectLst/>
              </a:rPr>
              <a:t>Interactions</a:t>
            </a:r>
            <a:r>
              <a:rPr lang="cs-CZ" sz="1200" b="0" i="0" dirty="0">
                <a:solidFill>
                  <a:srgbClr val="222222"/>
                </a:solidFill>
                <a:effectLst/>
              </a:rPr>
              <a:t> </a:t>
            </a:r>
            <a:r>
              <a:rPr lang="cs-CZ" sz="1200" b="0" i="0" dirty="0" err="1">
                <a:solidFill>
                  <a:srgbClr val="222222"/>
                </a:solidFill>
                <a:effectLst/>
              </a:rPr>
              <a:t>of</a:t>
            </a:r>
            <a:r>
              <a:rPr lang="cs-CZ" sz="1200" b="0" i="0" dirty="0">
                <a:solidFill>
                  <a:srgbClr val="222222"/>
                </a:solidFill>
                <a:effectLst/>
              </a:rPr>
              <a:t> </a:t>
            </a:r>
            <a:r>
              <a:rPr lang="cs-CZ" sz="1200" b="0" i="0" dirty="0" err="1">
                <a:solidFill>
                  <a:srgbClr val="222222"/>
                </a:solidFill>
                <a:effectLst/>
              </a:rPr>
              <a:t>Tacrolimus</a:t>
            </a:r>
            <a:r>
              <a:rPr lang="cs-CZ" sz="1200" b="0" i="0" dirty="0">
                <a:solidFill>
                  <a:srgbClr val="222222"/>
                </a:solidFill>
                <a:effectLst/>
              </a:rPr>
              <a:t> </a:t>
            </a:r>
            <a:r>
              <a:rPr lang="cs-CZ" sz="1200" b="0" i="0" dirty="0" err="1">
                <a:solidFill>
                  <a:srgbClr val="222222"/>
                </a:solidFill>
                <a:effectLst/>
              </a:rPr>
              <a:t>with</a:t>
            </a:r>
            <a:r>
              <a:rPr lang="cs-CZ" sz="1200" b="0" i="0" dirty="0">
                <a:solidFill>
                  <a:srgbClr val="222222"/>
                </a:solidFill>
                <a:effectLst/>
              </a:rPr>
              <a:t> </a:t>
            </a:r>
            <a:r>
              <a:rPr lang="cs-CZ" sz="1200" b="0" i="0" dirty="0" err="1">
                <a:solidFill>
                  <a:srgbClr val="222222"/>
                </a:solidFill>
                <a:effectLst/>
              </a:rPr>
              <a:t>Dietary</a:t>
            </a:r>
            <a:r>
              <a:rPr lang="cs-CZ" sz="1200" b="0" i="0" dirty="0">
                <a:solidFill>
                  <a:srgbClr val="222222"/>
                </a:solidFill>
                <a:effectLst/>
              </a:rPr>
              <a:t> </a:t>
            </a:r>
            <a:r>
              <a:rPr lang="cs-CZ" sz="1200" b="0" i="0" dirty="0" err="1">
                <a:solidFill>
                  <a:srgbClr val="222222"/>
                </a:solidFill>
                <a:effectLst/>
              </a:rPr>
              <a:t>Supplements</a:t>
            </a:r>
            <a:r>
              <a:rPr lang="cs-CZ" sz="1200" b="0" i="0" dirty="0">
                <a:solidFill>
                  <a:srgbClr val="222222"/>
                </a:solidFill>
                <a:effectLst/>
              </a:rPr>
              <a:t>, </a:t>
            </a:r>
            <a:r>
              <a:rPr lang="cs-CZ" sz="1200" b="0" i="0" dirty="0" err="1">
                <a:solidFill>
                  <a:srgbClr val="222222"/>
                </a:solidFill>
                <a:effectLst/>
              </a:rPr>
              <a:t>Herbs</a:t>
            </a:r>
            <a:r>
              <a:rPr lang="cs-CZ" sz="1200" b="0" i="0" dirty="0">
                <a:solidFill>
                  <a:srgbClr val="222222"/>
                </a:solidFill>
                <a:effectLst/>
              </a:rPr>
              <a:t> and Food. </a:t>
            </a:r>
            <a:r>
              <a:rPr lang="cs-CZ" sz="1200" b="0" i="1" dirty="0" err="1">
                <a:solidFill>
                  <a:srgbClr val="222222"/>
                </a:solidFill>
                <a:effectLst/>
              </a:rPr>
              <a:t>Pharmaceutics</a:t>
            </a:r>
            <a:r>
              <a:rPr lang="cs-CZ" sz="1200" b="0" i="0" dirty="0">
                <a:solidFill>
                  <a:srgbClr val="222222"/>
                </a:solidFill>
                <a:effectLst/>
              </a:rPr>
              <a:t> </a:t>
            </a:r>
            <a:r>
              <a:rPr lang="cs-CZ" sz="1200" b="1" i="0" dirty="0">
                <a:solidFill>
                  <a:srgbClr val="222222"/>
                </a:solidFill>
                <a:effectLst/>
              </a:rPr>
              <a:t>2022</a:t>
            </a:r>
            <a:r>
              <a:rPr lang="cs-CZ" sz="1200" b="0" i="0" dirty="0">
                <a:solidFill>
                  <a:srgbClr val="222222"/>
                </a:solidFill>
                <a:effectLst/>
              </a:rPr>
              <a:t>, </a:t>
            </a:r>
            <a:r>
              <a:rPr lang="cs-CZ" sz="1200" b="0" i="1" dirty="0">
                <a:solidFill>
                  <a:srgbClr val="222222"/>
                </a:solidFill>
                <a:effectLst/>
              </a:rPr>
              <a:t>14</a:t>
            </a:r>
            <a:r>
              <a:rPr lang="cs-CZ" sz="1200" b="0" i="0" dirty="0">
                <a:solidFill>
                  <a:srgbClr val="222222"/>
                </a:solidFill>
                <a:effectLst/>
              </a:rPr>
              <a:t>, 2154. https://doi.org/10.3390/pharmaceutics14102154</a:t>
            </a:r>
            <a:endParaRPr lang="cs-CZ" sz="1200" dirty="0"/>
          </a:p>
        </p:txBody>
      </p:sp>
    </p:spTree>
    <p:extLst>
      <p:ext uri="{BB962C8B-B14F-4D97-AF65-F5344CB8AC3E}">
        <p14:creationId xmlns:p14="http://schemas.microsoft.com/office/powerpoint/2010/main" val="36249396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5961E49-89C2-7EA3-47E0-A3BA9AAB99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200" dirty="0"/>
              <a:t>KDE HLEDAT INFORMACE?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9D41E4A-4A5A-B5D3-C431-173642ADFF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 err="1"/>
              <a:t>SmPC</a:t>
            </a:r>
            <a:endParaRPr lang="cs-CZ" dirty="0"/>
          </a:p>
          <a:p>
            <a:pPr>
              <a:spcAft>
                <a:spcPts val="900"/>
              </a:spcAft>
            </a:pPr>
            <a:r>
              <a:rPr lang="cs-CZ" dirty="0"/>
              <a:t>Databáze lékových interakcí – </a:t>
            </a:r>
            <a:r>
              <a:rPr lang="cs-CZ" b="1" dirty="0"/>
              <a:t>Lekoveinterakce.cz</a:t>
            </a:r>
          </a:p>
          <a:p>
            <a:pPr algn="l">
              <a:spcAft>
                <a:spcPts val="900"/>
              </a:spcAft>
            </a:pPr>
            <a:r>
              <a:rPr lang="cs-CZ" dirty="0"/>
              <a:t>drugs.com – </a:t>
            </a:r>
            <a:r>
              <a:rPr lang="cs-CZ" b="1" i="0" dirty="0" err="1">
                <a:solidFill>
                  <a:srgbClr val="202227"/>
                </a:solidFill>
                <a:effectLst/>
              </a:rPr>
              <a:t>Drug</a:t>
            </a:r>
            <a:r>
              <a:rPr lang="cs-CZ" b="1" i="0" dirty="0">
                <a:solidFill>
                  <a:srgbClr val="202227"/>
                </a:solidFill>
                <a:effectLst/>
              </a:rPr>
              <a:t> </a:t>
            </a:r>
            <a:r>
              <a:rPr lang="cs-CZ" b="1" i="0" dirty="0" err="1">
                <a:solidFill>
                  <a:srgbClr val="202227"/>
                </a:solidFill>
                <a:effectLst/>
              </a:rPr>
              <a:t>Interaction</a:t>
            </a:r>
            <a:r>
              <a:rPr lang="cs-CZ" b="1" i="0" dirty="0">
                <a:solidFill>
                  <a:srgbClr val="202227"/>
                </a:solidFill>
                <a:effectLst/>
              </a:rPr>
              <a:t> Checker</a:t>
            </a:r>
          </a:p>
          <a:p>
            <a:r>
              <a:rPr lang="cs-CZ" dirty="0"/>
              <a:t>medscape.com – </a:t>
            </a:r>
            <a:r>
              <a:rPr lang="cs-CZ" b="1" dirty="0" err="1"/>
              <a:t>Drug</a:t>
            </a:r>
            <a:r>
              <a:rPr lang="cs-CZ" b="1" dirty="0"/>
              <a:t> </a:t>
            </a:r>
            <a:r>
              <a:rPr lang="cs-CZ" b="1" dirty="0" err="1"/>
              <a:t>Interaction</a:t>
            </a:r>
            <a:r>
              <a:rPr lang="cs-CZ" b="1" dirty="0"/>
              <a:t> Checker</a:t>
            </a:r>
            <a:r>
              <a:rPr lang="cs-CZ" dirty="0"/>
              <a:t>+ OTC, </a:t>
            </a:r>
            <a:r>
              <a:rPr lang="cs-CZ" dirty="0" err="1"/>
              <a:t>herbal</a:t>
            </a:r>
            <a:r>
              <a:rPr lang="cs-CZ" dirty="0"/>
              <a:t> </a:t>
            </a:r>
            <a:r>
              <a:rPr lang="cs-CZ" dirty="0" err="1"/>
              <a:t>supplement</a:t>
            </a:r>
            <a:endParaRPr lang="cs-CZ" dirty="0"/>
          </a:p>
          <a:p>
            <a:r>
              <a:rPr lang="cs-CZ" i="0" dirty="0">
                <a:effectLst/>
              </a:rPr>
              <a:t>Up to </a:t>
            </a:r>
            <a:r>
              <a:rPr lang="cs-CZ" i="0" dirty="0" err="1">
                <a:effectLst/>
              </a:rPr>
              <a:t>date</a:t>
            </a:r>
            <a:endParaRPr lang="cs-CZ" i="0" dirty="0">
              <a:effectLst/>
            </a:endParaRPr>
          </a:p>
          <a:p>
            <a:r>
              <a:rPr lang="cs-CZ" dirty="0"/>
              <a:t>Pubmed.gov</a:t>
            </a:r>
          </a:p>
          <a:p>
            <a:r>
              <a:rPr lang="cs-CZ" dirty="0"/>
              <a:t>Modrá kniha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i="0" dirty="0">
              <a:effectLst/>
            </a:endParaRPr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</p:txBody>
      </p:sp>
      <p:pic>
        <p:nvPicPr>
          <p:cNvPr id="1026" name="Picture 2" descr="Jak vybrat kompresor - jaký kompresor vzduchový pístový či šroubový">
            <a:extLst>
              <a:ext uri="{FF2B5EF4-FFF2-40B4-BE49-F238E27FC236}">
                <a16:creationId xmlns:a16="http://schemas.microsoft.com/office/drawing/2014/main" id="{CE3B2DCE-5538-6E6F-2B3E-E4392680DD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2550" y="365125"/>
            <a:ext cx="2381250" cy="238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33820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C993360-1CBA-F685-AB94-1AD9DB36D2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200" dirty="0"/>
              <a:t>INTERAKCE S PPI/</a:t>
            </a:r>
            <a:br>
              <a:rPr lang="cs-CZ" sz="3200" dirty="0"/>
            </a:br>
            <a:r>
              <a:rPr lang="cs-CZ" sz="3200" dirty="0"/>
              <a:t>H</a:t>
            </a:r>
            <a:r>
              <a:rPr lang="cs-CZ" sz="3200" baseline="-25000" dirty="0"/>
              <a:t>2</a:t>
            </a:r>
            <a:r>
              <a:rPr lang="cs-CZ" sz="3200" dirty="0"/>
              <a:t> BLOKÁTORY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3C95F6DF-140C-789B-BB4A-0DD1A8912A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pPr marL="0" indent="0">
              <a:buNone/>
            </a:pPr>
            <a:endParaRPr lang="cs-CZ" dirty="0"/>
          </a:p>
          <a:p>
            <a:r>
              <a:rPr lang="cs-CZ" sz="1400" dirty="0" err="1"/>
              <a:t>Rychlíčková</a:t>
            </a:r>
            <a:r>
              <a:rPr lang="cs-CZ" sz="1400" dirty="0"/>
              <a:t> </a:t>
            </a:r>
            <a:r>
              <a:rPr lang="cs-CZ" sz="1400" dirty="0" err="1"/>
              <a:t>J.Následky</a:t>
            </a:r>
            <a:r>
              <a:rPr lang="cs-CZ" sz="1400" dirty="0"/>
              <a:t> </a:t>
            </a:r>
          </a:p>
          <a:p>
            <a:pPr marL="0" indent="0">
              <a:buNone/>
            </a:pPr>
            <a:r>
              <a:rPr lang="cs-CZ" sz="1400" dirty="0" err="1"/>
              <a:t>hypoacidity</a:t>
            </a:r>
            <a:r>
              <a:rPr lang="cs-CZ" sz="1400" dirty="0"/>
              <a:t> navozené inhibitory protonové pumpy-tipy </a:t>
            </a:r>
          </a:p>
          <a:p>
            <a:pPr marL="0" indent="0">
              <a:buNone/>
            </a:pPr>
            <a:r>
              <a:rPr lang="cs-CZ" sz="1400" dirty="0"/>
              <a:t>pro praxi. Klin </a:t>
            </a:r>
            <a:r>
              <a:rPr lang="cs-CZ" sz="1400" dirty="0" err="1"/>
              <a:t>Onkol</a:t>
            </a:r>
            <a:r>
              <a:rPr lang="cs-CZ" sz="1400" dirty="0"/>
              <a:t> 2018; 31 (6):409-413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C9F359D8-E119-4245-4E82-88F45B1CB4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6944" y="0"/>
            <a:ext cx="6086856" cy="6891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60302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2B6C479-B729-A751-A7E7-9C3AAE9328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200" dirty="0"/>
              <a:t>KAZUISTIKA: VERZENIOS vs. METAMIZOL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8047052-C66E-0EA0-9B3C-3E21781637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pacientka 59 let</a:t>
            </a:r>
          </a:p>
          <a:p>
            <a:r>
              <a:rPr lang="cs-CZ" dirty="0"/>
              <a:t>karcinom prsu HER pozitivní, HER2 negativní</a:t>
            </a:r>
          </a:p>
          <a:p>
            <a:r>
              <a:rPr lang="cs-CZ" dirty="0" err="1"/>
              <a:t>Verzenios</a:t>
            </a:r>
            <a:r>
              <a:rPr lang="cs-CZ" dirty="0"/>
              <a:t> (</a:t>
            </a:r>
            <a:r>
              <a:rPr lang="cs-CZ" dirty="0" err="1"/>
              <a:t>abemaciklib</a:t>
            </a:r>
            <a:r>
              <a:rPr lang="cs-CZ" dirty="0"/>
              <a:t>) – dávka 150 mg 2x denně</a:t>
            </a:r>
          </a:p>
          <a:p>
            <a:r>
              <a:rPr lang="cs-CZ" dirty="0"/>
              <a:t>do medikace </a:t>
            </a:r>
            <a:r>
              <a:rPr lang="cs-CZ" dirty="0" err="1"/>
              <a:t>Algifen</a:t>
            </a:r>
            <a:r>
              <a:rPr lang="cs-CZ" dirty="0"/>
              <a:t> Neo </a:t>
            </a:r>
            <a:r>
              <a:rPr lang="cs-CZ" dirty="0" err="1"/>
              <a:t>gtt</a:t>
            </a:r>
            <a:r>
              <a:rPr lang="cs-CZ" dirty="0"/>
              <a:t>. (</a:t>
            </a:r>
            <a:r>
              <a:rPr lang="cs-CZ" dirty="0" err="1"/>
              <a:t>metamizol</a:t>
            </a:r>
            <a:r>
              <a:rPr lang="cs-CZ" dirty="0"/>
              <a:t>+ </a:t>
            </a:r>
            <a:r>
              <a:rPr lang="cs-CZ" dirty="0" err="1"/>
              <a:t>pitofenon</a:t>
            </a:r>
            <a:r>
              <a:rPr lang="cs-CZ" dirty="0"/>
              <a:t>)- dávka dle </a:t>
            </a:r>
            <a:r>
              <a:rPr lang="cs-CZ" dirty="0" err="1"/>
              <a:t>Rp</a:t>
            </a:r>
            <a:r>
              <a:rPr lang="cs-CZ" dirty="0"/>
              <a:t>. 3x 40 kapek</a:t>
            </a:r>
          </a:p>
          <a:p>
            <a:pPr marL="0" indent="0">
              <a:buNone/>
            </a:pPr>
            <a:br>
              <a:rPr lang="cs-CZ" dirty="0"/>
            </a:br>
            <a:endParaRPr lang="cs-CZ" dirty="0"/>
          </a:p>
          <a:p>
            <a:endParaRPr lang="cs-CZ" dirty="0"/>
          </a:p>
        </p:txBody>
      </p:sp>
      <p:pic>
        <p:nvPicPr>
          <p:cNvPr id="5" name="Obrázek 4" descr="Obsah obrázku text, vizitka">
            <a:extLst>
              <a:ext uri="{FF2B5EF4-FFF2-40B4-BE49-F238E27FC236}">
                <a16:creationId xmlns:a16="http://schemas.microsoft.com/office/drawing/2014/main" id="{7A43C936-01AE-FBEF-8966-13EFE9E631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1050" y="3996532"/>
            <a:ext cx="3590925" cy="2693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14624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2B734B8-FD3A-68C2-E21A-BB7BBB597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200" dirty="0"/>
              <a:t>VERZENIOS </a:t>
            </a:r>
            <a:r>
              <a:rPr lang="cs-CZ" sz="3200" dirty="0" err="1"/>
              <a:t>SmPC</a:t>
            </a:r>
            <a:endParaRPr lang="cs-CZ" sz="3200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0B7D496-3C97-0D4F-154B-4F59FBAAFE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err="1"/>
              <a:t>Abemaciklib</a:t>
            </a:r>
            <a:r>
              <a:rPr lang="cs-CZ" dirty="0"/>
              <a:t> je primárně metabolizován </a:t>
            </a:r>
            <a:r>
              <a:rPr lang="cs-CZ" b="1" dirty="0"/>
              <a:t>CYP3A4</a:t>
            </a:r>
          </a:p>
          <a:p>
            <a:r>
              <a:rPr lang="cs-CZ" dirty="0"/>
              <a:t>„Souběžné podávání </a:t>
            </a:r>
            <a:r>
              <a:rPr lang="cs-CZ" b="1" dirty="0"/>
              <a:t>induktorů CYP3A4</a:t>
            </a:r>
            <a:r>
              <a:rPr lang="cs-CZ" dirty="0"/>
              <a:t>: Je třeba vyvarovat se souběžného podávání induktorů CYP3A4 kvůli riziku snížené účinnosti </a:t>
            </a:r>
            <a:r>
              <a:rPr lang="cs-CZ" dirty="0" err="1"/>
              <a:t>abemaciklibu</a:t>
            </a:r>
            <a:r>
              <a:rPr lang="cs-CZ" dirty="0"/>
              <a:t>“</a:t>
            </a:r>
          </a:p>
          <a:p>
            <a:r>
              <a:rPr lang="cs-CZ" dirty="0"/>
              <a:t>„…je třeba vyvarovat se  podávání </a:t>
            </a:r>
            <a:r>
              <a:rPr lang="cs-CZ" b="1" dirty="0"/>
              <a:t>silných induktorů CYP3A4</a:t>
            </a:r>
            <a:r>
              <a:rPr lang="cs-CZ" dirty="0"/>
              <a:t>“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45577950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544A6BF-071B-4C7F-48EE-67C46C3D45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200" dirty="0"/>
              <a:t>ALGIFEN NEO </a:t>
            </a:r>
            <a:r>
              <a:rPr lang="cs-CZ" sz="3200" dirty="0" err="1"/>
              <a:t>SmPC</a:t>
            </a:r>
            <a:r>
              <a:rPr lang="cs-CZ" sz="3200" dirty="0"/>
              <a:t> 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8359E6B-6708-E6BB-2526-DDDC97E5B7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„</a:t>
            </a:r>
            <a:r>
              <a:rPr lang="cs-CZ" dirty="0" err="1"/>
              <a:t>Metamizol</a:t>
            </a:r>
            <a:r>
              <a:rPr lang="cs-CZ" dirty="0"/>
              <a:t> </a:t>
            </a:r>
            <a:r>
              <a:rPr lang="cs-CZ" b="1" dirty="0"/>
              <a:t>může indukovat </a:t>
            </a:r>
            <a:r>
              <a:rPr lang="cs-CZ" dirty="0"/>
              <a:t>metabolizující enzymy včetně CYP2B6 a </a:t>
            </a:r>
            <a:r>
              <a:rPr lang="cs-CZ" b="1" dirty="0"/>
              <a:t>CYP3A4</a:t>
            </a:r>
            <a:r>
              <a:rPr lang="cs-CZ" dirty="0"/>
              <a:t>. „</a:t>
            </a:r>
          </a:p>
          <a:p>
            <a:r>
              <a:rPr lang="cs-CZ" dirty="0"/>
              <a:t>„Současné podávání </a:t>
            </a:r>
            <a:r>
              <a:rPr lang="cs-CZ" dirty="0" err="1"/>
              <a:t>metamizolu</a:t>
            </a:r>
            <a:r>
              <a:rPr lang="cs-CZ" dirty="0"/>
              <a:t> s </a:t>
            </a:r>
            <a:r>
              <a:rPr lang="cs-CZ" dirty="0" err="1"/>
              <a:t>bupropionem</a:t>
            </a:r>
            <a:r>
              <a:rPr lang="cs-CZ" dirty="0"/>
              <a:t>, </a:t>
            </a:r>
            <a:r>
              <a:rPr lang="cs-CZ" dirty="0" err="1"/>
              <a:t>efavirenzem</a:t>
            </a:r>
            <a:r>
              <a:rPr lang="cs-CZ" dirty="0"/>
              <a:t>, </a:t>
            </a:r>
            <a:r>
              <a:rPr lang="cs-CZ" dirty="0" err="1"/>
              <a:t>methadonem</a:t>
            </a:r>
            <a:r>
              <a:rPr lang="cs-CZ" dirty="0"/>
              <a:t>, </a:t>
            </a:r>
            <a:r>
              <a:rPr lang="cs-CZ" dirty="0" err="1"/>
              <a:t>valproátem</a:t>
            </a:r>
            <a:r>
              <a:rPr lang="cs-CZ" dirty="0"/>
              <a:t>, cyklosporinem, </a:t>
            </a:r>
            <a:r>
              <a:rPr lang="cs-CZ" dirty="0" err="1"/>
              <a:t>takrolimem</a:t>
            </a:r>
            <a:r>
              <a:rPr lang="cs-CZ" dirty="0"/>
              <a:t> nebo </a:t>
            </a:r>
            <a:r>
              <a:rPr lang="cs-CZ" dirty="0" err="1"/>
              <a:t>sertralinem</a:t>
            </a:r>
            <a:r>
              <a:rPr lang="cs-CZ" dirty="0"/>
              <a:t> může způsobit snížení plazmatických koncentrací těchto léků s možným snížením klinické účinnosti. „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46514772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EACD377-A952-71FD-8E32-C6DC92797B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 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E24FD38-FCFC-8D20-255B-E2F917B02A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538537"/>
            <a:ext cx="10515600" cy="34051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2400" dirty="0"/>
              <a:t>…s</a:t>
            </a:r>
            <a:r>
              <a:rPr lang="en-US" sz="2400" dirty="0" err="1"/>
              <a:t>tudies</a:t>
            </a:r>
            <a:r>
              <a:rPr lang="en-US" sz="2400" dirty="0"/>
              <a:t> showed that metamizole appears to be a </a:t>
            </a:r>
            <a:r>
              <a:rPr lang="en-US" sz="2400" b="1" dirty="0"/>
              <a:t>moderate</a:t>
            </a:r>
            <a:r>
              <a:rPr lang="en-US" sz="2400" dirty="0"/>
              <a:t> </a:t>
            </a:r>
            <a:r>
              <a:rPr lang="en-US" sz="2400" b="1" dirty="0"/>
              <a:t>to strong </a:t>
            </a:r>
            <a:r>
              <a:rPr lang="en-US" sz="2400" dirty="0"/>
              <a:t>inductor of the enzymes </a:t>
            </a:r>
            <a:r>
              <a:rPr lang="en-US" sz="2400" b="1" dirty="0"/>
              <a:t>CYP3A4</a:t>
            </a:r>
            <a:r>
              <a:rPr lang="en-US" sz="2400" dirty="0"/>
              <a:t>, CYP2B6 and CYP2C19 a weak inductor of CYP2C9; and a moderate inhibitor of CYP1A2</a:t>
            </a:r>
            <a:endParaRPr lang="cs-CZ" sz="2400" dirty="0"/>
          </a:p>
          <a:p>
            <a:pPr marL="0" indent="0">
              <a:buNone/>
            </a:pPr>
            <a:r>
              <a:rPr lang="cs-CZ" sz="2400" dirty="0"/>
              <a:t>…i</a:t>
            </a:r>
            <a:r>
              <a:rPr lang="en-US" sz="2400" dirty="0"/>
              <a:t>f metamizole is prescribed in a high dosage (1000 mg three or four times daily) </a:t>
            </a:r>
            <a:r>
              <a:rPr lang="en-US" sz="2400" b="1" dirty="0"/>
              <a:t>for more than 1 day</a:t>
            </a:r>
            <a:r>
              <a:rPr lang="en-US" sz="2400" dirty="0"/>
              <a:t>, these pharmacokinetic and dynamic interactions should be taken into account</a:t>
            </a:r>
            <a:endParaRPr lang="cs-CZ" sz="2400" dirty="0"/>
          </a:p>
          <a:p>
            <a:pPr marL="0" indent="0">
              <a:buNone/>
            </a:pPr>
            <a:endParaRPr lang="cs-CZ" dirty="0"/>
          </a:p>
          <a:p>
            <a:r>
              <a:rPr lang="cs-CZ" sz="1300" dirty="0" err="1"/>
              <a:t>Brinkman</a:t>
            </a:r>
            <a:r>
              <a:rPr lang="cs-CZ" sz="1300" dirty="0"/>
              <a:t> DJ, </a:t>
            </a:r>
            <a:r>
              <a:rPr lang="cs-CZ" sz="1300" dirty="0" err="1"/>
              <a:t>Hendriksen</a:t>
            </a:r>
            <a:r>
              <a:rPr lang="cs-CZ" sz="1300" dirty="0"/>
              <a:t> LC, </a:t>
            </a:r>
            <a:r>
              <a:rPr lang="cs-CZ" sz="1300" dirty="0" err="1"/>
              <a:t>Rigter</a:t>
            </a:r>
            <a:r>
              <a:rPr lang="cs-CZ" sz="1300" dirty="0"/>
              <a:t> IM, </a:t>
            </a:r>
            <a:r>
              <a:rPr lang="cs-CZ" sz="1300" dirty="0" err="1"/>
              <a:t>Hollmann</a:t>
            </a:r>
            <a:r>
              <a:rPr lang="cs-CZ" sz="1300" dirty="0"/>
              <a:t> MW. </a:t>
            </a:r>
            <a:r>
              <a:rPr lang="cs-CZ" sz="1300" dirty="0" err="1"/>
              <a:t>Pharmacology</a:t>
            </a:r>
            <a:r>
              <a:rPr lang="cs-CZ" sz="1300" dirty="0"/>
              <a:t> and </a:t>
            </a:r>
            <a:r>
              <a:rPr lang="cs-CZ" sz="1300" dirty="0" err="1"/>
              <a:t>relevant</a:t>
            </a:r>
            <a:r>
              <a:rPr lang="cs-CZ" sz="1300" dirty="0"/>
              <a:t> </a:t>
            </a:r>
            <a:r>
              <a:rPr lang="cs-CZ" sz="1300" dirty="0" err="1"/>
              <a:t>drug</a:t>
            </a:r>
            <a:r>
              <a:rPr lang="cs-CZ" sz="1300" dirty="0"/>
              <a:t> </a:t>
            </a:r>
            <a:r>
              <a:rPr lang="cs-CZ" sz="1300" dirty="0" err="1"/>
              <a:t>interactions</a:t>
            </a:r>
            <a:r>
              <a:rPr lang="cs-CZ" sz="1300" dirty="0"/>
              <a:t> </a:t>
            </a:r>
            <a:r>
              <a:rPr lang="cs-CZ" sz="1300" dirty="0" err="1"/>
              <a:t>of</a:t>
            </a:r>
            <a:r>
              <a:rPr lang="cs-CZ" sz="1300" dirty="0"/>
              <a:t> </a:t>
            </a:r>
            <a:r>
              <a:rPr lang="cs-CZ" sz="1300" dirty="0" err="1"/>
              <a:t>metamizole</a:t>
            </a:r>
            <a:r>
              <a:rPr lang="cs-CZ" sz="1300" dirty="0"/>
              <a:t>. Br J </a:t>
            </a:r>
            <a:r>
              <a:rPr lang="cs-CZ" sz="1300" dirty="0" err="1"/>
              <a:t>Clin</a:t>
            </a:r>
            <a:r>
              <a:rPr lang="cs-CZ" sz="1300" dirty="0"/>
              <a:t> </a:t>
            </a:r>
            <a:r>
              <a:rPr lang="cs-CZ" sz="1300" dirty="0" err="1"/>
              <a:t>Pharmacol</a:t>
            </a:r>
            <a:r>
              <a:rPr lang="cs-CZ" sz="1300" dirty="0"/>
              <a:t>. 2025 Jul;91(7):2095-2102. </a:t>
            </a:r>
            <a:r>
              <a:rPr lang="cs-CZ" sz="1300" dirty="0" err="1"/>
              <a:t>doi</a:t>
            </a:r>
            <a:r>
              <a:rPr lang="cs-CZ" sz="1300" dirty="0"/>
              <a:t>: 10.1002/bcp.70101. </a:t>
            </a:r>
            <a:r>
              <a:rPr lang="cs-CZ" sz="1300" dirty="0" err="1"/>
              <a:t>Epub</a:t>
            </a:r>
            <a:r>
              <a:rPr lang="cs-CZ" sz="1300" dirty="0"/>
              <a:t> 2025 May 15. PMID: 40371456; PMCID: PMC12199094</a:t>
            </a:r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B6552E01-9BE5-2999-D48F-1DB9C04BFC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420591"/>
            <a:ext cx="9977438" cy="2751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20302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2AB3D16-26D7-7E65-85C5-526A1A081B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200" dirty="0"/>
              <a:t>A CO ŘÍKAJÍ DATABÁZE…?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3534EA9-AEBB-ED51-B8A2-419B9DD920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25575"/>
            <a:ext cx="10515600" cy="4351338"/>
          </a:xfrm>
        </p:spPr>
        <p:txBody>
          <a:bodyPr/>
          <a:lstStyle/>
          <a:p>
            <a:r>
              <a:rPr lang="cs-CZ" dirty="0"/>
              <a:t>Drugs.com – </a:t>
            </a:r>
            <a:r>
              <a:rPr lang="cs-CZ" dirty="0" err="1"/>
              <a:t>metamizol</a:t>
            </a:r>
            <a:r>
              <a:rPr lang="cs-CZ" dirty="0"/>
              <a:t> (</a:t>
            </a:r>
            <a:r>
              <a:rPr lang="cs-CZ" dirty="0" err="1"/>
              <a:t>dipyrone</a:t>
            </a:r>
            <a:r>
              <a:rPr lang="cs-CZ" dirty="0"/>
              <a:t>)  v databázi není…</a:t>
            </a:r>
          </a:p>
          <a:p>
            <a:r>
              <a:rPr lang="cs-CZ" dirty="0"/>
              <a:t>Medscape.com – </a:t>
            </a:r>
            <a:r>
              <a:rPr lang="cs-CZ" dirty="0" err="1"/>
              <a:t>metamizol</a:t>
            </a:r>
            <a:r>
              <a:rPr lang="cs-CZ" dirty="0"/>
              <a:t> v databázi není…</a:t>
            </a:r>
          </a:p>
          <a:p>
            <a:r>
              <a:rPr lang="cs-CZ" dirty="0"/>
              <a:t>Lekoveinterakce.cz</a:t>
            </a:r>
          </a:p>
          <a:p>
            <a:pPr lvl="1"/>
            <a:endParaRPr lang="cs-CZ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9EFB7EA6-3E5B-7D10-82A6-0CD6AAD32C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5" y="2900363"/>
            <a:ext cx="12190365" cy="3957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757034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B2FEAA5-63E9-8448-358E-91F211FA73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200" dirty="0"/>
              <a:t>JAK TO DOPADLO?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1219825C-00FB-740F-AC39-86F408B24E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err="1"/>
              <a:t>Algifen</a:t>
            </a:r>
            <a:r>
              <a:rPr lang="cs-CZ" dirty="0"/>
              <a:t> </a:t>
            </a:r>
            <a:r>
              <a:rPr lang="cs-CZ" dirty="0" err="1"/>
              <a:t>neo</a:t>
            </a:r>
            <a:r>
              <a:rPr lang="cs-CZ" dirty="0"/>
              <a:t> </a:t>
            </a:r>
            <a:r>
              <a:rPr lang="cs-CZ" dirty="0" err="1"/>
              <a:t>gtt</a:t>
            </a:r>
            <a:r>
              <a:rPr lang="cs-CZ" dirty="0"/>
              <a:t>. neexpedován</a:t>
            </a:r>
          </a:p>
          <a:p>
            <a:r>
              <a:rPr lang="cs-CZ" dirty="0"/>
              <a:t>terapie bolesti: nově nasazen </a:t>
            </a:r>
            <a:r>
              <a:rPr lang="cs-CZ" dirty="0" err="1"/>
              <a:t>Zaldiar</a:t>
            </a:r>
            <a:r>
              <a:rPr lang="cs-CZ" dirty="0"/>
              <a:t> (</a:t>
            </a:r>
            <a:r>
              <a:rPr lang="cs-CZ" dirty="0" err="1"/>
              <a:t>tramadol</a:t>
            </a:r>
            <a:r>
              <a:rPr lang="cs-CZ" dirty="0"/>
              <a:t>-hydrochlorid + paracetamol)…1-2 </a:t>
            </a:r>
            <a:r>
              <a:rPr lang="cs-CZ" dirty="0" err="1"/>
              <a:t>tbl</a:t>
            </a:r>
            <a:r>
              <a:rPr lang="cs-CZ" dirty="0"/>
              <a:t> 3x denně</a:t>
            </a:r>
          </a:p>
        </p:txBody>
      </p:sp>
    </p:spTree>
    <p:extLst>
      <p:ext uri="{BB962C8B-B14F-4D97-AF65-F5344CB8AC3E}">
        <p14:creationId xmlns:p14="http://schemas.microsoft.com/office/powerpoint/2010/main" val="88126718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2469BF2-CFEB-4341-1645-EFFEE186B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200" dirty="0"/>
              <a:t>KAZUISTIKA: CABOMETYX vs. KLACID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C80FA742-4162-F236-5DBF-97E496EB7A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pacient 48 let, pokročilý karcinom ledviny</a:t>
            </a:r>
          </a:p>
          <a:p>
            <a:r>
              <a:rPr lang="cs-CZ" dirty="0" err="1"/>
              <a:t>Cabometyx</a:t>
            </a:r>
            <a:r>
              <a:rPr lang="cs-CZ" dirty="0"/>
              <a:t> (</a:t>
            </a:r>
            <a:r>
              <a:rPr lang="cs-CZ" dirty="0" err="1"/>
              <a:t>cabozatinib</a:t>
            </a:r>
            <a:r>
              <a:rPr lang="cs-CZ" dirty="0"/>
              <a:t>) 20 mg 1x denně</a:t>
            </a:r>
          </a:p>
          <a:p>
            <a:r>
              <a:rPr lang="cs-CZ" dirty="0" err="1"/>
              <a:t>Klacid</a:t>
            </a:r>
            <a:r>
              <a:rPr lang="cs-CZ" dirty="0"/>
              <a:t> (</a:t>
            </a:r>
            <a:r>
              <a:rPr lang="cs-CZ" dirty="0" err="1"/>
              <a:t>clarithromycin</a:t>
            </a:r>
            <a:r>
              <a:rPr lang="cs-CZ" dirty="0"/>
              <a:t>) 500 mg 1 </a:t>
            </a:r>
            <a:r>
              <a:rPr lang="cs-CZ" dirty="0" err="1"/>
              <a:t>tbl</a:t>
            </a:r>
            <a:r>
              <a:rPr lang="cs-CZ" dirty="0"/>
              <a:t> co 12 hod</a:t>
            </a:r>
          </a:p>
          <a:p>
            <a:endParaRPr lang="cs-CZ" dirty="0"/>
          </a:p>
          <a:p>
            <a:endParaRPr lang="cs-CZ" dirty="0"/>
          </a:p>
          <a:p>
            <a:endParaRPr lang="cs-CZ" dirty="0"/>
          </a:p>
        </p:txBody>
      </p:sp>
      <p:pic>
        <p:nvPicPr>
          <p:cNvPr id="8" name="Obrázek 7" descr="Obsah obrázku text, vizitka, Materiální vlastnost, design&#10;&#10;Obsah generovaný pomocí AI může být nesprávný.">
            <a:extLst>
              <a:ext uri="{FF2B5EF4-FFF2-40B4-BE49-F238E27FC236}">
                <a16:creationId xmlns:a16="http://schemas.microsoft.com/office/drawing/2014/main" id="{A0310648-021C-B9DC-BB01-3561F41358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6738" y="3825479"/>
            <a:ext cx="3795711" cy="2846783"/>
          </a:xfrm>
          <a:prstGeom prst="rect">
            <a:avLst/>
          </a:prstGeom>
        </p:spPr>
      </p:pic>
      <p:pic>
        <p:nvPicPr>
          <p:cNvPr id="10" name="Obrázek 9" descr="Obsah obrázku text, vizitka, baterie&#10;&#10;Obsah generovaný pomocí AI může být nesprávný.">
            <a:extLst>
              <a:ext uri="{FF2B5EF4-FFF2-40B4-BE49-F238E27FC236}">
                <a16:creationId xmlns:a16="http://schemas.microsoft.com/office/drawing/2014/main" id="{94DE45DF-F1D3-2BDC-700C-B3022F75EBA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674" y="3700463"/>
            <a:ext cx="3962399" cy="2971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870893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EFCE98A-1DB0-8CB0-C686-5E7F13D078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200" dirty="0"/>
              <a:t>CABOMETYX </a:t>
            </a:r>
            <a:r>
              <a:rPr lang="cs-CZ" sz="3200" dirty="0" err="1"/>
              <a:t>SmPC</a:t>
            </a:r>
            <a:endParaRPr lang="cs-CZ" sz="3200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7CA05DC-E640-C6C6-6BF1-94F705B110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>
            <a:normAutofit/>
          </a:bodyPr>
          <a:lstStyle/>
          <a:p>
            <a:r>
              <a:rPr lang="cs-CZ" dirty="0"/>
              <a:t>„ Současně podávané léčivé přípravky, které jsou </a:t>
            </a:r>
            <a:r>
              <a:rPr lang="cs-CZ" b="1" dirty="0"/>
              <a:t>silnými inhibitory CYP3A4</a:t>
            </a:r>
            <a:r>
              <a:rPr lang="cs-CZ" dirty="0"/>
              <a:t>, mají být užívány </a:t>
            </a:r>
            <a:r>
              <a:rPr lang="cs-CZ" b="1" dirty="0"/>
              <a:t>s opatrností</a:t>
            </a:r>
            <a:r>
              <a:rPr lang="cs-CZ" dirty="0"/>
              <a:t>…. Snažte se zvolit přípravek s žádnými či minimálními indukčními nebo inhibičními účinky na enzymy cytochromu CYP3A4.“</a:t>
            </a:r>
          </a:p>
          <a:p>
            <a:r>
              <a:rPr lang="cs-CZ" dirty="0"/>
              <a:t>„….k souběžnému podávání silných inhibitorů CYP3A4 (např. ritonavir, </a:t>
            </a:r>
            <a:r>
              <a:rPr lang="cs-CZ" dirty="0" err="1"/>
              <a:t>itrakonazol</a:t>
            </a:r>
            <a:r>
              <a:rPr lang="cs-CZ" dirty="0"/>
              <a:t>, </a:t>
            </a:r>
            <a:r>
              <a:rPr lang="cs-CZ" dirty="0" err="1"/>
              <a:t>erythromycin</a:t>
            </a:r>
            <a:r>
              <a:rPr lang="cs-CZ" dirty="0"/>
              <a:t>, </a:t>
            </a:r>
            <a:r>
              <a:rPr lang="cs-CZ" dirty="0" err="1"/>
              <a:t>klarithromycin</a:t>
            </a:r>
            <a:r>
              <a:rPr lang="cs-CZ" dirty="0"/>
              <a:t>, grepový džus) s </a:t>
            </a:r>
            <a:r>
              <a:rPr lang="cs-CZ" dirty="0" err="1"/>
              <a:t>kabozantinibem</a:t>
            </a:r>
            <a:r>
              <a:rPr lang="cs-CZ" dirty="0"/>
              <a:t> přistupovat opatrně.“</a:t>
            </a:r>
          </a:p>
          <a:p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55822827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21BF765-BFD9-F3D9-261A-DBC5F51047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200" dirty="0"/>
              <a:t>A CO ŘÍKAJÍ DATABÁZE…?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33B6E8C2-D5F1-B6B0-7334-240E93A984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Drugs.com </a:t>
            </a:r>
          </a:p>
          <a:p>
            <a:endParaRPr lang="cs-CZ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D5367748-AA41-DD6C-1E78-A420ACE559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1643930"/>
            <a:ext cx="9809063" cy="4714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644578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3750218-AB23-54C6-6259-76A4202EAE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200" dirty="0"/>
              <a:t>A CO ŘÍKAJÍ DATABÁZE…?</a:t>
            </a:r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3B3748BC-E86E-BDCA-4091-13FDEDD60DB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02568" y="1216025"/>
            <a:ext cx="6641431" cy="5416872"/>
          </a:xfrm>
        </p:spPr>
      </p:pic>
    </p:spTree>
    <p:extLst>
      <p:ext uri="{BB962C8B-B14F-4D97-AF65-F5344CB8AC3E}">
        <p14:creationId xmlns:p14="http://schemas.microsoft.com/office/powerpoint/2010/main" val="184555742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64046CF-2ECF-5095-6548-840B061B00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200" dirty="0"/>
              <a:t>A CO ŘÍKAJÍ DATABÁZE…?</a:t>
            </a:r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E123C4DA-0353-0A78-3DE9-5BB2D1A37B9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97058" y="1434855"/>
            <a:ext cx="11597884" cy="5423145"/>
          </a:xfrm>
        </p:spPr>
      </p:pic>
    </p:spTree>
    <p:extLst>
      <p:ext uri="{BB962C8B-B14F-4D97-AF65-F5344CB8AC3E}">
        <p14:creationId xmlns:p14="http://schemas.microsoft.com/office/powerpoint/2010/main" val="192011130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EC0801C-9631-68BE-24CD-2E20DBDF6A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200" dirty="0"/>
              <a:t>JAK TO DOPADLO?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DAA2D948-83E0-E22A-C724-D0490DD7BC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err="1"/>
              <a:t>Cabometyx</a:t>
            </a:r>
            <a:r>
              <a:rPr lang="cs-CZ" dirty="0"/>
              <a:t> podáván v redukované dávce</a:t>
            </a:r>
          </a:p>
          <a:p>
            <a:r>
              <a:rPr lang="cs-CZ" dirty="0"/>
              <a:t>sledování QT, hladiny iontů (kalium, magnesium, </a:t>
            </a:r>
            <a:r>
              <a:rPr lang="cs-CZ" dirty="0" err="1"/>
              <a:t>calcium</a:t>
            </a:r>
            <a:r>
              <a:rPr lang="cs-CZ" dirty="0"/>
              <a:t>)</a:t>
            </a:r>
          </a:p>
          <a:p>
            <a:endParaRPr lang="cs-CZ" dirty="0"/>
          </a:p>
          <a:p>
            <a:pPr marL="0" indent="0">
              <a:buNone/>
            </a:pPr>
            <a:endParaRPr lang="cs-CZ" dirty="0"/>
          </a:p>
          <a:p>
            <a:r>
              <a:rPr lang="cs-CZ" dirty="0"/>
              <a:t>možná záměna ATB? </a:t>
            </a:r>
            <a:r>
              <a:rPr lang="cs-CZ" dirty="0" err="1"/>
              <a:t>Rovamycin</a:t>
            </a:r>
            <a:r>
              <a:rPr lang="cs-CZ" dirty="0"/>
              <a:t> (</a:t>
            </a:r>
            <a:r>
              <a:rPr lang="cs-CZ" dirty="0" err="1"/>
              <a:t>spiramycin</a:t>
            </a:r>
            <a:r>
              <a:rPr lang="cs-CZ" dirty="0"/>
              <a:t>)?</a:t>
            </a:r>
          </a:p>
        </p:txBody>
      </p:sp>
      <p:pic>
        <p:nvPicPr>
          <p:cNvPr id="2050" name="Picture 2" descr="Representation of normal and long QT interval on ECG">
            <a:extLst>
              <a:ext uri="{FF2B5EF4-FFF2-40B4-BE49-F238E27FC236}">
                <a16:creationId xmlns:a16="http://schemas.microsoft.com/office/drawing/2014/main" id="{FCFA8B32-66BD-4BC3-84F7-57AD17B4F1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5312" y="3935381"/>
            <a:ext cx="3519487" cy="2557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584767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BA17A23-2E40-22B9-211D-EAD8F758A4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200" dirty="0"/>
              <a:t>KAZUISTIKA: CABOMETYX vs. METAMIZOL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1177D77D-2838-1D5E-BA0A-4C4F88F9FF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pacient 46 let, karcinom ledviny</a:t>
            </a:r>
          </a:p>
          <a:p>
            <a:r>
              <a:rPr lang="cs-CZ" dirty="0" err="1"/>
              <a:t>Cabometyx</a:t>
            </a:r>
            <a:r>
              <a:rPr lang="cs-CZ" dirty="0"/>
              <a:t> (</a:t>
            </a:r>
            <a:r>
              <a:rPr lang="cs-CZ" dirty="0" err="1"/>
              <a:t>cabozatinib</a:t>
            </a:r>
            <a:r>
              <a:rPr lang="cs-CZ" dirty="0"/>
              <a:t>) 60 mg 1x denně</a:t>
            </a:r>
          </a:p>
          <a:p>
            <a:r>
              <a:rPr lang="cs-CZ" dirty="0" err="1"/>
              <a:t>Metamizol</a:t>
            </a:r>
            <a:r>
              <a:rPr lang="cs-CZ" dirty="0"/>
              <a:t> </a:t>
            </a:r>
            <a:r>
              <a:rPr lang="cs-CZ" dirty="0" err="1"/>
              <a:t>Stada</a:t>
            </a:r>
            <a:r>
              <a:rPr lang="cs-CZ" dirty="0"/>
              <a:t> 500 mg/ml </a:t>
            </a:r>
            <a:r>
              <a:rPr lang="cs-CZ" dirty="0" err="1"/>
              <a:t>gtt</a:t>
            </a:r>
            <a:r>
              <a:rPr lang="cs-CZ" dirty="0"/>
              <a:t> 2x20 až 3x40 kapek</a:t>
            </a:r>
          </a:p>
          <a:p>
            <a:r>
              <a:rPr lang="cs-CZ" dirty="0" err="1"/>
              <a:t>Doreta</a:t>
            </a:r>
            <a:r>
              <a:rPr lang="cs-CZ" dirty="0"/>
              <a:t> (</a:t>
            </a:r>
            <a:r>
              <a:rPr lang="cs-CZ" dirty="0" err="1"/>
              <a:t>tramadol</a:t>
            </a:r>
            <a:r>
              <a:rPr lang="cs-CZ" dirty="0"/>
              <a:t>-hydrochlorid, paracetamol) 75/650 mg 1-0-1 </a:t>
            </a:r>
            <a:r>
              <a:rPr lang="cs-CZ" dirty="0" err="1"/>
              <a:t>tbl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68880880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EA7112A-8FF7-5A7B-8B18-E1402C1681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200" dirty="0"/>
              <a:t>CABOMETYX </a:t>
            </a:r>
            <a:r>
              <a:rPr lang="cs-CZ" sz="3200" dirty="0" err="1"/>
              <a:t>SmPC</a:t>
            </a:r>
            <a:endParaRPr lang="cs-CZ" sz="3200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24B5D9F-5599-1169-02A1-2711F8035A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>
            <a:normAutofit/>
          </a:bodyPr>
          <a:lstStyle/>
          <a:p>
            <a:r>
              <a:rPr lang="cs-CZ" dirty="0"/>
              <a:t>Současné podávání </a:t>
            </a:r>
            <a:r>
              <a:rPr lang="cs-CZ" dirty="0" err="1"/>
              <a:t>kabozantinibu</a:t>
            </a:r>
            <a:r>
              <a:rPr lang="cs-CZ" dirty="0"/>
              <a:t> se </a:t>
            </a:r>
            <a:r>
              <a:rPr lang="cs-CZ" b="1" dirty="0"/>
              <a:t>silným induktorem CYP3A4 </a:t>
            </a:r>
            <a:r>
              <a:rPr lang="cs-CZ" dirty="0" err="1"/>
              <a:t>rifampicinem</a:t>
            </a:r>
            <a:r>
              <a:rPr lang="cs-CZ" dirty="0"/>
              <a:t> vedlo ke snížení plazmatické expozice </a:t>
            </a:r>
            <a:r>
              <a:rPr lang="cs-CZ" dirty="0" err="1"/>
              <a:t>kabozantinibu</a:t>
            </a:r>
            <a:r>
              <a:rPr lang="cs-CZ" dirty="0"/>
              <a:t>. Proto je nutné se vyhnout dlouhodobému podávání silných induktorů CYP3A4 současně s </a:t>
            </a:r>
            <a:r>
              <a:rPr lang="cs-CZ" dirty="0" err="1"/>
              <a:t>kabozantinibem</a:t>
            </a:r>
            <a:r>
              <a:rPr lang="cs-CZ" dirty="0"/>
              <a:t>.</a:t>
            </a:r>
          </a:p>
          <a:p>
            <a:r>
              <a:rPr lang="cs-CZ" dirty="0"/>
              <a:t>….silných induktorů CYP3A4 (např. </a:t>
            </a:r>
            <a:r>
              <a:rPr lang="cs-CZ" dirty="0" err="1"/>
              <a:t>fenytoin</a:t>
            </a:r>
            <a:r>
              <a:rPr lang="cs-CZ" dirty="0"/>
              <a:t>, </a:t>
            </a:r>
            <a:r>
              <a:rPr lang="cs-CZ" dirty="0" err="1"/>
              <a:t>karbamazepin</a:t>
            </a:r>
            <a:r>
              <a:rPr lang="cs-CZ" dirty="0"/>
              <a:t>, </a:t>
            </a:r>
            <a:r>
              <a:rPr lang="cs-CZ" dirty="0" err="1"/>
              <a:t>rifampicin</a:t>
            </a:r>
            <a:r>
              <a:rPr lang="cs-CZ" dirty="0"/>
              <a:t>, fenobarbital nebo rostlinné přípravky obsahující třezalku tečkovanou [</a:t>
            </a:r>
            <a:r>
              <a:rPr lang="cs-CZ" dirty="0" err="1"/>
              <a:t>Hypericum</a:t>
            </a:r>
            <a:r>
              <a:rPr lang="cs-CZ" dirty="0"/>
              <a:t> </a:t>
            </a:r>
            <a:r>
              <a:rPr lang="cs-CZ" dirty="0" err="1"/>
              <a:t>perforatum</a:t>
            </a:r>
            <a:r>
              <a:rPr lang="cs-CZ" dirty="0"/>
              <a:t>]) s </a:t>
            </a:r>
            <a:r>
              <a:rPr lang="cs-CZ" dirty="0" err="1"/>
              <a:t>kabozantinibem</a:t>
            </a:r>
            <a:r>
              <a:rPr lang="cs-CZ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06673433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8F359F2-4D4C-625D-BE77-F97D0D80F5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200" dirty="0"/>
              <a:t>A CO ŘÍKAJÍ DATABÁZE…?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4E3B2DD-1E96-5ADB-147F-5D7ADD5003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D78BE868-E5A1-C1B4-F6FF-5836C1939F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403517"/>
            <a:ext cx="10744200" cy="5089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085357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66295FE-D508-78D9-D9DC-914307116F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200" dirty="0"/>
              <a:t>JAK TO DOPADLO?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4BC17D2A-A6FA-0E55-871F-F10BEA5657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err="1"/>
              <a:t>Metamizol</a:t>
            </a:r>
            <a:r>
              <a:rPr lang="cs-CZ" dirty="0"/>
              <a:t> vysazen</a:t>
            </a:r>
          </a:p>
          <a:p>
            <a:r>
              <a:rPr lang="cs-CZ" dirty="0"/>
              <a:t>navýšena dávka </a:t>
            </a:r>
            <a:r>
              <a:rPr lang="cs-CZ" dirty="0" err="1"/>
              <a:t>Dorety</a:t>
            </a:r>
            <a:r>
              <a:rPr lang="cs-CZ" dirty="0"/>
              <a:t> 75/650 mg 1 </a:t>
            </a:r>
            <a:r>
              <a:rPr lang="cs-CZ" dirty="0" err="1"/>
              <a:t>tbl</a:t>
            </a:r>
            <a:r>
              <a:rPr lang="cs-CZ" dirty="0"/>
              <a:t> co 6 hod </a:t>
            </a:r>
          </a:p>
        </p:txBody>
      </p:sp>
    </p:spTree>
    <p:extLst>
      <p:ext uri="{BB962C8B-B14F-4D97-AF65-F5344CB8AC3E}">
        <p14:creationId xmlns:p14="http://schemas.microsoft.com/office/powerpoint/2010/main" val="342764039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56F1681-61E3-DE5C-ACC9-52B127F68E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200" dirty="0"/>
              <a:t>KAZUISTIKA HYPOTETICKÁ: IMBRUVICA vs. RYBÍ OLEJ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3FF244DE-297D-35F0-9921-17F5117328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err="1"/>
              <a:t>Imbruvica</a:t>
            </a:r>
            <a:r>
              <a:rPr lang="cs-CZ" dirty="0"/>
              <a:t> (</a:t>
            </a:r>
            <a:r>
              <a:rPr lang="cs-CZ" dirty="0" err="1"/>
              <a:t>ibrutinibum</a:t>
            </a:r>
            <a:r>
              <a:rPr lang="cs-CZ" dirty="0"/>
              <a:t>)</a:t>
            </a:r>
          </a:p>
          <a:p>
            <a:pPr lvl="1"/>
            <a:r>
              <a:rPr lang="cs-CZ" dirty="0"/>
              <a:t>Indikace: </a:t>
            </a:r>
            <a:r>
              <a:rPr lang="cs-CZ" dirty="0" err="1"/>
              <a:t>relabující</a:t>
            </a:r>
            <a:r>
              <a:rPr lang="cs-CZ" dirty="0"/>
              <a:t>/refrakterní lymfom; chronická lymfocytární leukemie; </a:t>
            </a:r>
            <a:r>
              <a:rPr lang="cs-CZ" dirty="0" err="1"/>
              <a:t>Waldenströmova</a:t>
            </a:r>
            <a:r>
              <a:rPr lang="cs-CZ" dirty="0"/>
              <a:t> </a:t>
            </a:r>
            <a:r>
              <a:rPr lang="cs-CZ" dirty="0" err="1"/>
              <a:t>makroglobulinemie</a:t>
            </a:r>
            <a:endParaRPr lang="cs-CZ" dirty="0"/>
          </a:p>
          <a:p>
            <a:r>
              <a:rPr lang="cs-CZ" dirty="0" err="1"/>
              <a:t>SmPC</a:t>
            </a:r>
            <a:r>
              <a:rPr lang="cs-CZ" dirty="0"/>
              <a:t>: „Příhody související s krvácením…Je třeba vyhnout se některým doplňkům stravy, jako jsou </a:t>
            </a:r>
            <a:r>
              <a:rPr lang="cs-CZ" b="1" dirty="0"/>
              <a:t>rybí olej </a:t>
            </a:r>
            <a:r>
              <a:rPr lang="cs-CZ" dirty="0"/>
              <a:t>a přípravky obsahující vitamin E“ </a:t>
            </a:r>
          </a:p>
          <a:p>
            <a:pPr lvl="1"/>
            <a:endParaRPr lang="cs-CZ" dirty="0"/>
          </a:p>
        </p:txBody>
      </p:sp>
      <p:pic>
        <p:nvPicPr>
          <p:cNvPr id="3074" name="Picture 2" descr="IMBRUVICA 140 mg Hartkapseln - shop-apotheke.com">
            <a:extLst>
              <a:ext uri="{FF2B5EF4-FFF2-40B4-BE49-F238E27FC236}">
                <a16:creationId xmlns:a16="http://schemas.microsoft.com/office/drawing/2014/main" id="{6253F96F-241E-41EA-3090-7716E1AA5B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96387" y="3862387"/>
            <a:ext cx="2995613" cy="2995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209203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1F91A90-7651-AE90-0998-CCCC4CBBA6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D0B0C25F-5258-4B43-D060-9B0D536729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500" y="1825625"/>
            <a:ext cx="10782300" cy="4351338"/>
          </a:xfrm>
        </p:spPr>
        <p:txBody>
          <a:bodyPr/>
          <a:lstStyle/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r>
              <a:rPr lang="cs-CZ" dirty="0" err="1"/>
              <a:t>Tomíška</a:t>
            </a:r>
            <a:r>
              <a:rPr lang="cs-CZ" dirty="0"/>
              <a:t> Miroslav: Výživa </a:t>
            </a:r>
          </a:p>
          <a:p>
            <a:pPr marL="0" indent="0">
              <a:buNone/>
            </a:pPr>
            <a:r>
              <a:rPr lang="cs-CZ" dirty="0"/>
              <a:t>onkologických pacientů; </a:t>
            </a:r>
          </a:p>
          <a:p>
            <a:pPr marL="0" indent="0">
              <a:buNone/>
            </a:pPr>
            <a:r>
              <a:rPr lang="cs-CZ" dirty="0"/>
              <a:t>Mladá fronta, 2018</a:t>
            </a:r>
          </a:p>
          <a:p>
            <a:pPr marL="0" indent="0">
              <a:buNone/>
            </a:pPr>
            <a:r>
              <a:rPr lang="cs-CZ" dirty="0"/>
              <a:t>ISBN 978-80-204-4064-8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7732E0EB-8595-2983-4228-F67320FE70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9550" y="365125"/>
            <a:ext cx="4881172" cy="6510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663487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8026328-A57C-E2A4-589A-83A580B3DB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200" dirty="0"/>
              <a:t>A CO ŘÍKAJÍ DATABÁZE…?</a:t>
            </a:r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142CF096-6ED3-F137-E7B2-98C988A583D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4741" y="1536866"/>
            <a:ext cx="5671260" cy="5136649"/>
          </a:xfr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C3ACFB5E-7642-CE29-6DA9-10862BB6AB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1146" y="1925052"/>
            <a:ext cx="6320843" cy="3866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690881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AE0CC9C-40C3-810D-874C-70B973D72C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200" dirty="0"/>
              <a:t>A CO ŘÍKAJÍ DATABÁZE…?</a:t>
            </a:r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6CF89ACC-46C6-31A9-E7AF-A16DA80F824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229853" y="1505398"/>
            <a:ext cx="6886077" cy="4987477"/>
          </a:xfrm>
        </p:spPr>
      </p:pic>
    </p:spTree>
    <p:extLst>
      <p:ext uri="{BB962C8B-B14F-4D97-AF65-F5344CB8AC3E}">
        <p14:creationId xmlns:p14="http://schemas.microsoft.com/office/powerpoint/2010/main" val="406560237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458FB5C-88B1-2908-06B1-B8C182373A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200" dirty="0"/>
              <a:t>A CO ŘÍKAJÍ DATABÁZE…?</a:t>
            </a:r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2D18DE1C-23BF-B809-3EF9-01A920A3047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88539" y="1690373"/>
            <a:ext cx="7214921" cy="4802502"/>
          </a:xfrm>
        </p:spPr>
      </p:pic>
    </p:spTree>
    <p:extLst>
      <p:ext uri="{BB962C8B-B14F-4D97-AF65-F5344CB8AC3E}">
        <p14:creationId xmlns:p14="http://schemas.microsoft.com/office/powerpoint/2010/main" val="356003635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1C0F0B5-27F9-C8A9-2AC5-A517C687CB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3D58B81B-D983-C0BE-0B7B-B9FA2E799F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…</a:t>
            </a:r>
            <a:r>
              <a:rPr lang="en-US" b="0" i="0" dirty="0">
                <a:effectLst/>
              </a:rPr>
              <a:t>Our data suggest that </a:t>
            </a:r>
            <a:r>
              <a:rPr lang="en-US" b="1" i="0" dirty="0">
                <a:effectLst/>
              </a:rPr>
              <a:t>patients who are at greater risk </a:t>
            </a:r>
            <a:r>
              <a:rPr lang="en-US" b="0" i="0" dirty="0">
                <a:effectLst/>
              </a:rPr>
              <a:t>of clinically significant bleeding can be detected by a few simple clinical laboratory tests and counseled to avoid aspirin, NSAIDs and </a:t>
            </a:r>
            <a:r>
              <a:rPr lang="en-US" b="1" i="0" dirty="0">
                <a:effectLst/>
              </a:rPr>
              <a:t>fish oils </a:t>
            </a:r>
            <a:r>
              <a:rPr lang="en-US" b="0" i="0" dirty="0">
                <a:effectLst/>
              </a:rPr>
              <a:t>that may further predispose them to bleeding.</a:t>
            </a:r>
            <a:endParaRPr lang="cs-CZ" b="0" i="0" dirty="0">
              <a:effectLst/>
            </a:endParaRPr>
          </a:p>
          <a:p>
            <a:r>
              <a:rPr lang="cs-CZ" b="0" i="0" dirty="0">
                <a:effectLst/>
              </a:rPr>
              <a:t>…</a:t>
            </a:r>
            <a:r>
              <a:rPr lang="en-US" b="0" i="0" dirty="0">
                <a:effectLst/>
              </a:rPr>
              <a:t>epistaxis </a:t>
            </a:r>
            <a:r>
              <a:rPr lang="cs-CZ" b="0" i="0" dirty="0" err="1">
                <a:effectLst/>
              </a:rPr>
              <a:t>was</a:t>
            </a:r>
            <a:r>
              <a:rPr lang="cs-CZ" b="0" i="0" dirty="0">
                <a:effectLst/>
              </a:rPr>
              <a:t> </a:t>
            </a:r>
            <a:r>
              <a:rPr lang="en-US" b="0" i="0" dirty="0">
                <a:effectLst/>
              </a:rPr>
              <a:t>associated with the use of fish-oil supplements (</a:t>
            </a:r>
            <a:r>
              <a:rPr lang="en-US" b="1" i="0" dirty="0">
                <a:effectLst/>
              </a:rPr>
              <a:t>in 3%</a:t>
            </a:r>
            <a:r>
              <a:rPr lang="en-US" b="0" i="0" dirty="0">
                <a:effectLst/>
              </a:rPr>
              <a:t>)</a:t>
            </a:r>
            <a:r>
              <a:rPr lang="cs-CZ" dirty="0"/>
              <a:t>, </a:t>
            </a:r>
            <a:r>
              <a:rPr lang="en-US" b="1" i="0" dirty="0">
                <a:effectLst/>
              </a:rPr>
              <a:t> Fish-oil </a:t>
            </a:r>
            <a:r>
              <a:rPr lang="en-US" b="0" i="0" dirty="0">
                <a:effectLst/>
              </a:rPr>
              <a:t>supplements contributed to both grade 2 epistaxis events, and these events resolved when these supplements were discontinued.</a:t>
            </a:r>
            <a:endParaRPr lang="cs-CZ" dirty="0"/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15440928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C234F63-3623-F365-3BDB-9DFE2ED59F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200" dirty="0"/>
              <a:t>INTERAKCE S PARACETAMOLEM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D9B9D330-A6D2-0CAF-5259-F5CA74AE0B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některé </a:t>
            </a:r>
            <a:r>
              <a:rPr lang="cs-CZ" dirty="0" err="1"/>
              <a:t>tyrosinkinázové</a:t>
            </a:r>
            <a:r>
              <a:rPr lang="cs-CZ" dirty="0"/>
              <a:t> inhibitory jsou inhibitory/induktory </a:t>
            </a:r>
            <a:r>
              <a:rPr lang="cs-CZ" dirty="0" err="1"/>
              <a:t>glukuronizace</a:t>
            </a:r>
            <a:r>
              <a:rPr lang="cs-CZ" dirty="0"/>
              <a:t> → zvýšení expozice paracetamolu a posunutí metabolismu směrem k NAPQI</a:t>
            </a:r>
          </a:p>
          <a:p>
            <a:r>
              <a:rPr lang="cs-CZ" dirty="0"/>
              <a:t>riziko </a:t>
            </a:r>
            <a:r>
              <a:rPr lang="cs-CZ" dirty="0" err="1"/>
              <a:t>hepatotoxicity</a:t>
            </a:r>
            <a:r>
              <a:rPr lang="cs-CZ" dirty="0"/>
              <a:t> při souběžném podání s některými kinázovými inhibitory</a:t>
            </a:r>
          </a:p>
          <a:p>
            <a:r>
              <a:rPr lang="cs-CZ" dirty="0" err="1"/>
              <a:t>sorafenib</a:t>
            </a:r>
            <a:r>
              <a:rPr lang="cs-CZ" dirty="0"/>
              <a:t>, </a:t>
            </a:r>
            <a:r>
              <a:rPr lang="cs-CZ" dirty="0" err="1"/>
              <a:t>dasatinib</a:t>
            </a:r>
            <a:r>
              <a:rPr lang="cs-CZ" dirty="0"/>
              <a:t>, </a:t>
            </a:r>
            <a:r>
              <a:rPr lang="cs-CZ" dirty="0" err="1"/>
              <a:t>imatinib</a:t>
            </a:r>
            <a:r>
              <a:rPr lang="cs-CZ" dirty="0"/>
              <a:t> </a:t>
            </a:r>
          </a:p>
          <a:p>
            <a:endParaRPr lang="cs-CZ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BC2B4F96-C56F-0A6C-4956-7B9320B3D4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4416" y="3694176"/>
            <a:ext cx="6123093" cy="2977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372454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A2FBCD8-12FF-9701-CBD4-59FE31195E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273C5314-FA06-FE9D-B722-6C51ECE68D9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15175" y="365125"/>
            <a:ext cx="10515600" cy="1927267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7E87FD72-E9FE-9453-5C04-342DB3FE0A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2336770"/>
            <a:ext cx="9833603" cy="4457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923645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487D73C-8235-A0DB-B6FB-AB874BE749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solidFill>
                  <a:srgbClr val="111111"/>
                </a:solidFill>
                <a:latin typeface="+mn-lt"/>
              </a:rPr>
              <a:t>TAKE HOME MESSAGE</a:t>
            </a:r>
            <a:endParaRPr lang="cs-CZ" dirty="0">
              <a:latin typeface="+mn-lt"/>
            </a:endParaRP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38181243-8270-51E9-E705-DD8DBA88BC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757571"/>
          </a:xfrm>
        </p:spPr>
        <p:txBody>
          <a:bodyPr/>
          <a:lstStyle/>
          <a:p>
            <a:r>
              <a:rPr lang="cs-CZ" dirty="0"/>
              <a:t>inhibitory kináz patří mezi </a:t>
            </a:r>
            <a:r>
              <a:rPr lang="cs-CZ" dirty="0" err="1"/>
              <a:t>centrové</a:t>
            </a:r>
            <a:r>
              <a:rPr lang="cs-CZ" dirty="0"/>
              <a:t> léky</a:t>
            </a:r>
          </a:p>
          <a:p>
            <a:pPr lvl="1"/>
            <a:r>
              <a:rPr lang="cs-CZ" dirty="0"/>
              <a:t>chybí v lékovém záznamu</a:t>
            </a:r>
          </a:p>
          <a:p>
            <a:r>
              <a:rPr lang="cs-CZ" dirty="0"/>
              <a:t>závažné až život ohrožující nežádoucí účinky vs. riziko selhání léčby</a:t>
            </a:r>
          </a:p>
          <a:p>
            <a:r>
              <a:rPr lang="cs-CZ" dirty="0"/>
              <a:t>informace o závažnosti interakce se mohou lišit</a:t>
            </a:r>
          </a:p>
          <a:p>
            <a:r>
              <a:rPr lang="cs-CZ" dirty="0"/>
              <a:t>k interakcím může docházet i s OTC/doplňky stravy/potravinami/…</a:t>
            </a:r>
          </a:p>
          <a:p>
            <a:r>
              <a:rPr lang="cs-CZ" dirty="0" err="1"/>
              <a:t>metamizol</a:t>
            </a:r>
            <a:r>
              <a:rPr lang="cs-CZ" dirty="0"/>
              <a:t> je induktorem CYP3A4</a:t>
            </a:r>
          </a:p>
          <a:p>
            <a:r>
              <a:rPr lang="cs-CZ" dirty="0"/>
              <a:t>každý pacient je jiný</a:t>
            </a: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763A769A-F88E-8671-82C5-EC57314DF7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8983078" y="0"/>
            <a:ext cx="2662488" cy="2662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543858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0D3BDFE-A516-B3EF-096A-BB87F4523E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23595"/>
          </a:xfrm>
        </p:spPr>
        <p:txBody>
          <a:bodyPr/>
          <a:lstStyle/>
          <a:p>
            <a:r>
              <a:rPr lang="cs-CZ" dirty="0"/>
              <a:t>ZDROJE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5CC2B48-B11F-33BB-8BE0-FF9EF2C742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88720"/>
            <a:ext cx="10515600" cy="5669279"/>
          </a:xfrm>
        </p:spPr>
        <p:txBody>
          <a:bodyPr>
            <a:normAutofit fontScale="70000" lnSpcReduction="20000"/>
          </a:bodyPr>
          <a:lstStyle/>
          <a:p>
            <a:r>
              <a:rPr lang="cs-CZ" sz="2100" dirty="0">
                <a:hlinkClick r:id="rId3"/>
              </a:rPr>
              <a:t>www.sukl.cz</a:t>
            </a:r>
            <a:endParaRPr lang="cs-CZ" sz="2100" dirty="0"/>
          </a:p>
          <a:p>
            <a:r>
              <a:rPr lang="cs-CZ" sz="2100" dirty="0">
                <a:solidFill>
                  <a:srgbClr val="000000"/>
                </a:solidFill>
              </a:rPr>
              <a:t>Drugsagency.cz</a:t>
            </a:r>
          </a:p>
          <a:p>
            <a:r>
              <a:rPr lang="cs-CZ" sz="2100" dirty="0">
                <a:solidFill>
                  <a:srgbClr val="000000"/>
                </a:solidFill>
              </a:rPr>
              <a:t>drugs.com</a:t>
            </a:r>
          </a:p>
          <a:p>
            <a:r>
              <a:rPr lang="cs-CZ" sz="2100" dirty="0"/>
              <a:t>Klinická onkologie, Tomáš </a:t>
            </a:r>
            <a:r>
              <a:rPr lang="cs-CZ" sz="2100" dirty="0" err="1"/>
              <a:t>Buchler</a:t>
            </a:r>
            <a:r>
              <a:rPr lang="cs-CZ" sz="2100" dirty="0"/>
              <a:t> a kol. ISBN 978-80-7345758-7</a:t>
            </a:r>
          </a:p>
          <a:p>
            <a:r>
              <a:rPr lang="cs-CZ" sz="2100" dirty="0">
                <a:solidFill>
                  <a:srgbClr val="000000"/>
                </a:solidFill>
              </a:rPr>
              <a:t>medscape.com</a:t>
            </a:r>
          </a:p>
          <a:p>
            <a:r>
              <a:rPr lang="cs-CZ" sz="2100" dirty="0"/>
              <a:t>Modrá kniha České onkologické společnosti</a:t>
            </a:r>
          </a:p>
          <a:p>
            <a:r>
              <a:rPr lang="cs-CZ" sz="2100" dirty="0" err="1"/>
              <a:t>Brinkman</a:t>
            </a:r>
            <a:r>
              <a:rPr lang="cs-CZ" sz="2100" dirty="0"/>
              <a:t> DJ, </a:t>
            </a:r>
            <a:r>
              <a:rPr lang="cs-CZ" sz="2100" dirty="0" err="1"/>
              <a:t>Hendriksen</a:t>
            </a:r>
            <a:r>
              <a:rPr lang="cs-CZ" sz="2100" dirty="0"/>
              <a:t> LC, </a:t>
            </a:r>
            <a:r>
              <a:rPr lang="cs-CZ" sz="2100" dirty="0" err="1"/>
              <a:t>Rigter</a:t>
            </a:r>
            <a:r>
              <a:rPr lang="cs-CZ" sz="2100" dirty="0"/>
              <a:t> IM, </a:t>
            </a:r>
            <a:r>
              <a:rPr lang="cs-CZ" sz="2100" dirty="0" err="1"/>
              <a:t>Hollmann</a:t>
            </a:r>
            <a:r>
              <a:rPr lang="cs-CZ" sz="2100" dirty="0"/>
              <a:t> MW. </a:t>
            </a:r>
            <a:r>
              <a:rPr lang="cs-CZ" sz="2100" dirty="0" err="1"/>
              <a:t>Pharmacology</a:t>
            </a:r>
            <a:r>
              <a:rPr lang="cs-CZ" sz="2100" dirty="0"/>
              <a:t> and </a:t>
            </a:r>
            <a:r>
              <a:rPr lang="cs-CZ" sz="2100" dirty="0" err="1"/>
              <a:t>relevant</a:t>
            </a:r>
            <a:r>
              <a:rPr lang="cs-CZ" sz="2100" dirty="0"/>
              <a:t> </a:t>
            </a:r>
            <a:r>
              <a:rPr lang="cs-CZ" sz="2100" dirty="0" err="1"/>
              <a:t>drug</a:t>
            </a:r>
            <a:r>
              <a:rPr lang="cs-CZ" sz="2100" dirty="0"/>
              <a:t> </a:t>
            </a:r>
            <a:r>
              <a:rPr lang="cs-CZ" sz="2100" dirty="0" err="1"/>
              <a:t>interactions</a:t>
            </a:r>
            <a:r>
              <a:rPr lang="cs-CZ" sz="2100" dirty="0"/>
              <a:t> </a:t>
            </a:r>
            <a:r>
              <a:rPr lang="cs-CZ" sz="2100" dirty="0" err="1"/>
              <a:t>of</a:t>
            </a:r>
            <a:r>
              <a:rPr lang="cs-CZ" sz="2100" dirty="0"/>
              <a:t> </a:t>
            </a:r>
            <a:r>
              <a:rPr lang="cs-CZ" sz="2100" dirty="0" err="1"/>
              <a:t>metamizole</a:t>
            </a:r>
            <a:r>
              <a:rPr lang="cs-CZ" sz="2100" dirty="0"/>
              <a:t>. Br J </a:t>
            </a:r>
            <a:r>
              <a:rPr lang="cs-CZ" sz="2100" dirty="0" err="1"/>
              <a:t>Clin</a:t>
            </a:r>
            <a:r>
              <a:rPr lang="cs-CZ" sz="2100" dirty="0"/>
              <a:t> </a:t>
            </a:r>
            <a:r>
              <a:rPr lang="cs-CZ" sz="2100" dirty="0" err="1"/>
              <a:t>Pharmacol</a:t>
            </a:r>
            <a:r>
              <a:rPr lang="cs-CZ" sz="2100" dirty="0"/>
              <a:t>. 2025 Jul;91(7):2095-2102. </a:t>
            </a:r>
            <a:r>
              <a:rPr lang="cs-CZ" sz="2100" dirty="0" err="1"/>
              <a:t>doi</a:t>
            </a:r>
            <a:r>
              <a:rPr lang="cs-CZ" sz="2100" dirty="0"/>
              <a:t>: 10.1002/bcp.70101. </a:t>
            </a:r>
            <a:r>
              <a:rPr lang="cs-CZ" sz="2100" dirty="0" err="1"/>
              <a:t>Epub</a:t>
            </a:r>
            <a:r>
              <a:rPr lang="cs-CZ" sz="2100" dirty="0"/>
              <a:t> 2025 May 15. PMID: 40371456; PMCID: PMC12199094.</a:t>
            </a:r>
          </a:p>
          <a:p>
            <a:r>
              <a:rPr lang="cs-CZ" sz="2100" dirty="0" err="1"/>
              <a:t>Bhullar</a:t>
            </a:r>
            <a:r>
              <a:rPr lang="cs-CZ" sz="2100" dirty="0"/>
              <a:t> KS, </a:t>
            </a:r>
            <a:r>
              <a:rPr lang="cs-CZ" sz="2100" dirty="0" err="1"/>
              <a:t>LagarónNO</a:t>
            </a:r>
            <a:r>
              <a:rPr lang="cs-CZ" sz="2100" dirty="0"/>
              <a:t>, </a:t>
            </a:r>
            <a:r>
              <a:rPr lang="cs-CZ" sz="2100" dirty="0" err="1"/>
              <a:t>McGowan</a:t>
            </a:r>
            <a:r>
              <a:rPr lang="cs-CZ" sz="2100" dirty="0"/>
              <a:t> EM. </a:t>
            </a:r>
            <a:r>
              <a:rPr lang="cs-CZ" sz="2100" dirty="0" err="1"/>
              <a:t>Kinase‐targeted</a:t>
            </a:r>
            <a:r>
              <a:rPr lang="cs-CZ" sz="2100" dirty="0"/>
              <a:t> </a:t>
            </a:r>
            <a:r>
              <a:rPr lang="cs-CZ" sz="2100" dirty="0" err="1"/>
              <a:t>cancer</a:t>
            </a:r>
            <a:r>
              <a:rPr lang="cs-CZ" sz="2100" dirty="0"/>
              <a:t> </a:t>
            </a:r>
            <a:r>
              <a:rPr lang="cs-CZ" sz="2100" dirty="0" err="1"/>
              <a:t>therapies</a:t>
            </a:r>
            <a:r>
              <a:rPr lang="cs-CZ" sz="2100" dirty="0"/>
              <a:t>: </a:t>
            </a:r>
            <a:r>
              <a:rPr lang="cs-CZ" sz="2100" dirty="0" err="1"/>
              <a:t>progress</a:t>
            </a:r>
            <a:r>
              <a:rPr lang="cs-CZ" sz="2100" dirty="0"/>
              <a:t>, </a:t>
            </a:r>
            <a:r>
              <a:rPr lang="cs-CZ" sz="2100" dirty="0" err="1"/>
              <a:t>challenges</a:t>
            </a:r>
            <a:r>
              <a:rPr lang="cs-CZ" sz="2100" dirty="0"/>
              <a:t> and </a:t>
            </a:r>
            <a:r>
              <a:rPr lang="cs-CZ" sz="2100" dirty="0" err="1"/>
              <a:t>future</a:t>
            </a:r>
            <a:r>
              <a:rPr lang="cs-CZ" sz="2100" dirty="0"/>
              <a:t> </a:t>
            </a:r>
            <a:r>
              <a:rPr lang="cs-CZ" sz="2100" dirty="0" err="1"/>
              <a:t>directions</a:t>
            </a:r>
            <a:r>
              <a:rPr lang="cs-CZ" sz="2100" dirty="0"/>
              <a:t>. Mol </a:t>
            </a:r>
            <a:r>
              <a:rPr lang="cs-CZ" sz="2100" dirty="0" err="1"/>
              <a:t>Cancer</a:t>
            </a:r>
            <a:r>
              <a:rPr lang="cs-CZ" sz="2100" dirty="0"/>
              <a:t> 2018;17: 48</a:t>
            </a:r>
          </a:p>
          <a:p>
            <a:r>
              <a:rPr lang="en-US" sz="2100" dirty="0">
                <a:solidFill>
                  <a:srgbClr val="333333"/>
                </a:solidFill>
              </a:rPr>
              <a:t>Du</a:t>
            </a:r>
            <a:r>
              <a:rPr lang="cs-CZ" sz="2100" dirty="0">
                <a:solidFill>
                  <a:srgbClr val="333333"/>
                </a:solidFill>
              </a:rPr>
              <a:t> </a:t>
            </a:r>
            <a:r>
              <a:rPr lang="en-US" sz="2100" dirty="0">
                <a:solidFill>
                  <a:srgbClr val="333333"/>
                </a:solidFill>
              </a:rPr>
              <a:t>Z., </a:t>
            </a:r>
            <a:r>
              <a:rPr lang="en-US" sz="2100" dirty="0" err="1">
                <a:solidFill>
                  <a:srgbClr val="333333"/>
                </a:solidFill>
              </a:rPr>
              <a:t>Lovly</a:t>
            </a:r>
            <a:r>
              <a:rPr lang="cs-CZ" sz="2100" dirty="0">
                <a:solidFill>
                  <a:srgbClr val="333333"/>
                </a:solidFill>
              </a:rPr>
              <a:t> </a:t>
            </a:r>
            <a:r>
              <a:rPr lang="en-US" sz="2100" dirty="0">
                <a:solidFill>
                  <a:srgbClr val="333333"/>
                </a:solidFill>
              </a:rPr>
              <a:t>C.M. Mechanisms of receptor tyrosine kinase activation in cancer. </a:t>
            </a:r>
            <a:r>
              <a:rPr lang="en-US" sz="2100" i="1" dirty="0">
                <a:solidFill>
                  <a:srgbClr val="333333"/>
                </a:solidFill>
              </a:rPr>
              <a:t>Mol Cancer</a:t>
            </a:r>
            <a:r>
              <a:rPr lang="en-US" sz="2100" dirty="0">
                <a:solidFill>
                  <a:srgbClr val="333333"/>
                </a:solidFill>
              </a:rPr>
              <a:t> 17, 58 (2018). </a:t>
            </a:r>
            <a:r>
              <a:rPr lang="en-US" sz="2100" dirty="0">
                <a:solidFill>
                  <a:srgbClr val="333333"/>
                </a:solidFill>
                <a:hlinkClick r:id="rId4"/>
              </a:rPr>
              <a:t>https://doi.org/10.1186/s12943-018-0782-4</a:t>
            </a:r>
            <a:endParaRPr lang="cs-CZ" sz="2100" dirty="0">
              <a:solidFill>
                <a:srgbClr val="333333"/>
              </a:solidFill>
            </a:endParaRPr>
          </a:p>
          <a:p>
            <a:r>
              <a:rPr lang="de-DE" sz="2100" dirty="0">
                <a:solidFill>
                  <a:srgbClr val="000000"/>
                </a:solidFill>
              </a:rPr>
              <a:t>Grant A. </a:t>
            </a:r>
            <a:r>
              <a:rPr lang="de-DE" sz="2100" dirty="0" err="1">
                <a:solidFill>
                  <a:srgbClr val="000000"/>
                </a:solidFill>
              </a:rPr>
              <a:t>Wintheiser</a:t>
            </a:r>
            <a:r>
              <a:rPr lang="de-DE" sz="2100" dirty="0">
                <a:solidFill>
                  <a:srgbClr val="000000"/>
                </a:solidFill>
              </a:rPr>
              <a:t>; Peter Silberstein</a:t>
            </a:r>
            <a:r>
              <a:rPr lang="cs-CZ" sz="2100" dirty="0">
                <a:solidFill>
                  <a:srgbClr val="000000"/>
                </a:solidFill>
              </a:rPr>
              <a:t>, </a:t>
            </a:r>
            <a:r>
              <a:rPr lang="cs-CZ" sz="2100" dirty="0" err="1">
                <a:solidFill>
                  <a:srgbClr val="000000"/>
                </a:solidFill>
              </a:rPr>
              <a:t>Physiology</a:t>
            </a:r>
            <a:r>
              <a:rPr lang="cs-CZ" sz="2100" dirty="0">
                <a:solidFill>
                  <a:srgbClr val="000000"/>
                </a:solidFill>
              </a:rPr>
              <a:t>, Tyrosine </a:t>
            </a:r>
            <a:r>
              <a:rPr lang="cs-CZ" sz="2100" dirty="0" err="1">
                <a:solidFill>
                  <a:srgbClr val="000000"/>
                </a:solidFill>
              </a:rPr>
              <a:t>Kinase</a:t>
            </a:r>
            <a:r>
              <a:rPr lang="cs-CZ" sz="2100" dirty="0">
                <a:solidFill>
                  <a:srgbClr val="000000"/>
                </a:solidFill>
              </a:rPr>
              <a:t> </a:t>
            </a:r>
            <a:r>
              <a:rPr lang="cs-CZ" sz="2100" dirty="0" err="1">
                <a:solidFill>
                  <a:srgbClr val="000000"/>
                </a:solidFill>
              </a:rPr>
              <a:t>Receptors</a:t>
            </a:r>
            <a:r>
              <a:rPr lang="cs-CZ" sz="2100" dirty="0">
                <a:solidFill>
                  <a:srgbClr val="000000"/>
                </a:solidFill>
              </a:rPr>
              <a:t>, ID: NBK538532</a:t>
            </a:r>
          </a:p>
          <a:p>
            <a:r>
              <a:rPr lang="cs-CZ" sz="2100" dirty="0" err="1"/>
              <a:t>Miedziaszczyk</a:t>
            </a:r>
            <a:r>
              <a:rPr lang="cs-CZ" sz="2100" dirty="0"/>
              <a:t> M.; </a:t>
            </a:r>
            <a:r>
              <a:rPr lang="cs-CZ" sz="2100" dirty="0" err="1"/>
              <a:t>Bajon</a:t>
            </a:r>
            <a:r>
              <a:rPr lang="cs-CZ" sz="2100" dirty="0"/>
              <a:t> A.; </a:t>
            </a:r>
            <a:r>
              <a:rPr lang="cs-CZ" sz="2100" dirty="0" err="1"/>
              <a:t>Jakielska</a:t>
            </a:r>
            <a:r>
              <a:rPr lang="cs-CZ" sz="2100" dirty="0"/>
              <a:t> E.; </a:t>
            </a:r>
            <a:r>
              <a:rPr lang="cs-CZ" sz="2100" dirty="0" err="1"/>
              <a:t>Primke</a:t>
            </a:r>
            <a:r>
              <a:rPr lang="cs-CZ" sz="2100" dirty="0"/>
              <a:t> M.; Sikora  J.; </a:t>
            </a:r>
            <a:r>
              <a:rPr lang="cs-CZ" sz="2100" dirty="0" err="1"/>
              <a:t>Skowrońska</a:t>
            </a:r>
            <a:r>
              <a:rPr lang="cs-CZ" sz="2100" dirty="0"/>
              <a:t> D.; </a:t>
            </a:r>
            <a:r>
              <a:rPr lang="cs-CZ" sz="2100" dirty="0" err="1"/>
              <a:t>Idasiak-Piechocka</a:t>
            </a:r>
            <a:r>
              <a:rPr lang="cs-CZ" sz="2100" dirty="0"/>
              <a:t>, I. </a:t>
            </a:r>
            <a:r>
              <a:rPr lang="cs-CZ" sz="2100" dirty="0" err="1"/>
              <a:t>Controversial</a:t>
            </a:r>
            <a:r>
              <a:rPr lang="cs-CZ" sz="2100" dirty="0"/>
              <a:t> </a:t>
            </a:r>
            <a:r>
              <a:rPr lang="cs-CZ" sz="2100" dirty="0" err="1"/>
              <a:t>Interactions</a:t>
            </a:r>
            <a:r>
              <a:rPr lang="cs-CZ" sz="2100" dirty="0"/>
              <a:t> </a:t>
            </a:r>
            <a:r>
              <a:rPr lang="cs-CZ" sz="2100" dirty="0" err="1"/>
              <a:t>of</a:t>
            </a:r>
            <a:r>
              <a:rPr lang="cs-CZ" sz="2100" dirty="0"/>
              <a:t> </a:t>
            </a:r>
            <a:r>
              <a:rPr lang="cs-CZ" sz="2100" dirty="0" err="1"/>
              <a:t>Tacrolimus</a:t>
            </a:r>
            <a:r>
              <a:rPr lang="cs-CZ" sz="2100" dirty="0"/>
              <a:t> </a:t>
            </a:r>
            <a:r>
              <a:rPr lang="cs-CZ" sz="2100" dirty="0" err="1"/>
              <a:t>with</a:t>
            </a:r>
            <a:r>
              <a:rPr lang="cs-CZ" sz="2100" dirty="0"/>
              <a:t> </a:t>
            </a:r>
            <a:r>
              <a:rPr lang="cs-CZ" sz="2100" dirty="0" err="1"/>
              <a:t>Dietary</a:t>
            </a:r>
            <a:r>
              <a:rPr lang="cs-CZ" sz="2100" dirty="0"/>
              <a:t> </a:t>
            </a:r>
            <a:r>
              <a:rPr lang="cs-CZ" sz="2100" dirty="0" err="1"/>
              <a:t>Supplements</a:t>
            </a:r>
            <a:r>
              <a:rPr lang="cs-CZ" sz="2100" dirty="0"/>
              <a:t>, </a:t>
            </a:r>
            <a:r>
              <a:rPr lang="cs-CZ" sz="2100" dirty="0" err="1"/>
              <a:t>Herbs</a:t>
            </a:r>
            <a:r>
              <a:rPr lang="cs-CZ" sz="2100" dirty="0"/>
              <a:t> and Food. </a:t>
            </a:r>
            <a:r>
              <a:rPr lang="cs-CZ" sz="2100" i="1" dirty="0" err="1"/>
              <a:t>Pharmaceutics</a:t>
            </a:r>
            <a:r>
              <a:rPr lang="cs-CZ" sz="2100" dirty="0"/>
              <a:t> </a:t>
            </a:r>
            <a:r>
              <a:rPr lang="cs-CZ" sz="2100" b="1" dirty="0"/>
              <a:t>2022</a:t>
            </a:r>
            <a:r>
              <a:rPr lang="cs-CZ" sz="2100" dirty="0"/>
              <a:t>, </a:t>
            </a:r>
            <a:r>
              <a:rPr lang="cs-CZ" sz="2100" i="1" dirty="0"/>
              <a:t>14</a:t>
            </a:r>
            <a:r>
              <a:rPr lang="cs-CZ" sz="2100" dirty="0"/>
              <a:t>, 2154. https://doi.org/10.3390/pharmaceutics14102154</a:t>
            </a:r>
          </a:p>
          <a:p>
            <a:r>
              <a:rPr lang="cs-CZ" sz="2000" dirty="0"/>
              <a:t>Patel O.; Muller C.; </a:t>
            </a:r>
            <a:r>
              <a:rPr lang="cs-CZ" sz="2000" dirty="0" err="1"/>
              <a:t>Joubert</a:t>
            </a:r>
            <a:r>
              <a:rPr lang="cs-CZ" sz="2000" dirty="0"/>
              <a:t> E.; </a:t>
            </a:r>
            <a:r>
              <a:rPr lang="cs-CZ" sz="2000" dirty="0" err="1"/>
              <a:t>Louw</a:t>
            </a:r>
            <a:r>
              <a:rPr lang="cs-CZ" sz="2000" dirty="0"/>
              <a:t> J.; </a:t>
            </a:r>
            <a:r>
              <a:rPr lang="cs-CZ" sz="2000" dirty="0" err="1"/>
              <a:t>Rosenkranz</a:t>
            </a:r>
            <a:r>
              <a:rPr lang="cs-CZ" sz="2000" dirty="0"/>
              <a:t> B.; </a:t>
            </a:r>
            <a:r>
              <a:rPr lang="cs-CZ" sz="2000" dirty="0" err="1"/>
              <a:t>Awortwe</a:t>
            </a:r>
            <a:r>
              <a:rPr lang="cs-CZ" sz="2000" dirty="0"/>
              <a:t>  C. Inhibitory </a:t>
            </a:r>
            <a:r>
              <a:rPr lang="cs-CZ" sz="2000" dirty="0" err="1"/>
              <a:t>Interactions</a:t>
            </a:r>
            <a:r>
              <a:rPr lang="cs-CZ" sz="2000" dirty="0"/>
              <a:t> </a:t>
            </a:r>
            <a:r>
              <a:rPr lang="cs-CZ" sz="2000" dirty="0" err="1"/>
              <a:t>of</a:t>
            </a:r>
            <a:r>
              <a:rPr lang="cs-CZ" sz="2000" dirty="0"/>
              <a:t> </a:t>
            </a:r>
            <a:r>
              <a:rPr lang="cs-CZ" sz="2000" i="1" dirty="0" err="1"/>
              <a:t>Aspalathus</a:t>
            </a:r>
            <a:r>
              <a:rPr lang="cs-CZ" sz="2000" i="1" dirty="0"/>
              <a:t> </a:t>
            </a:r>
            <a:r>
              <a:rPr lang="cs-CZ" sz="2000" i="1" dirty="0" err="1"/>
              <a:t>linearis</a:t>
            </a:r>
            <a:r>
              <a:rPr lang="cs-CZ" sz="2000" dirty="0"/>
              <a:t> (Rooibos) </a:t>
            </a:r>
            <a:r>
              <a:rPr lang="cs-CZ" sz="2000" dirty="0" err="1"/>
              <a:t>Extracts</a:t>
            </a:r>
            <a:r>
              <a:rPr lang="cs-CZ" sz="2000" dirty="0"/>
              <a:t> and </a:t>
            </a:r>
            <a:r>
              <a:rPr lang="cs-CZ" sz="2000" dirty="0" err="1"/>
              <a:t>Compounds</a:t>
            </a:r>
            <a:r>
              <a:rPr lang="cs-CZ" sz="2000" dirty="0"/>
              <a:t>, </a:t>
            </a:r>
            <a:r>
              <a:rPr lang="cs-CZ" sz="2000" dirty="0" err="1"/>
              <a:t>Aspalathin</a:t>
            </a:r>
            <a:r>
              <a:rPr lang="cs-CZ" sz="2000" dirty="0"/>
              <a:t> and </a:t>
            </a:r>
            <a:r>
              <a:rPr lang="cs-CZ" sz="2000" i="1" dirty="0"/>
              <a:t>Z</a:t>
            </a:r>
            <a:r>
              <a:rPr lang="cs-CZ" sz="2000" dirty="0"/>
              <a:t>-2-(</a:t>
            </a:r>
            <a:r>
              <a:rPr lang="el-GR" sz="2000" dirty="0"/>
              <a:t>β-</a:t>
            </a:r>
            <a:r>
              <a:rPr lang="cs-CZ" sz="2000" cap="small" dirty="0"/>
              <a:t>d</a:t>
            </a:r>
            <a:r>
              <a:rPr lang="cs-CZ" sz="2000" dirty="0"/>
              <a:t>-</a:t>
            </a:r>
            <a:r>
              <a:rPr lang="cs-CZ" sz="2000" dirty="0" err="1"/>
              <a:t>Glucopyranosyloxy</a:t>
            </a:r>
            <a:r>
              <a:rPr lang="cs-CZ" sz="2000" dirty="0"/>
              <a:t>)-3-phenylpropenoic Acid, on </a:t>
            </a:r>
            <a:r>
              <a:rPr lang="cs-CZ" sz="2000" dirty="0" err="1"/>
              <a:t>Cytochromes</a:t>
            </a:r>
            <a:r>
              <a:rPr lang="cs-CZ" sz="2000" dirty="0"/>
              <a:t> </a:t>
            </a:r>
            <a:r>
              <a:rPr lang="cs-CZ" sz="2000" dirty="0" err="1"/>
              <a:t>Metabolizing</a:t>
            </a:r>
            <a:r>
              <a:rPr lang="cs-CZ" sz="2000" dirty="0"/>
              <a:t> </a:t>
            </a:r>
            <a:r>
              <a:rPr lang="cs-CZ" sz="2000" dirty="0" err="1"/>
              <a:t>Hypoglycemic</a:t>
            </a:r>
            <a:r>
              <a:rPr lang="cs-CZ" sz="2000" dirty="0"/>
              <a:t> and </a:t>
            </a:r>
            <a:r>
              <a:rPr lang="cs-CZ" sz="2000" dirty="0" err="1"/>
              <a:t>Hypolipidemic</a:t>
            </a:r>
            <a:r>
              <a:rPr lang="cs-CZ" sz="2000" dirty="0"/>
              <a:t> </a:t>
            </a:r>
            <a:r>
              <a:rPr lang="cs-CZ" sz="2000" dirty="0" err="1"/>
              <a:t>Drugs</a:t>
            </a:r>
            <a:r>
              <a:rPr lang="cs-CZ" sz="2000" dirty="0"/>
              <a:t>. </a:t>
            </a:r>
            <a:r>
              <a:rPr lang="cs-CZ" sz="2000" i="1" dirty="0" err="1"/>
              <a:t>Molecules</a:t>
            </a:r>
            <a:r>
              <a:rPr lang="cs-CZ" sz="2000" dirty="0"/>
              <a:t> </a:t>
            </a:r>
            <a:r>
              <a:rPr lang="cs-CZ" sz="2000" b="1" dirty="0"/>
              <a:t>2016</a:t>
            </a:r>
            <a:r>
              <a:rPr lang="cs-CZ" sz="2000" dirty="0"/>
              <a:t>, </a:t>
            </a:r>
            <a:r>
              <a:rPr lang="cs-CZ" sz="2000" i="1" dirty="0"/>
              <a:t>21</a:t>
            </a:r>
            <a:r>
              <a:rPr lang="cs-CZ" sz="2000" dirty="0"/>
              <a:t>, 1515. </a:t>
            </a:r>
            <a:r>
              <a:rPr lang="cs-CZ" sz="2000" dirty="0">
                <a:hlinkClick r:id="rId5"/>
              </a:rPr>
              <a:t>https://doi.org/10.3390/molecules21111515</a:t>
            </a:r>
            <a:endParaRPr lang="cs-CZ" sz="2000" dirty="0"/>
          </a:p>
          <a:p>
            <a:r>
              <a:rPr lang="cs-CZ" sz="2000" i="0" dirty="0">
                <a:solidFill>
                  <a:srgbClr val="000000"/>
                </a:solidFill>
                <a:effectLst/>
              </a:rPr>
              <a:t> Pavlík T, </a:t>
            </a:r>
            <a:r>
              <a:rPr lang="cs-CZ" sz="2000" i="0" dirty="0" err="1">
                <a:solidFill>
                  <a:srgbClr val="000000"/>
                </a:solidFill>
                <a:effectLst/>
              </a:rPr>
              <a:t>Tomčalová</a:t>
            </a:r>
            <a:r>
              <a:rPr lang="cs-CZ" sz="2000" i="0" dirty="0">
                <a:solidFill>
                  <a:srgbClr val="000000"/>
                </a:solidFill>
                <a:effectLst/>
              </a:rPr>
              <a:t> Ž. Role etnicity při léčbě inhibitory kináz v onkologii. </a:t>
            </a:r>
            <a:r>
              <a:rPr lang="cs-CZ" sz="2000" i="0" dirty="0" err="1">
                <a:solidFill>
                  <a:srgbClr val="000000"/>
                </a:solidFill>
                <a:effectLst/>
              </a:rPr>
              <a:t>Remedia</a:t>
            </a:r>
            <a:r>
              <a:rPr lang="cs-CZ" sz="2000" i="0" dirty="0">
                <a:solidFill>
                  <a:srgbClr val="000000"/>
                </a:solidFill>
                <a:effectLst/>
              </a:rPr>
              <a:t> 2018; 28.</a:t>
            </a:r>
          </a:p>
          <a:p>
            <a:r>
              <a:rPr lang="cs-CZ" sz="2000" dirty="0" err="1"/>
              <a:t>Rychlíčková</a:t>
            </a:r>
            <a:r>
              <a:rPr lang="cs-CZ" sz="2000" dirty="0"/>
              <a:t> J. Následky  </a:t>
            </a:r>
            <a:r>
              <a:rPr lang="cs-CZ" sz="2000" dirty="0" err="1"/>
              <a:t>hypoacidity</a:t>
            </a:r>
            <a:r>
              <a:rPr lang="cs-CZ" sz="2000" dirty="0"/>
              <a:t> navozené inhibitory protonové pumpy-tipy pro praxi. Klin </a:t>
            </a:r>
            <a:r>
              <a:rPr lang="cs-CZ" sz="2000" dirty="0" err="1"/>
              <a:t>Onkol</a:t>
            </a:r>
            <a:r>
              <a:rPr lang="cs-CZ" sz="2000" dirty="0"/>
              <a:t> 2018; 31 (6):409-413</a:t>
            </a:r>
          </a:p>
          <a:p>
            <a:endParaRPr lang="cs-CZ" sz="2000" i="0" dirty="0">
              <a:solidFill>
                <a:srgbClr val="000000"/>
              </a:solidFill>
              <a:effectLst/>
            </a:endParaRPr>
          </a:p>
          <a:p>
            <a:endParaRPr lang="cs-CZ" sz="2800" b="1" i="0" dirty="0">
              <a:solidFill>
                <a:srgbClr val="000000"/>
              </a:solidFill>
              <a:effectLst/>
            </a:endParaRPr>
          </a:p>
          <a:p>
            <a:endParaRPr lang="cs-CZ" b="1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15401327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8D93A0E-96A3-F5FC-3009-7557D06AA5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/>
              <a:t>DĚKUJI ZA POZORNOST</a:t>
            </a:r>
            <a:br>
              <a:rPr lang="cs-CZ" dirty="0"/>
            </a:br>
            <a:r>
              <a:rPr lang="cs-CZ" dirty="0"/>
              <a:t>erika.hrudikova@rph.agel.cz</a:t>
            </a:r>
          </a:p>
        </p:txBody>
      </p:sp>
      <p:pic>
        <p:nvPicPr>
          <p:cNvPr id="5" name="Zástupný obsah 4" descr="Obsah obrázku interiér, osoba, zeď, oblečení&#10;&#10;Obsah vygenerovaný umělou inteligencí může být nesprávný.">
            <a:extLst>
              <a:ext uri="{FF2B5EF4-FFF2-40B4-BE49-F238E27FC236}">
                <a16:creationId xmlns:a16="http://schemas.microsoft.com/office/drawing/2014/main" id="{70F38875-0563-20F4-07A4-DAE1B7209F0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19" t="25089" r="11108"/>
          <a:stretch/>
        </p:blipFill>
        <p:spPr>
          <a:xfrm>
            <a:off x="2529236" y="2118770"/>
            <a:ext cx="7133528" cy="4739230"/>
          </a:xfrm>
        </p:spPr>
      </p:pic>
    </p:spTree>
    <p:extLst>
      <p:ext uri="{BB962C8B-B14F-4D97-AF65-F5344CB8AC3E}">
        <p14:creationId xmlns:p14="http://schemas.microsoft.com/office/powerpoint/2010/main" val="1880650246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11310</TotalTime>
  <Words>2474</Words>
  <Application>Microsoft Office PowerPoint</Application>
  <PresentationFormat>Širokoúhlá obrazovka</PresentationFormat>
  <Paragraphs>332</Paragraphs>
  <Slides>45</Slides>
  <Notes>38</Notes>
  <HiddenSlides>0</HiddenSlides>
  <MMClips>0</MMClips>
  <ScaleCrop>false</ScaleCrop>
  <HeadingPairs>
    <vt:vector size="6" baseType="variant">
      <vt:variant>
        <vt:lpstr>Použitá písma</vt:lpstr>
      </vt:variant>
      <vt:variant>
        <vt:i4>6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45</vt:i4>
      </vt:variant>
    </vt:vector>
  </HeadingPairs>
  <TitlesOfParts>
    <vt:vector size="52" baseType="lpstr">
      <vt:lpstr>NSimSun</vt:lpstr>
      <vt:lpstr>Aptos</vt:lpstr>
      <vt:lpstr>Aptos Display</vt:lpstr>
      <vt:lpstr>Arial</vt:lpstr>
      <vt:lpstr>Book Antiqua</vt:lpstr>
      <vt:lpstr>Roboto</vt:lpstr>
      <vt:lpstr>Motiv Office</vt:lpstr>
      <vt:lpstr>Lékové interakce inhibitorů proteinkináz </vt:lpstr>
      <vt:lpstr>MODALITY ONKOLOGICKÉ LÉČBY</vt:lpstr>
      <vt:lpstr>CÍLENÁ LÉČBA V ONKOLOGII</vt:lpstr>
      <vt:lpstr> L CYTOSTATIKA A IMUNOMODULAČNÍ LÉČIVA </vt:lpstr>
      <vt:lpstr>KINÁZOVÉ RECEPTORY </vt:lpstr>
      <vt:lpstr>MECHANISMY AKTIVACE RECEPTOROVÉ TYROSINKINÁZY U NÁDOROVÝCH ONEMOCNĚNÍ</vt:lpstr>
      <vt:lpstr>KINÁZOVÉ INHIBITORY </vt:lpstr>
      <vt:lpstr>Prezentace aplikace PowerPoint</vt:lpstr>
      <vt:lpstr>INDIKACE V ONKOLOGII</vt:lpstr>
      <vt:lpstr>NEŽÁDOUCÍ ÚČINKY </vt:lpstr>
      <vt:lpstr>SCHÉMA MECHANISMU ÚČINKU INHIBITORŮ KINÁZ</vt:lpstr>
      <vt:lpstr>POZNÁMKY KE KINETICE </vt:lpstr>
      <vt:lpstr>INTERAKCE</vt:lpstr>
      <vt:lpstr>INDUKTORY A INHIBITORY</vt:lpstr>
      <vt:lpstr>INDUKTORY „ATYPICKÉ“</vt:lpstr>
      <vt:lpstr>INHIBITORY „ATYPICKÉ“</vt:lpstr>
      <vt:lpstr>KDE HLEDAT INFORMACE?</vt:lpstr>
      <vt:lpstr>INTERAKCE S PPI/ H2 BLOKÁTORY</vt:lpstr>
      <vt:lpstr>KAZUISTIKA: VERZENIOS vs. METAMIZOL</vt:lpstr>
      <vt:lpstr>VERZENIOS SmPC</vt:lpstr>
      <vt:lpstr>ALGIFEN NEO SmPC </vt:lpstr>
      <vt:lpstr> </vt:lpstr>
      <vt:lpstr>A CO ŘÍKAJÍ DATABÁZE…?</vt:lpstr>
      <vt:lpstr>JAK TO DOPADLO?</vt:lpstr>
      <vt:lpstr>KAZUISTIKA: CABOMETYX vs. KLACID</vt:lpstr>
      <vt:lpstr>CABOMETYX SmPC</vt:lpstr>
      <vt:lpstr>A CO ŘÍKAJÍ DATABÁZE…?</vt:lpstr>
      <vt:lpstr>A CO ŘÍKAJÍ DATABÁZE…?</vt:lpstr>
      <vt:lpstr>A CO ŘÍKAJÍ DATABÁZE…?</vt:lpstr>
      <vt:lpstr>JAK TO DOPADLO?</vt:lpstr>
      <vt:lpstr>KAZUISTIKA: CABOMETYX vs. METAMIZOL</vt:lpstr>
      <vt:lpstr>CABOMETYX SmPC</vt:lpstr>
      <vt:lpstr>A CO ŘÍKAJÍ DATABÁZE…?</vt:lpstr>
      <vt:lpstr>JAK TO DOPADLO?</vt:lpstr>
      <vt:lpstr>KAZUISTIKA HYPOTETICKÁ: IMBRUVICA vs. RYBÍ OLEJ</vt:lpstr>
      <vt:lpstr>Prezentace aplikace PowerPoint</vt:lpstr>
      <vt:lpstr>A CO ŘÍKAJÍ DATABÁZE…?</vt:lpstr>
      <vt:lpstr>A CO ŘÍKAJÍ DATABÁZE…?</vt:lpstr>
      <vt:lpstr>A CO ŘÍKAJÍ DATABÁZE…?</vt:lpstr>
      <vt:lpstr>Prezentace aplikace PowerPoint</vt:lpstr>
      <vt:lpstr>INTERAKCE S PARACETAMOLEM</vt:lpstr>
      <vt:lpstr>Prezentace aplikace PowerPoint</vt:lpstr>
      <vt:lpstr>TAKE HOME MESSAGE</vt:lpstr>
      <vt:lpstr>ZDROJE</vt:lpstr>
      <vt:lpstr>DĚKUJI ZA POZORNOST erika.hrudikova@rph.agel.cz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Erika Hrudíková</dc:creator>
  <cp:lastModifiedBy>Pavel Grodza</cp:lastModifiedBy>
  <cp:revision>29</cp:revision>
  <dcterms:created xsi:type="dcterms:W3CDTF">2025-01-22T20:00:18Z</dcterms:created>
  <dcterms:modified xsi:type="dcterms:W3CDTF">2025-12-10T21:42:43Z</dcterms:modified>
</cp:coreProperties>
</file>