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277" r:id="rId2"/>
    <p:sldId id="257" r:id="rId3"/>
    <p:sldId id="552" r:id="rId4"/>
    <p:sldId id="551" r:id="rId5"/>
    <p:sldId id="502" r:id="rId6"/>
    <p:sldId id="501" r:id="rId7"/>
    <p:sldId id="285" r:id="rId8"/>
    <p:sldId id="438" r:id="rId9"/>
    <p:sldId id="553" r:id="rId10"/>
    <p:sldId id="499" r:id="rId11"/>
    <p:sldId id="500" r:id="rId12"/>
    <p:sldId id="550" r:id="rId13"/>
    <p:sldId id="281" r:id="rId14"/>
    <p:sldId id="547" r:id="rId15"/>
    <p:sldId id="288" r:id="rId16"/>
    <p:sldId id="298" r:id="rId17"/>
    <p:sldId id="549" r:id="rId18"/>
    <p:sldId id="508" r:id="rId19"/>
    <p:sldId id="503" r:id="rId20"/>
    <p:sldId id="507" r:id="rId21"/>
    <p:sldId id="505" r:id="rId22"/>
    <p:sldId id="450" r:id="rId23"/>
    <p:sldId id="494" r:id="rId24"/>
    <p:sldId id="554" r:id="rId25"/>
    <p:sldId id="506" r:id="rId26"/>
    <p:sldId id="451" r:id="rId27"/>
    <p:sldId id="452" r:id="rId28"/>
    <p:sldId id="453" r:id="rId29"/>
    <p:sldId id="454" r:id="rId30"/>
    <p:sldId id="455" r:id="rId31"/>
    <p:sldId id="457" r:id="rId32"/>
    <p:sldId id="496" r:id="rId33"/>
    <p:sldId id="556" r:id="rId34"/>
    <p:sldId id="510" r:id="rId35"/>
    <p:sldId id="511" r:id="rId36"/>
    <p:sldId id="512" r:id="rId37"/>
    <p:sldId id="513" r:id="rId38"/>
    <p:sldId id="514" r:id="rId39"/>
    <p:sldId id="515" r:id="rId40"/>
    <p:sldId id="516" r:id="rId41"/>
    <p:sldId id="517" r:id="rId42"/>
    <p:sldId id="518" r:id="rId43"/>
    <p:sldId id="519" r:id="rId44"/>
    <p:sldId id="520" r:id="rId45"/>
    <p:sldId id="521" r:id="rId46"/>
    <p:sldId id="522" r:id="rId47"/>
    <p:sldId id="524" r:id="rId48"/>
    <p:sldId id="525" r:id="rId49"/>
    <p:sldId id="537" r:id="rId50"/>
    <p:sldId id="527" r:id="rId51"/>
    <p:sldId id="538" r:id="rId52"/>
    <p:sldId id="532" r:id="rId53"/>
    <p:sldId id="539" r:id="rId54"/>
    <p:sldId id="530" r:id="rId55"/>
    <p:sldId id="540" r:id="rId56"/>
    <p:sldId id="528" r:id="rId57"/>
    <p:sldId id="541" r:id="rId58"/>
    <p:sldId id="535" r:id="rId59"/>
    <p:sldId id="542" r:id="rId60"/>
    <p:sldId id="561" r:id="rId6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Predvolená sekcia" id="{F89C318F-2205-4252-8E49-8CC52C384EB5}">
          <p14:sldIdLst>
            <p14:sldId id="277"/>
            <p14:sldId id="257"/>
            <p14:sldId id="310"/>
            <p14:sldId id="499"/>
            <p14:sldId id="500"/>
            <p14:sldId id="502"/>
            <p14:sldId id="501"/>
            <p14:sldId id="285"/>
            <p14:sldId id="438"/>
            <p14:sldId id="281"/>
            <p14:sldId id="309"/>
            <p14:sldId id="288"/>
            <p14:sldId id="298"/>
            <p14:sldId id="311"/>
            <p14:sldId id="508"/>
            <p14:sldId id="503"/>
            <p14:sldId id="507"/>
            <p14:sldId id="505"/>
            <p14:sldId id="450"/>
            <p14:sldId id="506"/>
            <p14:sldId id="451"/>
            <p14:sldId id="452"/>
            <p14:sldId id="453"/>
            <p14:sldId id="454"/>
            <p14:sldId id="455"/>
            <p14:sldId id="457"/>
            <p14:sldId id="494"/>
            <p14:sldId id="496"/>
            <p14:sldId id="510"/>
            <p14:sldId id="511"/>
            <p14:sldId id="512"/>
            <p14:sldId id="513"/>
            <p14:sldId id="514"/>
            <p14:sldId id="515"/>
            <p14:sldId id="516"/>
            <p14:sldId id="517"/>
            <p14:sldId id="518"/>
            <p14:sldId id="519"/>
            <p14:sldId id="520"/>
            <p14:sldId id="521"/>
            <p14:sldId id="524"/>
            <p14:sldId id="525"/>
            <p14:sldId id="537"/>
            <p14:sldId id="527"/>
            <p14:sldId id="538"/>
            <p14:sldId id="532"/>
            <p14:sldId id="539"/>
            <p14:sldId id="530"/>
            <p14:sldId id="540"/>
            <p14:sldId id="528"/>
            <p14:sldId id="541"/>
            <p14:sldId id="535"/>
            <p14:sldId id="542"/>
            <p14:sldId id="522"/>
            <p14:sldId id="523"/>
          </p14:sldIdLst>
        </p14:section>
        <p14:section name="Sekcia bez názvu" id="{4AB50348-9AED-47D1-BA33-7C31E2300F62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99CCFF"/>
    <a:srgbClr val="FFFFFF"/>
    <a:srgbClr val="DDDDD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1" autoAdjust="0"/>
    <p:restoredTop sz="86380" autoAdjust="0"/>
  </p:normalViewPr>
  <p:slideViewPr>
    <p:cSldViewPr>
      <p:cViewPr>
        <p:scale>
          <a:sx n="71" d="100"/>
          <a:sy n="71" d="100"/>
        </p:scale>
        <p:origin x="-7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62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2E541F-AF97-4600-86D7-3331B0831284}" type="datetimeFigureOut">
              <a:rPr lang="cs-CZ" smtClean="0"/>
              <a:pPr/>
              <a:t>27.1.2013</a:t>
            </a:fld>
            <a:endParaRPr lang="cs-CZ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cs-CZ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D45C4B-56E5-47FF-AFD8-1652E8F9050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563898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85800"/>
            <a:ext cx="4573588" cy="3429000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997" y="4343216"/>
            <a:ext cx="6066008" cy="4115168"/>
          </a:xfrm>
          <a:noFill/>
        </p:spPr>
        <p:txBody>
          <a:bodyPr/>
          <a:lstStyle/>
          <a:p>
            <a:pPr marL="228600" indent="-228600">
              <a:lnSpc>
                <a:spcPct val="80000"/>
              </a:lnSpc>
            </a:pPr>
            <a:r>
              <a:rPr lang="en-GB" sz="800" b="1" smtClean="0">
                <a:latin typeface="Times" pitchFamily="18" charset="0"/>
              </a:rPr>
              <a:t>Description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smtClean="0">
                <a:latin typeface="Times" pitchFamily="18" charset="0"/>
              </a:rPr>
              <a:t>In the LAPTOP study carried out by Janka </a:t>
            </a:r>
            <a:r>
              <a:rPr lang="en-GB" sz="800" i="1" smtClean="0">
                <a:latin typeface="Times" pitchFamily="18" charset="0"/>
              </a:rPr>
              <a:t>et al</a:t>
            </a:r>
            <a:r>
              <a:rPr lang="en-GB" sz="800" smtClean="0">
                <a:latin typeface="Times" pitchFamily="18" charset="0"/>
              </a:rPr>
              <a:t>, the efficacy and safety of adding once-daily basal Insulin Glargine versus switching to twice-daily premix (70% human insulin/30% regular insulin [70/30]) in patients with T2DM uncontrolled on OADs was determined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smtClean="0">
                <a:latin typeface="Times" pitchFamily="18" charset="0"/>
              </a:rPr>
              <a:t>In this 24-week trial, 371 insulin-naïve patients were randomized to either once-daily Insulin Glargine plus glimepiride and metformin or to 70/30 premix twice-daily without OADs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smtClean="0">
                <a:latin typeface="Times" pitchFamily="18" charset="0"/>
              </a:rPr>
              <a:t>Mean adjusted HbA</a:t>
            </a:r>
            <a:r>
              <a:rPr lang="en-GB" sz="800" baseline="-25000" smtClean="0">
                <a:latin typeface="Times" pitchFamily="18" charset="0"/>
              </a:rPr>
              <a:t>1c</a:t>
            </a:r>
            <a:r>
              <a:rPr lang="en-GB" sz="800" smtClean="0">
                <a:latin typeface="Times" pitchFamily="18" charset="0"/>
              </a:rPr>
              <a:t> improvement was greater with Insulin Glargine plus OAD than with 70/30 premix, with the adjusted mean between-treatment difference of 0.34% significantly favouring the Insulin Glargine plus OAD group (p=0.0003)</a:t>
            </a:r>
            <a:r>
              <a:rPr lang="en-GB" sz="800" baseline="30000" smtClean="0">
                <a:latin typeface="Times" pitchFamily="18" charset="0"/>
              </a:rPr>
              <a:t>1</a:t>
            </a:r>
            <a:endParaRPr lang="en-GB" sz="800" smtClean="0">
              <a:latin typeface="Times" pitchFamily="18" charset="0"/>
            </a:endParaRP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smtClean="0">
                <a:latin typeface="Times" pitchFamily="18" charset="0"/>
              </a:rPr>
              <a:t>Significantly more patients in the Insulin Glargine plus OAD group achieved HbA</a:t>
            </a:r>
            <a:r>
              <a:rPr lang="en-GB" sz="800" baseline="-25000" smtClean="0">
                <a:latin typeface="Times" pitchFamily="18" charset="0"/>
              </a:rPr>
              <a:t>1c </a:t>
            </a:r>
            <a:r>
              <a:rPr lang="en-GB" sz="800" smtClean="0">
                <a:latin typeface="Times" pitchFamily="18" charset="0"/>
              </a:rPr>
              <a:t>≤7% without an episode of confirmed nocturnal hypoglycaemia than in the 70/30 premix group (45.5 and 28.6%, respectively; p=0.0013 for the between-treatment difference)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smtClean="0">
                <a:latin typeface="Times" pitchFamily="18" charset="0"/>
              </a:rPr>
              <a:t>The reduction from baseline in blood glucose levels was significantly greater in the Insulin Glargine group than in the premix group for values obtained at the fasting, post-lunch, dinner, post-dinner and 3am timepoints (p&lt;0.05 for all comparisons)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smtClean="0">
                <a:latin typeface="Times" pitchFamily="18" charset="0"/>
              </a:rPr>
              <a:t>During treatment, the rate of confirmed hypoglycaemic events was approximately 50% lower with Insulin Glargine plus OAD than with premix for the overall (4.07 vs 9.87, respectively, p&lt;0.0001), symptomatic (2.62 vs 5.73, respectively, p=0.0009) and nocturnal categories (0.51 vs 1.04, respectively, p=0.0449)</a:t>
            </a:r>
          </a:p>
          <a:p>
            <a:pPr marL="228600" indent="-228600"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en-GB" sz="800" smtClean="0">
                <a:latin typeface="Times" pitchFamily="18" charset="0"/>
              </a:rPr>
              <a:t>This study showed that initiating insulin treatment by adding basal Insulin Glargine once daily to patients failing on OADs was significantly more effective than beginning twice-daily premix and discontinuing OAD therapy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endParaRPr lang="en-GB" sz="800" smtClean="0">
              <a:latin typeface="Times" pitchFamily="18" charset="0"/>
            </a:endParaRPr>
          </a:p>
          <a:p>
            <a:pPr marL="228600" indent="-228600">
              <a:lnSpc>
                <a:spcPct val="80000"/>
              </a:lnSpc>
            </a:pPr>
            <a:r>
              <a:rPr lang="en-GB" sz="800" b="1" smtClean="0">
                <a:latin typeface="Times" pitchFamily="18" charset="0"/>
              </a:rPr>
              <a:t>Study summary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b="1" smtClean="0">
                <a:latin typeface="Times" pitchFamily="18" charset="0"/>
              </a:rPr>
              <a:t>Aim:</a:t>
            </a:r>
            <a:r>
              <a:rPr lang="en-GB" sz="800" smtClean="0">
                <a:latin typeface="Times" pitchFamily="18" charset="0"/>
              </a:rPr>
              <a:t> To compare the efficacy and safety of adding once-daily basal insulin to OADs versus switching to twice-daily premix in patients insufficiently controlled by OADs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b="1" smtClean="0">
                <a:latin typeface="Times" pitchFamily="18" charset="0"/>
              </a:rPr>
              <a:t>Study design:</a:t>
            </a:r>
            <a:r>
              <a:rPr lang="en-GB" sz="800" smtClean="0">
                <a:latin typeface="Times" pitchFamily="18" charset="0"/>
              </a:rPr>
              <a:t> 24-week, randomized, multinational, multicentre, open-label, parallel group study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b="1" smtClean="0">
                <a:latin typeface="Times" pitchFamily="18" charset="0"/>
              </a:rPr>
              <a:t>Outcomes</a:t>
            </a:r>
          </a:p>
          <a:p>
            <a:pPr marL="685800" lvl="1" indent="-228600">
              <a:lnSpc>
                <a:spcPct val="90000"/>
              </a:lnSpc>
              <a:buFontTx/>
              <a:buChar char="•"/>
            </a:pPr>
            <a:r>
              <a:rPr lang="en-GB" sz="800" b="1" smtClean="0">
                <a:latin typeface="Times" pitchFamily="18" charset="0"/>
              </a:rPr>
              <a:t>Primary:</a:t>
            </a:r>
            <a:r>
              <a:rPr lang="en-GB" sz="800" smtClean="0">
                <a:latin typeface="Times" pitchFamily="18" charset="0"/>
              </a:rPr>
              <a:t> Change in HbA</a:t>
            </a:r>
            <a:r>
              <a:rPr lang="en-GB" sz="800" baseline="-25000" smtClean="0">
                <a:latin typeface="Times" pitchFamily="18" charset="0"/>
              </a:rPr>
              <a:t>1c</a:t>
            </a:r>
            <a:r>
              <a:rPr lang="en-GB" sz="800" smtClean="0">
                <a:latin typeface="Times" pitchFamily="18" charset="0"/>
              </a:rPr>
              <a:t> from baseline to endpoint</a:t>
            </a:r>
            <a:endParaRPr lang="en-GB" sz="800" baseline="-25000" smtClean="0">
              <a:latin typeface="Times" pitchFamily="18" charset="0"/>
            </a:endParaRP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b="1" smtClean="0">
                <a:latin typeface="Times" pitchFamily="18" charset="0"/>
              </a:rPr>
              <a:t>Population:</a:t>
            </a:r>
            <a:r>
              <a:rPr lang="en-GB" sz="800" smtClean="0">
                <a:latin typeface="Times" pitchFamily="18" charset="0"/>
              </a:rPr>
              <a:t> Insulin-naïve patients with poorly controlled T2DM using sulfonylurea and metformin (N=371; aged 35–75 years, BMI ≤35 kg/m</a:t>
            </a:r>
            <a:r>
              <a:rPr lang="en-GB" sz="800" baseline="30000" smtClean="0">
                <a:latin typeface="Times" pitchFamily="18" charset="0"/>
              </a:rPr>
              <a:t>2</a:t>
            </a:r>
            <a:r>
              <a:rPr lang="en-GB" sz="800" smtClean="0">
                <a:latin typeface="Times" pitchFamily="18" charset="0"/>
              </a:rPr>
              <a:t>, FBG ≥120 mg/dL and HbA</a:t>
            </a:r>
            <a:r>
              <a:rPr lang="en-GB" sz="800" baseline="-25000" smtClean="0">
                <a:latin typeface="Times" pitchFamily="18" charset="0"/>
              </a:rPr>
              <a:t>1c</a:t>
            </a:r>
            <a:r>
              <a:rPr lang="en-GB" sz="800" smtClean="0">
                <a:latin typeface="Times" pitchFamily="18" charset="0"/>
              </a:rPr>
              <a:t> 7.5–10.5%)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b="1" smtClean="0">
                <a:latin typeface="Times" pitchFamily="18" charset="0"/>
              </a:rPr>
              <a:t>Treatment received:</a:t>
            </a:r>
            <a:r>
              <a:rPr lang="en-GB" sz="800" smtClean="0">
                <a:latin typeface="Times" pitchFamily="18" charset="0"/>
              </a:rPr>
              <a:t> During screening, sulfonylurea was replaced with glimepiride (3 or 4 mg), while metformin treatment was continued. Patients were treated with either once-daily Insulin Glargine (n=177), given in the morning, plus OADs or twice-daily premix (70% NPH/30% regular; n=187) given before breakfast and dinner, without OADs</a:t>
            </a:r>
          </a:p>
          <a:p>
            <a:pPr marL="228600" indent="-228600">
              <a:lnSpc>
                <a:spcPct val="80000"/>
              </a:lnSpc>
            </a:pPr>
            <a:endParaRPr lang="en-GB" sz="800" smtClean="0">
              <a:latin typeface="Times" pitchFamily="18" charset="0"/>
            </a:endParaRPr>
          </a:p>
          <a:p>
            <a:pPr marL="228600" indent="-228600">
              <a:lnSpc>
                <a:spcPct val="80000"/>
              </a:lnSpc>
            </a:pPr>
            <a:r>
              <a:rPr lang="en-GB" sz="800" b="1" smtClean="0">
                <a:latin typeface="Times" pitchFamily="18" charset="0"/>
              </a:rPr>
              <a:t>Reference</a:t>
            </a:r>
          </a:p>
          <a:p>
            <a:pPr marL="228600" indent="-228600">
              <a:lnSpc>
                <a:spcPct val="80000"/>
              </a:lnSpc>
            </a:pPr>
            <a:r>
              <a:rPr lang="en-GB" sz="800" smtClean="0">
                <a:latin typeface="Times" pitchFamily="18" charset="0"/>
              </a:rPr>
              <a:t>Janka HU, Plewe G, Riddle MC </a:t>
            </a:r>
            <a:r>
              <a:rPr lang="en-GB" sz="800" i="1" smtClean="0">
                <a:latin typeface="Times" pitchFamily="18" charset="0"/>
              </a:rPr>
              <a:t>et al</a:t>
            </a:r>
            <a:r>
              <a:rPr lang="en-GB" sz="800" smtClean="0">
                <a:latin typeface="Times" pitchFamily="18" charset="0"/>
              </a:rPr>
              <a:t>. Comparison of basal insulin added to oral agents versus twice-daily premixed insulin as initial insulin therapy for Type 2 diabetes. </a:t>
            </a:r>
            <a:r>
              <a:rPr lang="en-GB" sz="800" i="1" smtClean="0">
                <a:latin typeface="Times" pitchFamily="18" charset="0"/>
              </a:rPr>
              <a:t>Diabetes Care</a:t>
            </a:r>
            <a:r>
              <a:rPr lang="en-GB" sz="800" smtClean="0">
                <a:latin typeface="Times" pitchFamily="18" charset="0"/>
              </a:rPr>
              <a:t> 2005;28(2):254</a:t>
            </a:r>
            <a:r>
              <a:rPr lang="en-GB" sz="800" smtClean="0">
                <a:latin typeface="Times" pitchFamily="18" charset="0"/>
                <a:sym typeface="Symbol" pitchFamily="18" charset="2"/>
              </a:rPr>
              <a:t>–25</a:t>
            </a:r>
            <a:r>
              <a:rPr lang="en-GB" sz="800" smtClean="0">
                <a:latin typeface="Times" pitchFamily="18" charset="0"/>
              </a:rPr>
              <a:t>9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 txBox="1">
            <a:spLocks noGrp="1" noChangeArrowheads="1"/>
          </p:cNvSpPr>
          <p:nvPr/>
        </p:nvSpPr>
        <p:spPr bwMode="auto">
          <a:xfrm>
            <a:off x="3885608" y="8686432"/>
            <a:ext cx="2972393" cy="457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53" tIns="47426" rIns="94853" bIns="47426" anchor="b"/>
          <a:lstStyle>
            <a:lvl1pPr defTabSz="949325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1pPr>
            <a:lvl2pPr marL="742950" indent="-285750" defTabSz="949325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2pPr>
            <a:lvl3pPr marL="1143000" indent="-228600" defTabSz="949325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3pPr>
            <a:lvl4pPr marL="1600200" indent="-228600" defTabSz="949325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4pPr>
            <a:lvl5pPr marL="2057400" indent="-228600" defTabSz="949325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5pPr>
            <a:lvl6pPr marL="25146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6pPr>
            <a:lvl7pPr marL="29718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7pPr>
            <a:lvl8pPr marL="34290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8pPr>
            <a:lvl9pPr marL="38862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9pPr>
          </a:lstStyle>
          <a:p>
            <a:pPr algn="r"/>
            <a:fld id="{BE3B230D-8B3A-4C9E-8554-86BB445DDC3F}" type="slidenum">
              <a:rPr lang="en-US" sz="1200" b="0">
                <a:solidFill>
                  <a:schemeClr val="tx1"/>
                </a:solidFill>
                <a:latin typeface="Times New Roman" pitchFamily="18" charset="0"/>
              </a:rPr>
              <a:pPr algn="r"/>
              <a:t>7</a:t>
            </a:fld>
            <a:endParaRPr lang="en-US" sz="12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5800"/>
            <a:ext cx="4568825" cy="3427413"/>
          </a:xfrm>
          <a:ln/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Ultimately, more intensive insulin regimens may be required (see Figure 3.)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smtClean="0"/>
              <a:t>Dashed arrow line on the left-hand side of the figure denotes the option of a more rapid progression from a 2-drug combination directly to multiple daily insulin doses, in those patients with severe hyperglycaemia (e.g. HbA1c ≥10.0-12.0%). 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smtClean="0"/>
              <a:t>Consider beginning with insulin if patient presents with severe hyperglycemia (≥300-350 mg/dl [≥16.7-19.4 mmol/l]; HbA1c ≥10.0-12.0%) with or without catabolic features (weight loss, ketosis, etc). 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1334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898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898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898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898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898525" fontAlgn="base">
              <a:spcBef>
                <a:spcPct val="0"/>
              </a:spcBef>
              <a:spcAft>
                <a:spcPct val="0"/>
              </a:spcAft>
              <a:defRPr/>
            </a:pPr>
            <a:fld id="{3B5D32A1-42DD-49DE-A0DF-56C0A8724F81}" type="slidenum">
              <a:rPr lang="en-US" smtClean="0">
                <a:solidFill>
                  <a:srgbClr val="000000"/>
                </a:solidFill>
                <a:ea typeface="ＭＳ Ｐゴシック" pitchFamily="34" charset="-128"/>
              </a:rPr>
              <a:pPr defTabSz="898525"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mtClean="0">
              <a:solidFill>
                <a:srgbClr val="000000"/>
              </a:solidFill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965D47-BD88-40EF-9B00-B49EE3E2D1D9}" type="slidenum">
              <a:rPr lang="cs-CZ"/>
              <a:pPr/>
              <a:t>10</a:t>
            </a:fld>
            <a:endParaRPr lang="cs-CZ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V pozdních 70. letech vědecká revoluce přišla s rozvojem biotechnologických technik. To umožnilo společnosti Novo Nordisk stát se první společností, která uvedla na trh humánní inzulin – a co může být přirozenější, než léčba lidských bytostí humánním inzulinem?</a:t>
            </a:r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9F304D-FA4A-4280-B6E2-4D8D73D7A03E}" type="slidenum">
              <a:rPr lang="cs-CZ"/>
              <a:pPr/>
              <a:t>11</a:t>
            </a:fld>
            <a:endParaRPr lang="cs-CZ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5700" y="695325"/>
            <a:ext cx="4551363" cy="3413125"/>
          </a:xfrm>
          <a:ln w="12700" cap="flat"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7713" y="3602038"/>
            <a:ext cx="5383212" cy="4854575"/>
          </a:xfrm>
          <a:noFill/>
          <a:ln/>
        </p:spPr>
        <p:txBody>
          <a:bodyPr lIns="95536" tIns="47768" rIns="95536" bIns="47768"/>
          <a:lstStyle/>
          <a:p>
            <a:pPr defTabSz="947738"/>
            <a:r>
              <a:rPr lang="cs-CZ" i="1"/>
              <a:t>Za norm. podm. se inz. vyskytuje v org. v konc. pod 10-9 (monomery). Za vyšších konc. tv. dimery (10-5)  a v neutr. roztoku za přít. iontů zinku 3 dimery tv. hexamery (10-4). Struktura a vlastnosti HSI jsou přizpůsobeny fyziologické situaci při syntéze, skladování a sekreci pajkreatickými Bb. S.c. aplikace je nefyziologickou situací, kde některé vlastn. inzulinu jsou na škodu úč. dodávce inz. na místo působení.</a:t>
            </a:r>
          </a:p>
          <a:p>
            <a:pPr defTabSz="947738"/>
            <a:r>
              <a:rPr lang="cs-CZ" i="1"/>
              <a:t>Hexamerní formace a pomalá disociace na dimery a monomery prodlužují čas nástupu účinku s.c. podaného HSI.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 txBox="1">
            <a:spLocks noGrp="1" noChangeArrowheads="1"/>
          </p:cNvSpPr>
          <p:nvPr/>
        </p:nvSpPr>
        <p:spPr bwMode="auto">
          <a:xfrm>
            <a:off x="3885608" y="8686432"/>
            <a:ext cx="2972393" cy="457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53" tIns="47426" rIns="94853" bIns="47426" anchor="b"/>
          <a:lstStyle>
            <a:lvl1pPr defTabSz="949325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1pPr>
            <a:lvl2pPr marL="742950" indent="-285750" defTabSz="949325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2pPr>
            <a:lvl3pPr marL="1143000" indent="-228600" defTabSz="949325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3pPr>
            <a:lvl4pPr marL="1600200" indent="-228600" defTabSz="949325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4pPr>
            <a:lvl5pPr marL="2057400" indent="-228600" defTabSz="949325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5pPr>
            <a:lvl6pPr marL="25146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6pPr>
            <a:lvl7pPr marL="29718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7pPr>
            <a:lvl8pPr marL="34290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8pPr>
            <a:lvl9pPr marL="38862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9pPr>
          </a:lstStyle>
          <a:p>
            <a:pPr algn="r"/>
            <a:fld id="{BE3B230D-8B3A-4C9E-8554-86BB445DDC3F}" type="slidenum">
              <a:rPr lang="en-US" sz="1200" b="0">
                <a:solidFill>
                  <a:schemeClr val="tx1"/>
                </a:solidFill>
                <a:latin typeface="Times New Roman" pitchFamily="18" charset="0"/>
              </a:rPr>
              <a:pPr algn="r"/>
              <a:t>12</a:t>
            </a:fld>
            <a:endParaRPr lang="en-US" sz="12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5800"/>
            <a:ext cx="4568825" cy="3427413"/>
          </a:xfrm>
          <a:ln/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85800"/>
            <a:ext cx="4573588" cy="3429000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997" y="4343216"/>
            <a:ext cx="6066008" cy="4115168"/>
          </a:xfrm>
          <a:noFill/>
        </p:spPr>
        <p:txBody>
          <a:bodyPr/>
          <a:lstStyle/>
          <a:p>
            <a:pPr marL="228600" indent="-228600">
              <a:lnSpc>
                <a:spcPct val="80000"/>
              </a:lnSpc>
            </a:pPr>
            <a:r>
              <a:rPr lang="en-GB" sz="800" b="1" smtClean="0">
                <a:latin typeface="Times" pitchFamily="18" charset="0"/>
              </a:rPr>
              <a:t>Description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smtClean="0">
                <a:latin typeface="Times" pitchFamily="18" charset="0"/>
              </a:rPr>
              <a:t>In the LAPTOP study carried out by Janka </a:t>
            </a:r>
            <a:r>
              <a:rPr lang="en-GB" sz="800" i="1" smtClean="0">
                <a:latin typeface="Times" pitchFamily="18" charset="0"/>
              </a:rPr>
              <a:t>et al</a:t>
            </a:r>
            <a:r>
              <a:rPr lang="en-GB" sz="800" smtClean="0">
                <a:latin typeface="Times" pitchFamily="18" charset="0"/>
              </a:rPr>
              <a:t>, the efficacy and safety of adding once-daily basal Insulin Glargine versus switching to twice-daily premix (70% human insulin/30% regular insulin [70/30]) in patients with T2DM uncontrolled on OADs was determined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smtClean="0">
                <a:latin typeface="Times" pitchFamily="18" charset="0"/>
              </a:rPr>
              <a:t>In this 24-week trial, 371 insulin-naïve patients were randomized to either once-daily Insulin Glargine plus glimepiride and metformin or to 70/30 premix twice-daily without OADs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smtClean="0">
                <a:latin typeface="Times" pitchFamily="18" charset="0"/>
              </a:rPr>
              <a:t>Mean adjusted HbA</a:t>
            </a:r>
            <a:r>
              <a:rPr lang="en-GB" sz="800" baseline="-25000" smtClean="0">
                <a:latin typeface="Times" pitchFamily="18" charset="0"/>
              </a:rPr>
              <a:t>1c</a:t>
            </a:r>
            <a:r>
              <a:rPr lang="en-GB" sz="800" smtClean="0">
                <a:latin typeface="Times" pitchFamily="18" charset="0"/>
              </a:rPr>
              <a:t> improvement was greater with Insulin Glargine plus OAD than with 70/30 premix, with the adjusted mean between-treatment difference of 0.34% significantly favouring the Insulin Glargine plus OAD group (p=0.0003)</a:t>
            </a:r>
            <a:r>
              <a:rPr lang="en-GB" sz="800" baseline="30000" smtClean="0">
                <a:latin typeface="Times" pitchFamily="18" charset="0"/>
              </a:rPr>
              <a:t>1</a:t>
            </a:r>
            <a:endParaRPr lang="en-GB" sz="800" smtClean="0">
              <a:latin typeface="Times" pitchFamily="18" charset="0"/>
            </a:endParaRP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smtClean="0">
                <a:latin typeface="Times" pitchFamily="18" charset="0"/>
              </a:rPr>
              <a:t>Significantly more patients in the Insulin Glargine plus OAD group achieved HbA</a:t>
            </a:r>
            <a:r>
              <a:rPr lang="en-GB" sz="800" baseline="-25000" smtClean="0">
                <a:latin typeface="Times" pitchFamily="18" charset="0"/>
              </a:rPr>
              <a:t>1c </a:t>
            </a:r>
            <a:r>
              <a:rPr lang="en-GB" sz="800" smtClean="0">
                <a:latin typeface="Times" pitchFamily="18" charset="0"/>
              </a:rPr>
              <a:t>≤7% without an episode of confirmed nocturnal hypoglycaemia than in the 70/30 premix group (45.5 and 28.6%, respectively; p=0.0013 for the between-treatment difference)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smtClean="0">
                <a:latin typeface="Times" pitchFamily="18" charset="0"/>
              </a:rPr>
              <a:t>The reduction from baseline in blood glucose levels was significantly greater in the Insulin Glargine group than in the premix group for values obtained at the fasting, post-lunch, dinner, post-dinner and 3am timepoints (p&lt;0.05 for all comparisons)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smtClean="0">
                <a:latin typeface="Times" pitchFamily="18" charset="0"/>
              </a:rPr>
              <a:t>During treatment, the rate of confirmed hypoglycaemic events was approximately 50% lower with Insulin Glargine plus OAD than with premix for the overall (4.07 vs 9.87, respectively, p&lt;0.0001), symptomatic (2.62 vs 5.73, respectively, p=0.0009) and nocturnal categories (0.51 vs 1.04, respectively, p=0.0449)</a:t>
            </a:r>
          </a:p>
          <a:p>
            <a:pPr marL="228600" indent="-228600"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en-GB" sz="800" smtClean="0">
                <a:latin typeface="Times" pitchFamily="18" charset="0"/>
              </a:rPr>
              <a:t>This study showed that initiating insulin treatment by adding basal Insulin Glargine once daily to patients failing on OADs was significantly more effective than beginning twice-daily premix and discontinuing OAD therapy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endParaRPr lang="en-GB" sz="800" smtClean="0">
              <a:latin typeface="Times" pitchFamily="18" charset="0"/>
            </a:endParaRPr>
          </a:p>
          <a:p>
            <a:pPr marL="228600" indent="-228600">
              <a:lnSpc>
                <a:spcPct val="80000"/>
              </a:lnSpc>
            </a:pPr>
            <a:r>
              <a:rPr lang="en-GB" sz="800" b="1" smtClean="0">
                <a:latin typeface="Times" pitchFamily="18" charset="0"/>
              </a:rPr>
              <a:t>Study summary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b="1" smtClean="0">
                <a:latin typeface="Times" pitchFamily="18" charset="0"/>
              </a:rPr>
              <a:t>Aim:</a:t>
            </a:r>
            <a:r>
              <a:rPr lang="en-GB" sz="800" smtClean="0">
                <a:latin typeface="Times" pitchFamily="18" charset="0"/>
              </a:rPr>
              <a:t> To compare the efficacy and safety of adding once-daily basal insulin to OADs versus switching to twice-daily premix in patients insufficiently controlled by OADs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b="1" smtClean="0">
                <a:latin typeface="Times" pitchFamily="18" charset="0"/>
              </a:rPr>
              <a:t>Study design:</a:t>
            </a:r>
            <a:r>
              <a:rPr lang="en-GB" sz="800" smtClean="0">
                <a:latin typeface="Times" pitchFamily="18" charset="0"/>
              </a:rPr>
              <a:t> 24-week, randomized, multinational, multicentre, open-label, parallel group study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b="1" smtClean="0">
                <a:latin typeface="Times" pitchFamily="18" charset="0"/>
              </a:rPr>
              <a:t>Outcomes</a:t>
            </a:r>
          </a:p>
          <a:p>
            <a:pPr marL="685800" lvl="1" indent="-228600">
              <a:lnSpc>
                <a:spcPct val="90000"/>
              </a:lnSpc>
              <a:buFontTx/>
              <a:buChar char="•"/>
            </a:pPr>
            <a:r>
              <a:rPr lang="en-GB" sz="800" b="1" smtClean="0">
                <a:latin typeface="Times" pitchFamily="18" charset="0"/>
              </a:rPr>
              <a:t>Primary:</a:t>
            </a:r>
            <a:r>
              <a:rPr lang="en-GB" sz="800" smtClean="0">
                <a:latin typeface="Times" pitchFamily="18" charset="0"/>
              </a:rPr>
              <a:t> Change in HbA</a:t>
            </a:r>
            <a:r>
              <a:rPr lang="en-GB" sz="800" baseline="-25000" smtClean="0">
                <a:latin typeface="Times" pitchFamily="18" charset="0"/>
              </a:rPr>
              <a:t>1c</a:t>
            </a:r>
            <a:r>
              <a:rPr lang="en-GB" sz="800" smtClean="0">
                <a:latin typeface="Times" pitchFamily="18" charset="0"/>
              </a:rPr>
              <a:t> from baseline to endpoint</a:t>
            </a:r>
            <a:endParaRPr lang="en-GB" sz="800" baseline="-25000" smtClean="0">
              <a:latin typeface="Times" pitchFamily="18" charset="0"/>
            </a:endParaRP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b="1" smtClean="0">
                <a:latin typeface="Times" pitchFamily="18" charset="0"/>
              </a:rPr>
              <a:t>Population:</a:t>
            </a:r>
            <a:r>
              <a:rPr lang="en-GB" sz="800" smtClean="0">
                <a:latin typeface="Times" pitchFamily="18" charset="0"/>
              </a:rPr>
              <a:t> Insulin-naïve patients with poorly controlled T2DM using sulfonylurea and metformin (N=371; aged 35–75 years, BMI ≤35 kg/m</a:t>
            </a:r>
            <a:r>
              <a:rPr lang="en-GB" sz="800" baseline="30000" smtClean="0">
                <a:latin typeface="Times" pitchFamily="18" charset="0"/>
              </a:rPr>
              <a:t>2</a:t>
            </a:r>
            <a:r>
              <a:rPr lang="en-GB" sz="800" smtClean="0">
                <a:latin typeface="Times" pitchFamily="18" charset="0"/>
              </a:rPr>
              <a:t>, FBG ≥120 mg/dL and HbA</a:t>
            </a:r>
            <a:r>
              <a:rPr lang="en-GB" sz="800" baseline="-25000" smtClean="0">
                <a:latin typeface="Times" pitchFamily="18" charset="0"/>
              </a:rPr>
              <a:t>1c</a:t>
            </a:r>
            <a:r>
              <a:rPr lang="en-GB" sz="800" smtClean="0">
                <a:latin typeface="Times" pitchFamily="18" charset="0"/>
              </a:rPr>
              <a:t> 7.5–10.5%)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b="1" smtClean="0">
                <a:latin typeface="Times" pitchFamily="18" charset="0"/>
              </a:rPr>
              <a:t>Treatment received:</a:t>
            </a:r>
            <a:r>
              <a:rPr lang="en-GB" sz="800" smtClean="0">
                <a:latin typeface="Times" pitchFamily="18" charset="0"/>
              </a:rPr>
              <a:t> During screening, sulfonylurea was replaced with glimepiride (3 or 4 mg), while metformin treatment was continued. Patients were treated with either once-daily Insulin Glargine (n=177), given in the morning, plus OADs or twice-daily premix (70% NPH/30% regular; n=187) given before breakfast and dinner, without OADs</a:t>
            </a:r>
          </a:p>
          <a:p>
            <a:pPr marL="228600" indent="-228600">
              <a:lnSpc>
                <a:spcPct val="80000"/>
              </a:lnSpc>
            </a:pPr>
            <a:endParaRPr lang="en-GB" sz="800" smtClean="0">
              <a:latin typeface="Times" pitchFamily="18" charset="0"/>
            </a:endParaRPr>
          </a:p>
          <a:p>
            <a:pPr marL="228600" indent="-228600">
              <a:lnSpc>
                <a:spcPct val="80000"/>
              </a:lnSpc>
            </a:pPr>
            <a:r>
              <a:rPr lang="en-GB" sz="800" b="1" smtClean="0">
                <a:latin typeface="Times" pitchFamily="18" charset="0"/>
              </a:rPr>
              <a:t>Reference</a:t>
            </a:r>
          </a:p>
          <a:p>
            <a:pPr marL="228600" indent="-228600">
              <a:lnSpc>
                <a:spcPct val="80000"/>
              </a:lnSpc>
            </a:pPr>
            <a:r>
              <a:rPr lang="en-GB" sz="800" smtClean="0">
                <a:latin typeface="Times" pitchFamily="18" charset="0"/>
              </a:rPr>
              <a:t>Janka HU, Plewe G, Riddle MC </a:t>
            </a:r>
            <a:r>
              <a:rPr lang="en-GB" sz="800" i="1" smtClean="0">
                <a:latin typeface="Times" pitchFamily="18" charset="0"/>
              </a:rPr>
              <a:t>et al</a:t>
            </a:r>
            <a:r>
              <a:rPr lang="en-GB" sz="800" smtClean="0">
                <a:latin typeface="Times" pitchFamily="18" charset="0"/>
              </a:rPr>
              <a:t>. Comparison of basal insulin added to oral agents versus twice-daily premixed insulin as initial insulin therapy for Type 2 diabetes. </a:t>
            </a:r>
            <a:r>
              <a:rPr lang="en-GB" sz="800" i="1" smtClean="0">
                <a:latin typeface="Times" pitchFamily="18" charset="0"/>
              </a:rPr>
              <a:t>Diabetes Care</a:t>
            </a:r>
            <a:r>
              <a:rPr lang="en-GB" sz="800" smtClean="0">
                <a:latin typeface="Times" pitchFamily="18" charset="0"/>
              </a:rPr>
              <a:t> 2005;28(2):254</a:t>
            </a:r>
            <a:r>
              <a:rPr lang="en-GB" sz="800" smtClean="0">
                <a:latin typeface="Times" pitchFamily="18" charset="0"/>
                <a:sym typeface="Symbol" pitchFamily="18" charset="2"/>
              </a:rPr>
              <a:t>–25</a:t>
            </a:r>
            <a:r>
              <a:rPr lang="en-GB" sz="800" smtClean="0">
                <a:latin typeface="Times" pitchFamily="18" charset="0"/>
              </a:rPr>
              <a:t>9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85800"/>
            <a:ext cx="4573588" cy="3429000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997" y="4343216"/>
            <a:ext cx="6066008" cy="4115168"/>
          </a:xfrm>
          <a:noFill/>
        </p:spPr>
        <p:txBody>
          <a:bodyPr/>
          <a:lstStyle/>
          <a:p>
            <a:pPr marL="228600" indent="-228600">
              <a:lnSpc>
                <a:spcPct val="80000"/>
              </a:lnSpc>
            </a:pPr>
            <a:r>
              <a:rPr lang="en-GB" sz="800" b="1" smtClean="0">
                <a:latin typeface="Times" pitchFamily="18" charset="0"/>
              </a:rPr>
              <a:t>Description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smtClean="0">
                <a:latin typeface="Times" pitchFamily="18" charset="0"/>
              </a:rPr>
              <a:t>In the LAPTOP study carried out by Janka </a:t>
            </a:r>
            <a:r>
              <a:rPr lang="en-GB" sz="800" i="1" smtClean="0">
                <a:latin typeface="Times" pitchFamily="18" charset="0"/>
              </a:rPr>
              <a:t>et al</a:t>
            </a:r>
            <a:r>
              <a:rPr lang="en-GB" sz="800" smtClean="0">
                <a:latin typeface="Times" pitchFamily="18" charset="0"/>
              </a:rPr>
              <a:t>, the efficacy and safety of adding once-daily basal Insulin Glargine versus switching to twice-daily premix (70% human insulin/30% regular insulin [70/30]) in patients with T2DM uncontrolled on OADs was determined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smtClean="0">
                <a:latin typeface="Times" pitchFamily="18" charset="0"/>
              </a:rPr>
              <a:t>In this 24-week trial, 371 insulin-naïve patients were randomized to either once-daily Insulin Glargine plus glimepiride and metformin or to 70/30 premix twice-daily without OADs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smtClean="0">
                <a:latin typeface="Times" pitchFamily="18" charset="0"/>
              </a:rPr>
              <a:t>Mean adjusted HbA</a:t>
            </a:r>
            <a:r>
              <a:rPr lang="en-GB" sz="800" baseline="-25000" smtClean="0">
                <a:latin typeface="Times" pitchFamily="18" charset="0"/>
              </a:rPr>
              <a:t>1c</a:t>
            </a:r>
            <a:r>
              <a:rPr lang="en-GB" sz="800" smtClean="0">
                <a:latin typeface="Times" pitchFamily="18" charset="0"/>
              </a:rPr>
              <a:t> improvement was greater with Insulin Glargine plus OAD than with 70/30 premix, with the adjusted mean between-treatment difference of 0.34% significantly favouring the Insulin Glargine plus OAD group (p=0.0003)</a:t>
            </a:r>
            <a:r>
              <a:rPr lang="en-GB" sz="800" baseline="30000" smtClean="0">
                <a:latin typeface="Times" pitchFamily="18" charset="0"/>
              </a:rPr>
              <a:t>1</a:t>
            </a:r>
            <a:endParaRPr lang="en-GB" sz="800" smtClean="0">
              <a:latin typeface="Times" pitchFamily="18" charset="0"/>
            </a:endParaRP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smtClean="0">
                <a:latin typeface="Times" pitchFamily="18" charset="0"/>
              </a:rPr>
              <a:t>Significantly more patients in the Insulin Glargine plus OAD group achieved HbA</a:t>
            </a:r>
            <a:r>
              <a:rPr lang="en-GB" sz="800" baseline="-25000" smtClean="0">
                <a:latin typeface="Times" pitchFamily="18" charset="0"/>
              </a:rPr>
              <a:t>1c </a:t>
            </a:r>
            <a:r>
              <a:rPr lang="en-GB" sz="800" smtClean="0">
                <a:latin typeface="Times" pitchFamily="18" charset="0"/>
              </a:rPr>
              <a:t>≤7% without an episode of confirmed nocturnal hypoglycaemia than in the 70/30 premix group (45.5 and 28.6%, respectively; p=0.0013 for the between-treatment difference)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smtClean="0">
                <a:latin typeface="Times" pitchFamily="18" charset="0"/>
              </a:rPr>
              <a:t>The reduction from baseline in blood glucose levels was significantly greater in the Insulin Glargine group than in the premix group for values obtained at the fasting, post-lunch, dinner, post-dinner and 3am timepoints (p&lt;0.05 for all comparisons)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smtClean="0">
                <a:latin typeface="Times" pitchFamily="18" charset="0"/>
              </a:rPr>
              <a:t>During treatment, the rate of confirmed hypoglycaemic events was approximately 50% lower with Insulin Glargine plus OAD than with premix for the overall (4.07 vs 9.87, respectively, p&lt;0.0001), symptomatic (2.62 vs 5.73, respectively, p=0.0009) and nocturnal categories (0.51 vs 1.04, respectively, p=0.0449)</a:t>
            </a:r>
          </a:p>
          <a:p>
            <a:pPr marL="228600" indent="-228600"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en-GB" sz="800" smtClean="0">
                <a:latin typeface="Times" pitchFamily="18" charset="0"/>
              </a:rPr>
              <a:t>This study showed that initiating insulin treatment by adding basal Insulin Glargine once daily to patients failing on OADs was significantly more effective than beginning twice-daily premix and discontinuing OAD therapy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endParaRPr lang="en-GB" sz="800" smtClean="0">
              <a:latin typeface="Times" pitchFamily="18" charset="0"/>
            </a:endParaRPr>
          </a:p>
          <a:p>
            <a:pPr marL="228600" indent="-228600">
              <a:lnSpc>
                <a:spcPct val="80000"/>
              </a:lnSpc>
            </a:pPr>
            <a:r>
              <a:rPr lang="en-GB" sz="800" b="1" smtClean="0">
                <a:latin typeface="Times" pitchFamily="18" charset="0"/>
              </a:rPr>
              <a:t>Study summary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b="1" smtClean="0">
                <a:latin typeface="Times" pitchFamily="18" charset="0"/>
              </a:rPr>
              <a:t>Aim:</a:t>
            </a:r>
            <a:r>
              <a:rPr lang="en-GB" sz="800" smtClean="0">
                <a:latin typeface="Times" pitchFamily="18" charset="0"/>
              </a:rPr>
              <a:t> To compare the efficacy and safety of adding once-daily basal insulin to OADs versus switching to twice-daily premix in patients insufficiently controlled by OADs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b="1" smtClean="0">
                <a:latin typeface="Times" pitchFamily="18" charset="0"/>
              </a:rPr>
              <a:t>Study design:</a:t>
            </a:r>
            <a:r>
              <a:rPr lang="en-GB" sz="800" smtClean="0">
                <a:latin typeface="Times" pitchFamily="18" charset="0"/>
              </a:rPr>
              <a:t> 24-week, randomized, multinational, multicentre, open-label, parallel group study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b="1" smtClean="0">
                <a:latin typeface="Times" pitchFamily="18" charset="0"/>
              </a:rPr>
              <a:t>Outcomes</a:t>
            </a:r>
          </a:p>
          <a:p>
            <a:pPr marL="685800" lvl="1" indent="-228600">
              <a:lnSpc>
                <a:spcPct val="90000"/>
              </a:lnSpc>
              <a:buFontTx/>
              <a:buChar char="•"/>
            </a:pPr>
            <a:r>
              <a:rPr lang="en-GB" sz="800" b="1" smtClean="0">
                <a:latin typeface="Times" pitchFamily="18" charset="0"/>
              </a:rPr>
              <a:t>Primary:</a:t>
            </a:r>
            <a:r>
              <a:rPr lang="en-GB" sz="800" smtClean="0">
                <a:latin typeface="Times" pitchFamily="18" charset="0"/>
              </a:rPr>
              <a:t> Change in HbA</a:t>
            </a:r>
            <a:r>
              <a:rPr lang="en-GB" sz="800" baseline="-25000" smtClean="0">
                <a:latin typeface="Times" pitchFamily="18" charset="0"/>
              </a:rPr>
              <a:t>1c</a:t>
            </a:r>
            <a:r>
              <a:rPr lang="en-GB" sz="800" smtClean="0">
                <a:latin typeface="Times" pitchFamily="18" charset="0"/>
              </a:rPr>
              <a:t> from baseline to endpoint</a:t>
            </a:r>
            <a:endParaRPr lang="en-GB" sz="800" baseline="-25000" smtClean="0">
              <a:latin typeface="Times" pitchFamily="18" charset="0"/>
            </a:endParaRP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b="1" smtClean="0">
                <a:latin typeface="Times" pitchFamily="18" charset="0"/>
              </a:rPr>
              <a:t>Population:</a:t>
            </a:r>
            <a:r>
              <a:rPr lang="en-GB" sz="800" smtClean="0">
                <a:latin typeface="Times" pitchFamily="18" charset="0"/>
              </a:rPr>
              <a:t> Insulin-naïve patients with poorly controlled T2DM using sulfonylurea and metformin (N=371; aged 35–75 years, BMI ≤35 kg/m</a:t>
            </a:r>
            <a:r>
              <a:rPr lang="en-GB" sz="800" baseline="30000" smtClean="0">
                <a:latin typeface="Times" pitchFamily="18" charset="0"/>
              </a:rPr>
              <a:t>2</a:t>
            </a:r>
            <a:r>
              <a:rPr lang="en-GB" sz="800" smtClean="0">
                <a:latin typeface="Times" pitchFamily="18" charset="0"/>
              </a:rPr>
              <a:t>, FBG ≥120 mg/dL and HbA</a:t>
            </a:r>
            <a:r>
              <a:rPr lang="en-GB" sz="800" baseline="-25000" smtClean="0">
                <a:latin typeface="Times" pitchFamily="18" charset="0"/>
              </a:rPr>
              <a:t>1c</a:t>
            </a:r>
            <a:r>
              <a:rPr lang="en-GB" sz="800" smtClean="0">
                <a:latin typeface="Times" pitchFamily="18" charset="0"/>
              </a:rPr>
              <a:t> 7.5–10.5%)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b="1" smtClean="0">
                <a:latin typeface="Times" pitchFamily="18" charset="0"/>
              </a:rPr>
              <a:t>Treatment received:</a:t>
            </a:r>
            <a:r>
              <a:rPr lang="en-GB" sz="800" smtClean="0">
                <a:latin typeface="Times" pitchFamily="18" charset="0"/>
              </a:rPr>
              <a:t> During screening, sulfonylurea was replaced with glimepiride (3 or 4 mg), while metformin treatment was continued. Patients were treated with either once-daily Insulin Glargine (n=177), given in the morning, plus OADs or twice-daily premix (70% NPH/30% regular; n=187) given before breakfast and dinner, without OADs</a:t>
            </a:r>
          </a:p>
          <a:p>
            <a:pPr marL="228600" indent="-228600">
              <a:lnSpc>
                <a:spcPct val="80000"/>
              </a:lnSpc>
            </a:pPr>
            <a:endParaRPr lang="en-GB" sz="800" smtClean="0">
              <a:latin typeface="Times" pitchFamily="18" charset="0"/>
            </a:endParaRPr>
          </a:p>
          <a:p>
            <a:pPr marL="228600" indent="-228600">
              <a:lnSpc>
                <a:spcPct val="80000"/>
              </a:lnSpc>
            </a:pPr>
            <a:r>
              <a:rPr lang="en-GB" sz="800" b="1" smtClean="0">
                <a:latin typeface="Times" pitchFamily="18" charset="0"/>
              </a:rPr>
              <a:t>Reference</a:t>
            </a:r>
          </a:p>
          <a:p>
            <a:pPr marL="228600" indent="-228600">
              <a:lnSpc>
                <a:spcPct val="80000"/>
              </a:lnSpc>
            </a:pPr>
            <a:r>
              <a:rPr lang="en-GB" sz="800" smtClean="0">
                <a:latin typeface="Times" pitchFamily="18" charset="0"/>
              </a:rPr>
              <a:t>Janka HU, Plewe G, Riddle MC </a:t>
            </a:r>
            <a:r>
              <a:rPr lang="en-GB" sz="800" i="1" smtClean="0">
                <a:latin typeface="Times" pitchFamily="18" charset="0"/>
              </a:rPr>
              <a:t>et al</a:t>
            </a:r>
            <a:r>
              <a:rPr lang="en-GB" sz="800" smtClean="0">
                <a:latin typeface="Times" pitchFamily="18" charset="0"/>
              </a:rPr>
              <a:t>. Comparison of basal insulin added to oral agents versus twice-daily premixed insulin as initial insulin therapy for Type 2 diabetes. </a:t>
            </a:r>
            <a:r>
              <a:rPr lang="en-GB" sz="800" i="1" smtClean="0">
                <a:latin typeface="Times" pitchFamily="18" charset="0"/>
              </a:rPr>
              <a:t>Diabetes Care</a:t>
            </a:r>
            <a:r>
              <a:rPr lang="en-GB" sz="800" smtClean="0">
                <a:latin typeface="Times" pitchFamily="18" charset="0"/>
              </a:rPr>
              <a:t> 2005;28(2):254</a:t>
            </a:r>
            <a:r>
              <a:rPr lang="en-GB" sz="800" smtClean="0">
                <a:latin typeface="Times" pitchFamily="18" charset="0"/>
                <a:sym typeface="Symbol" pitchFamily="18" charset="2"/>
              </a:rPr>
              <a:t>–25</a:t>
            </a:r>
            <a:r>
              <a:rPr lang="en-GB" sz="800" smtClean="0">
                <a:latin typeface="Times" pitchFamily="18" charset="0"/>
              </a:rPr>
              <a:t>9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85800"/>
            <a:ext cx="4573588" cy="3429000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997" y="4343216"/>
            <a:ext cx="6066008" cy="4115168"/>
          </a:xfrm>
          <a:noFill/>
        </p:spPr>
        <p:txBody>
          <a:bodyPr/>
          <a:lstStyle/>
          <a:p>
            <a:pPr marL="228600" indent="-228600">
              <a:lnSpc>
                <a:spcPct val="80000"/>
              </a:lnSpc>
            </a:pPr>
            <a:r>
              <a:rPr lang="en-GB" sz="800" b="1" smtClean="0">
                <a:latin typeface="Times" pitchFamily="18" charset="0"/>
              </a:rPr>
              <a:t>Description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smtClean="0">
                <a:latin typeface="Times" pitchFamily="18" charset="0"/>
              </a:rPr>
              <a:t>In the LAPTOP study carried out by Janka </a:t>
            </a:r>
            <a:r>
              <a:rPr lang="en-GB" sz="800" i="1" smtClean="0">
                <a:latin typeface="Times" pitchFamily="18" charset="0"/>
              </a:rPr>
              <a:t>et al</a:t>
            </a:r>
            <a:r>
              <a:rPr lang="en-GB" sz="800" smtClean="0">
                <a:latin typeface="Times" pitchFamily="18" charset="0"/>
              </a:rPr>
              <a:t>, the efficacy and safety of adding once-daily basal Insulin Glargine versus switching to twice-daily premix (70% human insulin/30% regular insulin [70/30]) in patients with T2DM uncontrolled on OADs was determined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smtClean="0">
                <a:latin typeface="Times" pitchFamily="18" charset="0"/>
              </a:rPr>
              <a:t>In this 24-week trial, 371 insulin-naïve patients were randomized to either once-daily Insulin Glargine plus glimepiride and metformin or to 70/30 premix twice-daily without OADs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smtClean="0">
                <a:latin typeface="Times" pitchFamily="18" charset="0"/>
              </a:rPr>
              <a:t>Mean adjusted HbA</a:t>
            </a:r>
            <a:r>
              <a:rPr lang="en-GB" sz="800" baseline="-25000" smtClean="0">
                <a:latin typeface="Times" pitchFamily="18" charset="0"/>
              </a:rPr>
              <a:t>1c</a:t>
            </a:r>
            <a:r>
              <a:rPr lang="en-GB" sz="800" smtClean="0">
                <a:latin typeface="Times" pitchFamily="18" charset="0"/>
              </a:rPr>
              <a:t> improvement was greater with Insulin Glargine plus OAD than with 70/30 premix, with the adjusted mean between-treatment difference of 0.34% significantly favouring the Insulin Glargine plus OAD group (p=0.0003)</a:t>
            </a:r>
            <a:r>
              <a:rPr lang="en-GB" sz="800" baseline="30000" smtClean="0">
                <a:latin typeface="Times" pitchFamily="18" charset="0"/>
              </a:rPr>
              <a:t>1</a:t>
            </a:r>
            <a:endParaRPr lang="en-GB" sz="800" smtClean="0">
              <a:latin typeface="Times" pitchFamily="18" charset="0"/>
            </a:endParaRP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smtClean="0">
                <a:latin typeface="Times" pitchFamily="18" charset="0"/>
              </a:rPr>
              <a:t>Significantly more patients in the Insulin Glargine plus OAD group achieved HbA</a:t>
            </a:r>
            <a:r>
              <a:rPr lang="en-GB" sz="800" baseline="-25000" smtClean="0">
                <a:latin typeface="Times" pitchFamily="18" charset="0"/>
              </a:rPr>
              <a:t>1c </a:t>
            </a:r>
            <a:r>
              <a:rPr lang="en-GB" sz="800" smtClean="0">
                <a:latin typeface="Times" pitchFamily="18" charset="0"/>
              </a:rPr>
              <a:t>≤7% without an episode of confirmed nocturnal hypoglycaemia than in the 70/30 premix group (45.5 and 28.6%, respectively; p=0.0013 for the between-treatment difference)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smtClean="0">
                <a:latin typeface="Times" pitchFamily="18" charset="0"/>
              </a:rPr>
              <a:t>The reduction from baseline in blood glucose levels was significantly greater in the Insulin Glargine group than in the premix group for values obtained at the fasting, post-lunch, dinner, post-dinner and 3am timepoints (p&lt;0.05 for all comparisons)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smtClean="0">
                <a:latin typeface="Times" pitchFamily="18" charset="0"/>
              </a:rPr>
              <a:t>During treatment, the rate of confirmed hypoglycaemic events was approximately 50% lower with Insulin Glargine plus OAD than with premix for the overall (4.07 vs 9.87, respectively, p&lt;0.0001), symptomatic (2.62 vs 5.73, respectively, p=0.0009) and nocturnal categories (0.51 vs 1.04, respectively, p=0.0449)</a:t>
            </a:r>
          </a:p>
          <a:p>
            <a:pPr marL="228600" indent="-228600"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en-GB" sz="800" smtClean="0">
                <a:latin typeface="Times" pitchFamily="18" charset="0"/>
              </a:rPr>
              <a:t>This study showed that initiating insulin treatment by adding basal Insulin Glargine once daily to patients failing on OADs was significantly more effective than beginning twice-daily premix and discontinuing OAD therapy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endParaRPr lang="en-GB" sz="800" smtClean="0">
              <a:latin typeface="Times" pitchFamily="18" charset="0"/>
            </a:endParaRPr>
          </a:p>
          <a:p>
            <a:pPr marL="228600" indent="-228600">
              <a:lnSpc>
                <a:spcPct val="80000"/>
              </a:lnSpc>
            </a:pPr>
            <a:r>
              <a:rPr lang="en-GB" sz="800" b="1" smtClean="0">
                <a:latin typeface="Times" pitchFamily="18" charset="0"/>
              </a:rPr>
              <a:t>Study summary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b="1" smtClean="0">
                <a:latin typeface="Times" pitchFamily="18" charset="0"/>
              </a:rPr>
              <a:t>Aim:</a:t>
            </a:r>
            <a:r>
              <a:rPr lang="en-GB" sz="800" smtClean="0">
                <a:latin typeface="Times" pitchFamily="18" charset="0"/>
              </a:rPr>
              <a:t> To compare the efficacy and safety of adding once-daily basal insulin to OADs versus switching to twice-daily premix in patients insufficiently controlled by OADs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b="1" smtClean="0">
                <a:latin typeface="Times" pitchFamily="18" charset="0"/>
              </a:rPr>
              <a:t>Study design:</a:t>
            </a:r>
            <a:r>
              <a:rPr lang="en-GB" sz="800" smtClean="0">
                <a:latin typeface="Times" pitchFamily="18" charset="0"/>
              </a:rPr>
              <a:t> 24-week, randomized, multinational, multicentre, open-label, parallel group study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b="1" smtClean="0">
                <a:latin typeface="Times" pitchFamily="18" charset="0"/>
              </a:rPr>
              <a:t>Outcomes</a:t>
            </a:r>
          </a:p>
          <a:p>
            <a:pPr marL="685800" lvl="1" indent="-228600">
              <a:lnSpc>
                <a:spcPct val="90000"/>
              </a:lnSpc>
              <a:buFontTx/>
              <a:buChar char="•"/>
            </a:pPr>
            <a:r>
              <a:rPr lang="en-GB" sz="800" b="1" smtClean="0">
                <a:latin typeface="Times" pitchFamily="18" charset="0"/>
              </a:rPr>
              <a:t>Primary:</a:t>
            </a:r>
            <a:r>
              <a:rPr lang="en-GB" sz="800" smtClean="0">
                <a:latin typeface="Times" pitchFamily="18" charset="0"/>
              </a:rPr>
              <a:t> Change in HbA</a:t>
            </a:r>
            <a:r>
              <a:rPr lang="en-GB" sz="800" baseline="-25000" smtClean="0">
                <a:latin typeface="Times" pitchFamily="18" charset="0"/>
              </a:rPr>
              <a:t>1c</a:t>
            </a:r>
            <a:r>
              <a:rPr lang="en-GB" sz="800" smtClean="0">
                <a:latin typeface="Times" pitchFamily="18" charset="0"/>
              </a:rPr>
              <a:t> from baseline to endpoint</a:t>
            </a:r>
            <a:endParaRPr lang="en-GB" sz="800" baseline="-25000" smtClean="0">
              <a:latin typeface="Times" pitchFamily="18" charset="0"/>
            </a:endParaRP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b="1" smtClean="0">
                <a:latin typeface="Times" pitchFamily="18" charset="0"/>
              </a:rPr>
              <a:t>Population:</a:t>
            </a:r>
            <a:r>
              <a:rPr lang="en-GB" sz="800" smtClean="0">
                <a:latin typeface="Times" pitchFamily="18" charset="0"/>
              </a:rPr>
              <a:t> Insulin-naïve patients with poorly controlled T2DM using sulfonylurea and metformin (N=371; aged 35–75 years, BMI ≤35 kg/m</a:t>
            </a:r>
            <a:r>
              <a:rPr lang="en-GB" sz="800" baseline="30000" smtClean="0">
                <a:latin typeface="Times" pitchFamily="18" charset="0"/>
              </a:rPr>
              <a:t>2</a:t>
            </a:r>
            <a:r>
              <a:rPr lang="en-GB" sz="800" smtClean="0">
                <a:latin typeface="Times" pitchFamily="18" charset="0"/>
              </a:rPr>
              <a:t>, FBG ≥120 mg/dL and HbA</a:t>
            </a:r>
            <a:r>
              <a:rPr lang="en-GB" sz="800" baseline="-25000" smtClean="0">
                <a:latin typeface="Times" pitchFamily="18" charset="0"/>
              </a:rPr>
              <a:t>1c</a:t>
            </a:r>
            <a:r>
              <a:rPr lang="en-GB" sz="800" smtClean="0">
                <a:latin typeface="Times" pitchFamily="18" charset="0"/>
              </a:rPr>
              <a:t> 7.5–10.5%)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sz="800" b="1" smtClean="0">
                <a:latin typeface="Times" pitchFamily="18" charset="0"/>
              </a:rPr>
              <a:t>Treatment received:</a:t>
            </a:r>
            <a:r>
              <a:rPr lang="en-GB" sz="800" smtClean="0">
                <a:latin typeface="Times" pitchFamily="18" charset="0"/>
              </a:rPr>
              <a:t> During screening, sulfonylurea was replaced with glimepiride (3 or 4 mg), while metformin treatment was continued. Patients were treated with either once-daily Insulin Glargine (n=177), given in the morning, plus OADs or twice-daily premix (70% NPH/30% regular; n=187) given before breakfast and dinner, without OADs</a:t>
            </a:r>
          </a:p>
          <a:p>
            <a:pPr marL="228600" indent="-228600">
              <a:lnSpc>
                <a:spcPct val="80000"/>
              </a:lnSpc>
            </a:pPr>
            <a:endParaRPr lang="en-GB" sz="800" smtClean="0">
              <a:latin typeface="Times" pitchFamily="18" charset="0"/>
            </a:endParaRPr>
          </a:p>
          <a:p>
            <a:pPr marL="228600" indent="-228600">
              <a:lnSpc>
                <a:spcPct val="80000"/>
              </a:lnSpc>
            </a:pPr>
            <a:r>
              <a:rPr lang="en-GB" sz="800" b="1" smtClean="0">
                <a:latin typeface="Times" pitchFamily="18" charset="0"/>
              </a:rPr>
              <a:t>Reference</a:t>
            </a:r>
          </a:p>
          <a:p>
            <a:pPr marL="228600" indent="-228600">
              <a:lnSpc>
                <a:spcPct val="80000"/>
              </a:lnSpc>
            </a:pPr>
            <a:r>
              <a:rPr lang="en-GB" sz="800" smtClean="0">
                <a:latin typeface="Times" pitchFamily="18" charset="0"/>
              </a:rPr>
              <a:t>Janka HU, Plewe G, Riddle MC </a:t>
            </a:r>
            <a:r>
              <a:rPr lang="en-GB" sz="800" i="1" smtClean="0">
                <a:latin typeface="Times" pitchFamily="18" charset="0"/>
              </a:rPr>
              <a:t>et al</a:t>
            </a:r>
            <a:r>
              <a:rPr lang="en-GB" sz="800" smtClean="0">
                <a:latin typeface="Times" pitchFamily="18" charset="0"/>
              </a:rPr>
              <a:t>. Comparison of basal insulin added to oral agents versus twice-daily premixed insulin as initial insulin therapy for Type 2 diabetes. </a:t>
            </a:r>
            <a:r>
              <a:rPr lang="en-GB" sz="800" i="1" smtClean="0">
                <a:latin typeface="Times" pitchFamily="18" charset="0"/>
              </a:rPr>
              <a:t>Diabetes Care</a:t>
            </a:r>
            <a:r>
              <a:rPr lang="en-GB" sz="800" smtClean="0">
                <a:latin typeface="Times" pitchFamily="18" charset="0"/>
              </a:rPr>
              <a:t> 2005;28(2):254</a:t>
            </a:r>
            <a:r>
              <a:rPr lang="en-GB" sz="800" smtClean="0">
                <a:latin typeface="Times" pitchFamily="18" charset="0"/>
                <a:sym typeface="Symbol" pitchFamily="18" charset="2"/>
              </a:rPr>
              <a:t>–25</a:t>
            </a:r>
            <a:r>
              <a:rPr lang="en-GB" sz="800" smtClean="0">
                <a:latin typeface="Times" pitchFamily="18" charset="0"/>
              </a:rPr>
              <a:t>9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 txBox="1">
            <a:spLocks noGrp="1" noChangeArrowheads="1"/>
          </p:cNvSpPr>
          <p:nvPr/>
        </p:nvSpPr>
        <p:spPr bwMode="auto">
          <a:xfrm>
            <a:off x="3885608" y="8686432"/>
            <a:ext cx="2972393" cy="457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53" tIns="47426" rIns="94853" bIns="47426" anchor="b"/>
          <a:lstStyle>
            <a:lvl1pPr defTabSz="949325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1pPr>
            <a:lvl2pPr marL="742950" indent="-285750" defTabSz="949325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2pPr>
            <a:lvl3pPr marL="1143000" indent="-228600" defTabSz="949325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3pPr>
            <a:lvl4pPr marL="1600200" indent="-228600" defTabSz="949325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4pPr>
            <a:lvl5pPr marL="2057400" indent="-228600" defTabSz="949325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5pPr>
            <a:lvl6pPr marL="25146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6pPr>
            <a:lvl7pPr marL="29718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7pPr>
            <a:lvl8pPr marL="34290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8pPr>
            <a:lvl9pPr marL="38862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9pPr>
          </a:lstStyle>
          <a:p>
            <a:pPr algn="r"/>
            <a:fld id="{BE3B230D-8B3A-4C9E-8554-86BB445DDC3F}" type="slidenum">
              <a:rPr lang="en-US" sz="1200" b="0">
                <a:solidFill>
                  <a:schemeClr val="tx1"/>
                </a:solidFill>
                <a:latin typeface="Times New Roman" pitchFamily="18" charset="0"/>
              </a:rPr>
              <a:pPr algn="r"/>
              <a:t>17</a:t>
            </a:fld>
            <a:endParaRPr lang="en-US" sz="12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5800"/>
            <a:ext cx="4568825" cy="3427413"/>
          </a:xfrm>
          <a:ln/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967CBDA-754E-4442-962E-7FE158903A54}" type="slidenum">
              <a:rPr lang="en-GB" smtClean="0">
                <a:cs typeface="Arial" charset="0"/>
              </a:rPr>
              <a:pPr eaLnBrk="1" hangingPunct="1"/>
              <a:t>19</a:t>
            </a:fld>
            <a:endParaRPr lang="en-GB" smtClean="0">
              <a:cs typeface="Arial" charset="0"/>
            </a:endParaRPr>
          </a:p>
        </p:txBody>
      </p:sp>
      <p:sp>
        <p:nvSpPr>
          <p:cNvPr id="6144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9" tIns="43729" rIns="87459" bIns="43729" anchor="b"/>
          <a:lstStyle>
            <a:lvl1pPr defTabSz="94773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4773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4773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4773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4773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2787589F-A373-49CE-93C8-D68D25FC9E6E}" type="slidenum">
              <a:rPr lang="fr-FR" sz="1100">
                <a:cs typeface="Arial" charset="0"/>
              </a:rPr>
              <a:pPr algn="r" eaLnBrk="1" hangingPunct="1"/>
              <a:t>19</a:t>
            </a:fld>
            <a:endParaRPr lang="fr-FR" sz="1100">
              <a:cs typeface="Arial" charset="0"/>
            </a:endParaRPr>
          </a:p>
        </p:txBody>
      </p:sp>
      <p:sp>
        <p:nvSpPr>
          <p:cNvPr id="614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1813"/>
            <a:ext cx="5486400" cy="4116387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9" tIns="43729" rIns="87459" bIns="43729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smtClean="0"/>
              <a:t> Type 2 diabetes is a progressive disease marked by increasing insulin resistance and failure of the pancreatic beta cells to produce insulin. Therefore, treatment will need to be intensified as diabetes progresses.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smtClean="0"/>
              <a:t> If FBG has been reduced to target levels but HbA</a:t>
            </a:r>
            <a:r>
              <a:rPr lang="en-US" baseline="-25000" smtClean="0"/>
              <a:t>1c</a:t>
            </a:r>
            <a:r>
              <a:rPr lang="en-US" smtClean="0"/>
              <a:t> values remain high, basal insulin therapy can be intensified with the addition of one shot of prandial insulin.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smtClean="0"/>
              <a:t> This is known as the Basal-Plus approach. A rapid-acting prandial insulin, such as insulin glulisine, should be initiated once daily with the main meal of the day</a:t>
            </a:r>
            <a:r>
              <a:rPr lang="en-US" baseline="30000" smtClean="0"/>
              <a:t>1</a:t>
            </a:r>
            <a:r>
              <a:rPr lang="en-US" smtClean="0"/>
              <a:t>. 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smtClean="0"/>
              <a:t>Raccah D, et al. Diabetes Metab Res Rev 2007; 23: 257-64.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n-GB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6843DE-00A1-47FD-B446-5EFAAB3CDD1E}" type="slidenum">
              <a:rPr lang="cs-CZ"/>
              <a:pPr/>
              <a:t>21</a:t>
            </a:fld>
            <a:endParaRPr lang="cs-CZ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44988"/>
            <a:ext cx="5026025" cy="4113212"/>
          </a:xfrm>
        </p:spPr>
        <p:txBody>
          <a:bodyPr/>
          <a:lstStyle/>
          <a:p>
            <a:r>
              <a:rPr lang="cs-CZ"/>
              <a:t>Ad b/ Pomalá absorbce - nepohodlné načasování injekce,  PP hyperglykémie. Delší trvání účinku - riziko hypo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defTabSz="914400"/>
            <a:fld id="{B359564F-2870-45FF-BC6B-8B181477C8EF}" type="slidenum">
              <a:rPr lang="da-DK" sz="1200">
                <a:solidFill>
                  <a:srgbClr val="000000"/>
                </a:solidFill>
                <a:latin typeface="Times New Roman" pitchFamily="18" charset="0"/>
                <a:ea typeface="ヒラギノ角ゴ Pro W3"/>
                <a:cs typeface="ヒラギノ角ゴ Pro W3"/>
              </a:rPr>
              <a:pPr algn="r" defTabSz="914400"/>
              <a:t>22</a:t>
            </a:fld>
            <a:endParaRPr lang="da-DK" sz="1200">
              <a:solidFill>
                <a:srgbClr val="000000"/>
              </a:solidFill>
              <a:latin typeface="Times New Roman" pitchFamily="18" charset="0"/>
              <a:ea typeface="ヒラギノ角ゴ Pro W3"/>
              <a:cs typeface="ヒラギノ角ゴ Pro W3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1413" y="696913"/>
            <a:ext cx="4613275" cy="3459162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7713" y="4368800"/>
            <a:ext cx="5384800" cy="40862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713" tIns="48356" rIns="96713" bIns="48356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da-DK" sz="1000" b="1" u="sng" smtClean="0"/>
              <a:t>Speaker notes</a:t>
            </a:r>
            <a:endParaRPr lang="da-DK" sz="1000" b="1" smtClean="0"/>
          </a:p>
          <a:p>
            <a:pPr eaLnBrk="1" hangingPunct="1">
              <a:spcBef>
                <a:spcPct val="0"/>
              </a:spcBef>
            </a:pPr>
            <a:r>
              <a:rPr lang="da-DK" sz="1000" smtClean="0"/>
              <a:t>This slide shows the endogenous profile, shown in blue; the best human insulin-based preparations could only approximate to endogenous physiological insulin profiles. Thus, deficiency drove the search for analogues with superior kinetic profiles. 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7845AC-6523-4277-8F70-5EB38B1BC931}" type="slidenum">
              <a:rPr lang="cs-CZ"/>
              <a:pPr/>
              <a:t>25</a:t>
            </a:fld>
            <a:endParaRPr lang="cs-CZ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44988"/>
            <a:ext cx="5026025" cy="4113212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defTabSz="914400"/>
            <a:fld id="{1A01A87D-DE4D-4A7D-8B06-0E5E6D75C92B}" type="slidenum">
              <a:rPr lang="da-DK" sz="1200">
                <a:solidFill>
                  <a:srgbClr val="000000"/>
                </a:solidFill>
                <a:latin typeface="Times New Roman" pitchFamily="18" charset="0"/>
                <a:ea typeface="ヒラギノ角ゴ Pro W3"/>
                <a:cs typeface="ヒラギノ角ゴ Pro W3"/>
              </a:rPr>
              <a:pPr algn="r" defTabSz="914400"/>
              <a:t>26</a:t>
            </a:fld>
            <a:endParaRPr lang="da-DK" sz="1200">
              <a:solidFill>
                <a:srgbClr val="000000"/>
              </a:solidFill>
              <a:latin typeface="Times New Roman" pitchFamily="18" charset="0"/>
              <a:ea typeface="ヒラギノ角ゴ Pro W3"/>
              <a:cs typeface="ヒラギノ角ゴ Pro W3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1413" y="696913"/>
            <a:ext cx="4613275" cy="3459162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7713" y="4368800"/>
            <a:ext cx="5384800" cy="40862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713" tIns="48356" rIns="96713" bIns="48356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da-DK" sz="1000" b="1" u="sng" smtClean="0"/>
              <a:t>Speaker notes</a:t>
            </a:r>
            <a:endParaRPr lang="da-DK" sz="1000" b="1" smtClean="0"/>
          </a:p>
          <a:p>
            <a:pPr eaLnBrk="1" hangingPunct="1">
              <a:spcBef>
                <a:spcPct val="0"/>
              </a:spcBef>
            </a:pPr>
            <a:r>
              <a:rPr lang="da-DK" sz="1000" smtClean="0"/>
              <a:t>Insulin analogues were designed to mimic the endogenous insulin profile in health more closely than human insulins.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7250" y="715963"/>
            <a:ext cx="5170488" cy="387826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857250" y="4902200"/>
            <a:ext cx="5180013" cy="33782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sk-SK" smtClean="0"/>
          </a:p>
        </p:txBody>
      </p:sp>
      <p:sp>
        <p:nvSpPr>
          <p:cNvPr id="59396" name="Slide Number Placeholder 3"/>
          <p:cNvSpPr txBox="1">
            <a:spLocks noGrp="1"/>
          </p:cNvSpPr>
          <p:nvPr/>
        </p:nvSpPr>
        <p:spPr bwMode="auto">
          <a:xfrm>
            <a:off x="4365625" y="0"/>
            <a:ext cx="1663700" cy="21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8953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8953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8953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8953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8953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fld id="{A4577DEB-3E21-41CE-81D7-1F8FD08D3BB6}" type="slidenum">
              <a:rPr lang="en-US" sz="900">
                <a:solidFill>
                  <a:srgbClr val="0000FF"/>
                </a:solidFill>
                <a:latin typeface="Verdana" pitchFamily="34" charset="0"/>
                <a:ea typeface="MS PGothic" pitchFamily="34" charset="-128"/>
              </a:rPr>
              <a:pPr algn="r" eaLnBrk="1" hangingPunct="1"/>
              <a:t>27</a:t>
            </a:fld>
            <a:endParaRPr lang="en-US" sz="900">
              <a:solidFill>
                <a:srgbClr val="0000FF"/>
              </a:solidFill>
              <a:latin typeface="Verdana" pitchFamily="34" charset="0"/>
              <a:ea typeface="MS PGothic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defTabSz="914400" eaLnBrk="1" hangingPunct="1"/>
            <a:fld id="{3DD8BFB8-9C3F-4CB5-A886-421D8657D8ED}" type="slidenum">
              <a:rPr lang="en-GB" sz="1200">
                <a:solidFill>
                  <a:srgbClr val="000000"/>
                </a:solidFill>
                <a:latin typeface="Calibri" pitchFamily="34" charset="0"/>
              </a:rPr>
              <a:pPr algn="r" defTabSz="914400" eaLnBrk="1" hangingPunct="1"/>
              <a:t>28</a:t>
            </a:fld>
            <a:endParaRPr lang="en-GB" sz="12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041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5663" y="715963"/>
            <a:ext cx="5170487" cy="38766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20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857250" y="4902200"/>
            <a:ext cx="5181600" cy="33782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sk-SK" smtClean="0">
              <a:latin typeface="Verdana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defTabSz="914400" eaLnBrk="1" hangingPunct="1"/>
            <a:fld id="{E5C413FF-78E2-4311-BF4F-850598266EB2}" type="slidenum">
              <a:rPr lang="en-GB" sz="1200">
                <a:solidFill>
                  <a:srgbClr val="000000"/>
                </a:solidFill>
                <a:latin typeface="Calibri" pitchFamily="34" charset="0"/>
              </a:rPr>
              <a:pPr algn="r" defTabSz="914400" eaLnBrk="1" hangingPunct="1"/>
              <a:t>29</a:t>
            </a:fld>
            <a:endParaRPr lang="en-GB" sz="12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144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5663" y="715963"/>
            <a:ext cx="5170487" cy="38766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4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857250" y="4902200"/>
            <a:ext cx="5181600" cy="33782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sk-SK" smtClean="0">
              <a:latin typeface="Verdana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fld id="{7D3C482D-0E3C-4727-BFA5-C76FC1623BDA}" type="slidenum">
              <a:rPr lang="en-GB" sz="1200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30</a:t>
            </a:fld>
            <a:endParaRPr lang="en-GB" sz="12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246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5663" y="715963"/>
            <a:ext cx="5170487" cy="38766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8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857250" y="4902200"/>
            <a:ext cx="5181600" cy="33782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sk-SK" smtClean="0">
              <a:latin typeface="Verdana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defTabSz="914400" eaLnBrk="1" hangingPunct="1"/>
            <a:fld id="{058E1C86-F6DF-400B-B39C-C2F7EF8547AC}" type="slidenum">
              <a:rPr lang="en-GB" sz="1200">
                <a:solidFill>
                  <a:srgbClr val="000000"/>
                </a:solidFill>
                <a:latin typeface="Calibri" pitchFamily="34" charset="0"/>
              </a:rPr>
              <a:pPr algn="r" defTabSz="914400" eaLnBrk="1" hangingPunct="1"/>
              <a:t>31</a:t>
            </a:fld>
            <a:endParaRPr lang="en-GB" sz="12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451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5663" y="715963"/>
            <a:ext cx="5170487" cy="38766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6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857250" y="4902200"/>
            <a:ext cx="5181600" cy="33782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sk-SK" smtClean="0">
              <a:latin typeface="Verdana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EC68E8-D6B3-4DC4-B30F-DE12653BF289}" type="slidenum">
              <a:rPr lang="cs-CZ"/>
              <a:pPr/>
              <a:t>32</a:t>
            </a:fld>
            <a:endParaRPr lang="cs-CZ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</p:spPr>
        <p:txBody>
          <a:bodyPr/>
          <a:lstStyle/>
          <a:p>
            <a:r>
              <a:rPr lang="en-GB"/>
              <a:t>Together, the ideal bolus and basal insulin preparations should combine to offer advantages over human insulin-based multiple injection regimens including those listed here.</a:t>
            </a:r>
          </a:p>
          <a:p>
            <a:endParaRPr lang="en-GB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87A36D-BC3D-4F2B-85CE-84980B063F59}" type="slidenum">
              <a:rPr lang="cs-CZ"/>
              <a:pPr/>
              <a:t>36</a:t>
            </a:fld>
            <a:endParaRPr lang="cs-CZ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5700" y="695325"/>
            <a:ext cx="4551363" cy="3413125"/>
          </a:xfrm>
          <a:ln w="12700" cap="flat"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7713" y="3602038"/>
            <a:ext cx="5383212" cy="4854575"/>
          </a:xfrm>
          <a:noFill/>
          <a:ln/>
        </p:spPr>
        <p:txBody>
          <a:bodyPr lIns="95536" tIns="47768" rIns="95536" bIns="47768"/>
          <a:lstStyle/>
          <a:p>
            <a:pPr defTabSz="947738"/>
            <a:r>
              <a:rPr lang="cs-CZ" i="1"/>
              <a:t>Za norm. podm. se inz. vyskytuje v org. v konc. pod 10-9 (monomery). Za vyšších konc. tv. dimery (10-5)  a v neutr. roztoku za přít. iontů zinku 3 dimery tv. hexamery (10-4). Struktura a vlastnosti HSI jsou přizpůsobeny fyziologické situaci při syntéze, skladování a sekreci pajkreatickými Bb. S.c. aplikace je nefyziologickou situací, kde některé vlastn. inzulinu jsou na škodu úč. dodávce inz. na místo působení.</a:t>
            </a:r>
          </a:p>
          <a:p>
            <a:pPr defTabSz="947738"/>
            <a:r>
              <a:rPr lang="cs-CZ" i="1"/>
              <a:t>Hexamerní formace a pomalá disociace na dimery a monomery prodlužují čas nástupu účinku s.c. podaného HSI.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D45C4B-56E5-47FF-AFD8-1652E8F9050B}" type="slidenum">
              <a:rPr lang="cs-CZ" smtClean="0"/>
              <a:pPr/>
              <a:t>59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6" name="Picture 34" descr="그림3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07" name="Freeform 35"/>
          <p:cNvSpPr>
            <a:spLocks/>
          </p:cNvSpPr>
          <p:nvPr/>
        </p:nvSpPr>
        <p:spPr bwMode="ltGray">
          <a:xfrm>
            <a:off x="-3175" y="-6350"/>
            <a:ext cx="9151938" cy="1920875"/>
          </a:xfrm>
          <a:custGeom>
            <a:avLst/>
            <a:gdLst>
              <a:gd name="T0" fmla="*/ 0 w 5765"/>
              <a:gd name="T1" fmla="*/ 0 h 1210"/>
              <a:gd name="T2" fmla="*/ 5 w 5765"/>
              <a:gd name="T3" fmla="*/ 1210 h 1210"/>
              <a:gd name="T4" fmla="*/ 3089 w 5765"/>
              <a:gd name="T5" fmla="*/ 377 h 1210"/>
              <a:gd name="T6" fmla="*/ 5762 w 5765"/>
              <a:gd name="T7" fmla="*/ 794 h 1210"/>
              <a:gd name="T8" fmla="*/ 5765 w 5765"/>
              <a:gd name="T9" fmla="*/ 4 h 1210"/>
              <a:gd name="T10" fmla="*/ 0 w 5765"/>
              <a:gd name="T11" fmla="*/ 0 h 1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65" h="1210">
                <a:moveTo>
                  <a:pt x="0" y="0"/>
                </a:moveTo>
                <a:lnTo>
                  <a:pt x="5" y="1210"/>
                </a:lnTo>
                <a:cubicBezTo>
                  <a:pt x="5" y="1203"/>
                  <a:pt x="1252" y="444"/>
                  <a:pt x="3089" y="377"/>
                </a:cubicBezTo>
                <a:cubicBezTo>
                  <a:pt x="4926" y="310"/>
                  <a:pt x="5748" y="733"/>
                  <a:pt x="5762" y="794"/>
                </a:cubicBezTo>
                <a:lnTo>
                  <a:pt x="5765" y="4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63529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400800"/>
            <a:ext cx="1981200" cy="24447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7162800" y="6515100"/>
            <a:ext cx="1839913" cy="244475"/>
          </a:xfrm>
        </p:spPr>
        <p:txBody>
          <a:bodyPr/>
          <a:lstStyle>
            <a:lvl1pPr>
              <a:defRPr b="0" i="1"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28600" y="6400800"/>
            <a:ext cx="381000" cy="24447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8E3026B9-928F-465D-B012-0B02B35CD86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gray">
          <a:xfrm>
            <a:off x="228600" y="304800"/>
            <a:ext cx="1600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 b="1">
                <a:solidFill>
                  <a:srgbClr val="FFFFFF"/>
                </a:solidFill>
              </a:rPr>
              <a:t>Company</a:t>
            </a:r>
          </a:p>
          <a:p>
            <a:pPr algn="ctr"/>
            <a:r>
              <a:rPr lang="en-US" sz="2000" b="1">
                <a:solidFill>
                  <a:srgbClr val="FFFFFF"/>
                </a:solidFill>
              </a:rPr>
              <a:t>Logo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4191000"/>
            <a:ext cx="4953000" cy="942975"/>
          </a:xfrm>
          <a:effectLst>
            <a:outerShdw dist="28398" dir="1593903" algn="ctr" rotWithShape="0">
              <a:srgbClr val="FFFFFF">
                <a:alpha val="5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pPr lvl="0"/>
            <a:r>
              <a:rPr lang="sk-SK" noProof="0" smtClean="0"/>
              <a:t>Upravte štýly predlohy textu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5334000"/>
            <a:ext cx="5791200" cy="457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 b="1">
                <a:solidFill>
                  <a:schemeClr val="hlink"/>
                </a:solidFill>
              </a:defRPr>
            </a:lvl1pPr>
          </a:lstStyle>
          <a:p>
            <a:pPr lvl="0"/>
            <a:r>
              <a:rPr lang="sk-SK" noProof="0" smtClean="0"/>
              <a:t>Upravte štýl predlohy podnadpisov</a:t>
            </a:r>
            <a:endParaRPr lang="en-US" noProof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cs-CZ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cs-CZ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60F662F-9985-4D27-9948-2BCB754C307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Zástupný symbol dátumu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18480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cs-CZ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5039A95-7F60-44B1-9070-331A765D9F6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Zástupný symbol dátumu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97204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cs-CZ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533400" y="1447800"/>
            <a:ext cx="401955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cs-CZ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705350" y="1447800"/>
            <a:ext cx="401955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cs-CZ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94EAEAF-3969-4726-90DE-5BF6BA723BD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32105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cs-CZ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cs-CZ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cs-CZ"/>
          </a:p>
        </p:txBody>
      </p:sp>
      <p:sp>
        <p:nvSpPr>
          <p:cNvPr id="7" name="Zástupný symbol päty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8" name="Zástupný symbol čísla snímky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A37546B-4302-4E59-9D7E-9E5C7980C8B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Zástupný symbol dátumu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96674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cs-CZ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91CCB4E-F61D-4BCE-9568-BC40D770DDB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58058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äty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3" name="Zástupný symbol čísla snímky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EABA3A0-52DC-4B19-84E9-72B8F8E102A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55122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cs-CZ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cs-CZ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63565AE-FF7B-42C7-8CBB-7F388D156B2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141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cs-CZ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cs-CZ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A61BC16-AAA1-4702-98EB-F768D5387B4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90594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cs-CZ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cs-CZ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8C1ECCE-05EA-4956-A3B6-998A9619483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Zástupný symbol dátumu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97249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819900" y="228600"/>
            <a:ext cx="2095500" cy="6172200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cs-CZ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533400" y="228600"/>
            <a:ext cx="6134100" cy="6172200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cs-CZ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E3965E0-0598-426B-936B-6FB910D9E22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Zástupný symbol dátumu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58212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Nadpis a tabuľ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28800" y="228600"/>
            <a:ext cx="7086600" cy="4873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cs-CZ"/>
          </a:p>
        </p:txBody>
      </p:sp>
      <p:sp>
        <p:nvSpPr>
          <p:cNvPr id="3" name="Zástupný symbol tabuľky 2"/>
          <p:cNvSpPr>
            <a:spLocks noGrp="1"/>
          </p:cNvSpPr>
          <p:nvPr>
            <p:ph type="tbl" idx="1"/>
          </p:nvPr>
        </p:nvSpPr>
        <p:spPr>
          <a:xfrm>
            <a:off x="533400" y="1447800"/>
            <a:ext cx="8191500" cy="4953000"/>
          </a:xfrm>
        </p:spPr>
        <p:txBody>
          <a:bodyPr/>
          <a:lstStyle/>
          <a:p>
            <a:r>
              <a:rPr lang="sk-SK" smtClean="0"/>
              <a:t>Ak chcete pridať tabuľku, kliknite na ikonu</a:t>
            </a:r>
            <a:endParaRPr lang="cs-CZ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0"/>
          </p:nvPr>
        </p:nvSpPr>
        <p:spPr>
          <a:xfrm>
            <a:off x="6629400" y="6548438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1"/>
          </p:nvPr>
        </p:nvSpPr>
        <p:spPr>
          <a:xfrm>
            <a:off x="4191000" y="6548438"/>
            <a:ext cx="838200" cy="261937"/>
          </a:xfrm>
        </p:spPr>
        <p:txBody>
          <a:bodyPr/>
          <a:lstStyle>
            <a:lvl1pPr>
              <a:defRPr/>
            </a:lvl1pPr>
          </a:lstStyle>
          <a:p>
            <a:fld id="{BECC3162-97E8-4583-91FC-C1191B49624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Zástupný symbol dátumu 5"/>
          <p:cNvSpPr>
            <a:spLocks noGrp="1"/>
          </p:cNvSpPr>
          <p:nvPr>
            <p:ph type="dt" sz="half" idx="12"/>
          </p:nvPr>
        </p:nvSpPr>
        <p:spPr>
          <a:xfrm>
            <a:off x="381000" y="6548438"/>
            <a:ext cx="1905000" cy="261937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068704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ext a dva objek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2913" y="152400"/>
            <a:ext cx="8434387" cy="1143000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cs-CZ"/>
          </a:p>
        </p:txBody>
      </p:sp>
      <p:sp>
        <p:nvSpPr>
          <p:cNvPr id="3" name="Zástupný symbol textu 2"/>
          <p:cNvSpPr>
            <a:spLocks noGrp="1"/>
          </p:cNvSpPr>
          <p:nvPr>
            <p:ph type="body" sz="half" idx="1"/>
          </p:nvPr>
        </p:nvSpPr>
        <p:spPr>
          <a:xfrm>
            <a:off x="361950" y="1525588"/>
            <a:ext cx="4127500" cy="4648200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cs-CZ"/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2"/>
          </p:nvPr>
        </p:nvSpPr>
        <p:spPr>
          <a:xfrm>
            <a:off x="4641850" y="1525588"/>
            <a:ext cx="4129088" cy="2247900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cs-CZ"/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3"/>
          </p:nvPr>
        </p:nvSpPr>
        <p:spPr>
          <a:xfrm>
            <a:off x="4641850" y="3925888"/>
            <a:ext cx="4129088" cy="2247900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cs-CZ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25733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71019248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2052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052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</p:spTree>
    <p:extLst>
      <p:ext uri="{BB962C8B-B14F-4D97-AF65-F5344CB8AC3E}">
        <p14:creationId xmlns="" xmlns:p14="http://schemas.microsoft.com/office/powerpoint/2010/main" val="23738649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Nadpis, graf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grafu 2"/>
          <p:cNvSpPr>
            <a:spLocks noGrp="1"/>
          </p:cNvSpPr>
          <p:nvPr>
            <p:ph type="chart" sz="half" idx="1"/>
          </p:nvPr>
        </p:nvSpPr>
        <p:spPr>
          <a:xfrm>
            <a:off x="457200" y="1600200"/>
            <a:ext cx="4038600" cy="4205288"/>
          </a:xfrm>
        </p:spPr>
        <p:txBody>
          <a:bodyPr/>
          <a:lstStyle/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2052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</p:spTree>
    <p:extLst>
      <p:ext uri="{BB962C8B-B14F-4D97-AF65-F5344CB8AC3E}">
        <p14:creationId xmlns="" xmlns:p14="http://schemas.microsoft.com/office/powerpoint/2010/main" val="2220807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" name="Picture 102" descr="그림3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" name="Line 103"/>
          <p:cNvSpPr>
            <a:spLocks noChangeShapeType="1"/>
          </p:cNvSpPr>
          <p:nvPr/>
        </p:nvSpPr>
        <p:spPr bwMode="auto">
          <a:xfrm>
            <a:off x="304800" y="6508750"/>
            <a:ext cx="861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533400" y="1447800"/>
            <a:ext cx="81915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6629400" y="6548438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4191000" y="6548438"/>
            <a:ext cx="838200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fld id="{9F683527-760E-4FD9-8300-D14FC00B595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1828800" y="228600"/>
            <a:ext cx="70866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Upravte štýly predlohy textu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381000" y="6548438"/>
            <a:ext cx="1905000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  <p:sldLayoutId id="2147483665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FFFF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FFFF"/>
          </a:solidFill>
          <a:latin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FFFF"/>
          </a:solidFill>
          <a:latin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FFFF"/>
          </a:solidFill>
          <a:latin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FFFF"/>
          </a:solidFill>
          <a:latin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FFFF"/>
          </a:solidFill>
          <a:latin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FFFF"/>
          </a:solidFill>
          <a:latin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FFFF"/>
          </a:solidFill>
          <a:latin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FFFF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6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323528" y="1988840"/>
            <a:ext cx="6264696" cy="1656184"/>
          </a:xfrm>
        </p:spPr>
        <p:txBody>
          <a:bodyPr/>
          <a:lstStyle/>
          <a:p>
            <a:r>
              <a:rPr lang="cs-CZ" sz="6000" dirty="0" smtClean="0">
                <a:solidFill>
                  <a:srgbClr val="FFFF00"/>
                </a:solidFill>
              </a:rPr>
              <a:t>Trendy a omyly </a:t>
            </a:r>
            <a:r>
              <a:rPr lang="cs-CZ" dirty="0" smtClean="0">
                <a:solidFill>
                  <a:srgbClr val="FFFF00"/>
                </a:solidFill>
              </a:rPr>
              <a:t>v </a:t>
            </a:r>
            <a:r>
              <a:rPr lang="cs-CZ" dirty="0" err="1" smtClean="0">
                <a:solidFill>
                  <a:srgbClr val="FFFF00"/>
                </a:solidFill>
              </a:rPr>
              <a:t>inzulinoterapii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" name="Podnadpis 1"/>
          <p:cNvSpPr>
            <a:spLocks noGrp="1"/>
          </p:cNvSpPr>
          <p:nvPr>
            <p:ph type="subTitle" idx="1"/>
          </p:nvPr>
        </p:nvSpPr>
        <p:spPr>
          <a:xfrm>
            <a:off x="1187624" y="5229200"/>
            <a:ext cx="4555232" cy="457200"/>
          </a:xfrm>
        </p:spPr>
        <p:txBody>
          <a:bodyPr/>
          <a:lstStyle/>
          <a:p>
            <a:r>
              <a:rPr lang="cs-CZ" dirty="0" smtClean="0"/>
              <a:t>MUDr. Kateřina Urbancová</a:t>
            </a:r>
            <a:endParaRPr lang="cs-CZ" dirty="0"/>
          </a:p>
        </p:txBody>
      </p:sp>
      <p:sp>
        <p:nvSpPr>
          <p:cNvPr id="4" name="Obdĺžnik 3"/>
          <p:cNvSpPr/>
          <p:nvPr/>
        </p:nvSpPr>
        <p:spPr bwMode="auto">
          <a:xfrm>
            <a:off x="395536" y="332656"/>
            <a:ext cx="144016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Obdĺžnik 5"/>
          <p:cNvSpPr/>
          <p:nvPr/>
        </p:nvSpPr>
        <p:spPr bwMode="auto">
          <a:xfrm>
            <a:off x="395536" y="260648"/>
            <a:ext cx="1296144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829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1872"/>
            <a:ext cx="1224136" cy="897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ástupný symbol čísla snímky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E3026B9-928F-465D-B012-0B02B35CD86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FF00"/>
                </a:solidFill>
              </a:rPr>
              <a:t>Obsah</a:t>
            </a:r>
            <a:endParaRPr lang="en-US" dirty="0">
              <a:solidFill>
                <a:srgbClr val="FFFF00"/>
              </a:solidFill>
            </a:endParaRPr>
          </a:p>
        </p:txBody>
      </p:sp>
      <p:grpSp>
        <p:nvGrpSpPr>
          <p:cNvPr id="41000" name="Group 40"/>
          <p:cNvGrpSpPr>
            <a:grpSpLocks/>
          </p:cNvGrpSpPr>
          <p:nvPr/>
        </p:nvGrpSpPr>
        <p:grpSpPr bwMode="auto">
          <a:xfrm>
            <a:off x="1828800" y="4745038"/>
            <a:ext cx="5410200" cy="665162"/>
            <a:chOff x="1152" y="2989"/>
            <a:chExt cx="3408" cy="419"/>
          </a:xfrm>
        </p:grpSpPr>
        <p:grpSp>
          <p:nvGrpSpPr>
            <p:cNvPr id="40981" name="Group 21"/>
            <p:cNvGrpSpPr>
              <a:grpSpLocks/>
            </p:cNvGrpSpPr>
            <p:nvPr/>
          </p:nvGrpSpPr>
          <p:grpSpPr bwMode="auto">
            <a:xfrm>
              <a:off x="1152" y="2989"/>
              <a:ext cx="480" cy="419"/>
              <a:chOff x="3174" y="2656"/>
              <a:chExt cx="1549" cy="1351"/>
            </a:xfrm>
          </p:grpSpPr>
          <p:sp>
            <p:nvSpPr>
              <p:cNvPr id="40982" name="AutoShape 22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40983" name="AutoShape 23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40984" name="AutoShape 24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40988" name="Line 28"/>
            <p:cNvSpPr>
              <a:spLocks noChangeShapeType="1"/>
            </p:cNvSpPr>
            <p:nvPr/>
          </p:nvSpPr>
          <p:spPr bwMode="auto">
            <a:xfrm>
              <a:off x="1536" y="3373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40989" name="Text Box 29"/>
            <p:cNvSpPr txBox="1">
              <a:spLocks noChangeArrowheads="1"/>
            </p:cNvSpPr>
            <p:nvPr/>
          </p:nvSpPr>
          <p:spPr bwMode="auto">
            <a:xfrm>
              <a:off x="1974" y="3018"/>
              <a:ext cx="237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cs-CZ" sz="2400" b="1" dirty="0" smtClean="0">
                  <a:solidFill>
                    <a:schemeClr val="tx2"/>
                  </a:solidFill>
                </a:rPr>
                <a:t>Otázky a omyly pacientů</a:t>
              </a:r>
              <a:endParaRPr lang="en-US" sz="2400" b="1" dirty="0">
                <a:solidFill>
                  <a:schemeClr val="tx2"/>
                </a:solidFill>
              </a:endParaRPr>
            </a:p>
          </p:txBody>
        </p:sp>
        <p:sp>
          <p:nvSpPr>
            <p:cNvPr id="40990" name="Text Box 30"/>
            <p:cNvSpPr txBox="1">
              <a:spLocks noChangeArrowheads="1"/>
            </p:cNvSpPr>
            <p:nvPr/>
          </p:nvSpPr>
          <p:spPr bwMode="gray">
            <a:xfrm>
              <a:off x="1276" y="3051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b="1" dirty="0">
                  <a:solidFill>
                    <a:schemeClr val="bg1"/>
                  </a:solidFill>
                </a:rPr>
                <a:t>4</a:t>
              </a:r>
            </a:p>
          </p:txBody>
        </p:sp>
      </p:grpSp>
      <p:sp>
        <p:nvSpPr>
          <p:cNvPr id="40992" name="Text Box 32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cs-CZ"/>
          </a:p>
        </p:txBody>
      </p:sp>
      <p:sp>
        <p:nvSpPr>
          <p:cNvPr id="3" name="Zástupný symbol čísla snímky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0F662F-9985-4D27-9948-2BCB754C3076}" type="slidenum">
              <a:rPr lang="en-US" smtClean="0"/>
              <a:pPr/>
              <a:t>2</a:t>
            </a:fld>
            <a:endParaRPr lang="en-US"/>
          </a:p>
        </p:txBody>
      </p:sp>
      <p:grpSp>
        <p:nvGrpSpPr>
          <p:cNvPr id="46" name="Group 40"/>
          <p:cNvGrpSpPr>
            <a:grpSpLocks/>
          </p:cNvGrpSpPr>
          <p:nvPr/>
        </p:nvGrpSpPr>
        <p:grpSpPr bwMode="auto">
          <a:xfrm>
            <a:off x="1835696" y="5661248"/>
            <a:ext cx="5410200" cy="665162"/>
            <a:chOff x="1152" y="2989"/>
            <a:chExt cx="3408" cy="419"/>
          </a:xfrm>
        </p:grpSpPr>
        <p:grpSp>
          <p:nvGrpSpPr>
            <p:cNvPr id="47" name="Group 21"/>
            <p:cNvGrpSpPr>
              <a:grpSpLocks/>
            </p:cNvGrpSpPr>
            <p:nvPr/>
          </p:nvGrpSpPr>
          <p:grpSpPr bwMode="auto">
            <a:xfrm>
              <a:off x="1152" y="2989"/>
              <a:ext cx="480" cy="419"/>
              <a:chOff x="3174" y="2656"/>
              <a:chExt cx="1549" cy="1351"/>
            </a:xfrm>
          </p:grpSpPr>
          <p:sp>
            <p:nvSpPr>
              <p:cNvPr id="51" name="AutoShape 22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52" name="AutoShape 23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53" name="AutoShape 24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48" name="Line 28"/>
            <p:cNvSpPr>
              <a:spLocks noChangeShapeType="1"/>
            </p:cNvSpPr>
            <p:nvPr/>
          </p:nvSpPr>
          <p:spPr bwMode="auto">
            <a:xfrm>
              <a:off x="1536" y="3373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49" name="Text Box 29"/>
            <p:cNvSpPr txBox="1">
              <a:spLocks noChangeArrowheads="1"/>
            </p:cNvSpPr>
            <p:nvPr/>
          </p:nvSpPr>
          <p:spPr bwMode="auto">
            <a:xfrm>
              <a:off x="1974" y="3018"/>
              <a:ext cx="1571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cs-CZ" sz="2400" b="1" dirty="0" smtClean="0">
                  <a:solidFill>
                    <a:schemeClr val="tx2"/>
                  </a:solidFill>
                </a:rPr>
                <a:t>Závěr a diskuse</a:t>
              </a:r>
              <a:endParaRPr lang="en-US" sz="2400" b="1" dirty="0">
                <a:solidFill>
                  <a:schemeClr val="tx2"/>
                </a:solidFill>
              </a:endParaRPr>
            </a:p>
          </p:txBody>
        </p:sp>
        <p:sp>
          <p:nvSpPr>
            <p:cNvPr id="50" name="Text Box 30"/>
            <p:cNvSpPr txBox="1">
              <a:spLocks noChangeArrowheads="1"/>
            </p:cNvSpPr>
            <p:nvPr/>
          </p:nvSpPr>
          <p:spPr bwMode="gray">
            <a:xfrm>
              <a:off x="1275" y="3051"/>
              <a:ext cx="22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cs-CZ" sz="2400" b="1" dirty="0" smtClean="0">
                  <a:solidFill>
                    <a:schemeClr val="bg1"/>
                  </a:solidFill>
                </a:rPr>
                <a:t>5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40"/>
          <p:cNvGrpSpPr>
            <a:grpSpLocks/>
          </p:cNvGrpSpPr>
          <p:nvPr/>
        </p:nvGrpSpPr>
        <p:grpSpPr bwMode="auto">
          <a:xfrm>
            <a:off x="1835696" y="2132856"/>
            <a:ext cx="5410201" cy="665162"/>
            <a:chOff x="1152" y="2989"/>
            <a:chExt cx="3408" cy="419"/>
          </a:xfrm>
        </p:grpSpPr>
        <p:grpSp>
          <p:nvGrpSpPr>
            <p:cNvPr id="55" name="Group 21"/>
            <p:cNvGrpSpPr>
              <a:grpSpLocks/>
            </p:cNvGrpSpPr>
            <p:nvPr/>
          </p:nvGrpSpPr>
          <p:grpSpPr bwMode="auto">
            <a:xfrm>
              <a:off x="1152" y="2989"/>
              <a:ext cx="480" cy="419"/>
              <a:chOff x="3174" y="2656"/>
              <a:chExt cx="1549" cy="1351"/>
            </a:xfrm>
          </p:grpSpPr>
          <p:sp>
            <p:nvSpPr>
              <p:cNvPr id="59" name="AutoShape 22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0" name="AutoShape 23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1" name="AutoShape 24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56" name="Line 28"/>
            <p:cNvSpPr>
              <a:spLocks noChangeShapeType="1"/>
            </p:cNvSpPr>
            <p:nvPr/>
          </p:nvSpPr>
          <p:spPr bwMode="auto">
            <a:xfrm>
              <a:off x="1536" y="3373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57" name="Text Box 29"/>
            <p:cNvSpPr txBox="1">
              <a:spLocks noChangeArrowheads="1"/>
            </p:cNvSpPr>
            <p:nvPr/>
          </p:nvSpPr>
          <p:spPr bwMode="auto">
            <a:xfrm>
              <a:off x="1974" y="3018"/>
              <a:ext cx="256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cs-CZ" sz="2400" b="1" dirty="0" err="1" smtClean="0">
                  <a:solidFill>
                    <a:schemeClr val="tx2"/>
                  </a:solidFill>
                </a:rPr>
                <a:t>Inzulinoterapie</a:t>
              </a:r>
              <a:r>
                <a:rPr lang="cs-CZ" sz="2400" b="1" dirty="0" smtClean="0">
                  <a:solidFill>
                    <a:schemeClr val="tx2"/>
                  </a:solidFill>
                </a:rPr>
                <a:t> DM I , DM II</a:t>
              </a:r>
              <a:endParaRPr lang="en-US" sz="2400" b="1" dirty="0">
                <a:solidFill>
                  <a:schemeClr val="tx2"/>
                </a:solidFill>
              </a:endParaRPr>
            </a:p>
          </p:txBody>
        </p:sp>
        <p:sp>
          <p:nvSpPr>
            <p:cNvPr id="58" name="Text Box 30"/>
            <p:cNvSpPr txBox="1">
              <a:spLocks noChangeArrowheads="1"/>
            </p:cNvSpPr>
            <p:nvPr/>
          </p:nvSpPr>
          <p:spPr bwMode="gray">
            <a:xfrm>
              <a:off x="1275" y="3051"/>
              <a:ext cx="22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cs-CZ" sz="2400" b="1" dirty="0" smtClean="0">
                  <a:solidFill>
                    <a:schemeClr val="bg1"/>
                  </a:solidFill>
                </a:rPr>
                <a:t>1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2" name="Group 40"/>
          <p:cNvGrpSpPr>
            <a:grpSpLocks/>
          </p:cNvGrpSpPr>
          <p:nvPr/>
        </p:nvGrpSpPr>
        <p:grpSpPr bwMode="auto">
          <a:xfrm>
            <a:off x="1835696" y="2852496"/>
            <a:ext cx="5543555" cy="830263"/>
            <a:chOff x="1152" y="2898"/>
            <a:chExt cx="3492" cy="523"/>
          </a:xfrm>
        </p:grpSpPr>
        <p:grpSp>
          <p:nvGrpSpPr>
            <p:cNvPr id="63" name="Group 21"/>
            <p:cNvGrpSpPr>
              <a:grpSpLocks/>
            </p:cNvGrpSpPr>
            <p:nvPr/>
          </p:nvGrpSpPr>
          <p:grpSpPr bwMode="auto">
            <a:xfrm>
              <a:off x="1152" y="2989"/>
              <a:ext cx="480" cy="419"/>
              <a:chOff x="3174" y="2656"/>
              <a:chExt cx="1549" cy="1351"/>
            </a:xfrm>
          </p:grpSpPr>
          <p:sp>
            <p:nvSpPr>
              <p:cNvPr id="67" name="AutoShape 22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8" name="AutoShape 23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9" name="AutoShape 24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64" name="Line 28"/>
            <p:cNvSpPr>
              <a:spLocks noChangeShapeType="1"/>
            </p:cNvSpPr>
            <p:nvPr/>
          </p:nvSpPr>
          <p:spPr bwMode="auto">
            <a:xfrm>
              <a:off x="1536" y="3373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65" name="Text Box 29"/>
            <p:cNvSpPr txBox="1">
              <a:spLocks noChangeArrowheads="1"/>
            </p:cNvSpPr>
            <p:nvPr/>
          </p:nvSpPr>
          <p:spPr bwMode="auto">
            <a:xfrm>
              <a:off x="1966" y="2898"/>
              <a:ext cx="2678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cs-CZ" sz="2400" b="1" dirty="0" smtClean="0">
                  <a:solidFill>
                    <a:schemeClr val="tx2"/>
                  </a:solidFill>
                </a:rPr>
                <a:t>Inzulínové režimy a výhody </a:t>
              </a:r>
            </a:p>
            <a:p>
              <a:pPr algn="ctr"/>
              <a:r>
                <a:rPr lang="cs-CZ" sz="2400" b="1" dirty="0" smtClean="0">
                  <a:solidFill>
                    <a:schemeClr val="tx2"/>
                  </a:solidFill>
                </a:rPr>
                <a:t>z časné </a:t>
              </a:r>
              <a:r>
                <a:rPr lang="cs-CZ" sz="2400" b="1" dirty="0" err="1" smtClean="0">
                  <a:solidFill>
                    <a:schemeClr val="tx2"/>
                  </a:solidFill>
                </a:rPr>
                <a:t>inzulinizace</a:t>
              </a:r>
              <a:endParaRPr lang="cs-CZ" sz="2400" b="1" dirty="0" smtClean="0">
                <a:solidFill>
                  <a:schemeClr val="tx2"/>
                </a:solidFill>
              </a:endParaRPr>
            </a:p>
          </p:txBody>
        </p:sp>
        <p:sp>
          <p:nvSpPr>
            <p:cNvPr id="66" name="Text Box 30"/>
            <p:cNvSpPr txBox="1">
              <a:spLocks noChangeArrowheads="1"/>
            </p:cNvSpPr>
            <p:nvPr/>
          </p:nvSpPr>
          <p:spPr bwMode="gray">
            <a:xfrm>
              <a:off x="1275" y="3051"/>
              <a:ext cx="22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cs-CZ" sz="2400" b="1" dirty="0" smtClean="0">
                  <a:solidFill>
                    <a:schemeClr val="bg1"/>
                  </a:solidFill>
                </a:rPr>
                <a:t>2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0" name="Group 40"/>
          <p:cNvGrpSpPr>
            <a:grpSpLocks/>
          </p:cNvGrpSpPr>
          <p:nvPr/>
        </p:nvGrpSpPr>
        <p:grpSpPr bwMode="auto">
          <a:xfrm>
            <a:off x="1835696" y="3861048"/>
            <a:ext cx="5878514" cy="665162"/>
            <a:chOff x="1152" y="2989"/>
            <a:chExt cx="3703" cy="419"/>
          </a:xfrm>
        </p:grpSpPr>
        <p:grpSp>
          <p:nvGrpSpPr>
            <p:cNvPr id="71" name="Group 21"/>
            <p:cNvGrpSpPr>
              <a:grpSpLocks/>
            </p:cNvGrpSpPr>
            <p:nvPr/>
          </p:nvGrpSpPr>
          <p:grpSpPr bwMode="auto">
            <a:xfrm>
              <a:off x="1152" y="2989"/>
              <a:ext cx="480" cy="419"/>
              <a:chOff x="3174" y="2656"/>
              <a:chExt cx="1549" cy="1351"/>
            </a:xfrm>
          </p:grpSpPr>
          <p:sp>
            <p:nvSpPr>
              <p:cNvPr id="75" name="AutoShape 22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76" name="AutoShape 23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77" name="AutoShape 24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72" name="Line 28"/>
            <p:cNvSpPr>
              <a:spLocks noChangeShapeType="1"/>
            </p:cNvSpPr>
            <p:nvPr/>
          </p:nvSpPr>
          <p:spPr bwMode="auto">
            <a:xfrm>
              <a:off x="1536" y="3373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73" name="Text Box 29"/>
            <p:cNvSpPr txBox="1">
              <a:spLocks noChangeArrowheads="1"/>
            </p:cNvSpPr>
            <p:nvPr/>
          </p:nvSpPr>
          <p:spPr bwMode="auto">
            <a:xfrm>
              <a:off x="1974" y="3018"/>
              <a:ext cx="2881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cs-CZ" sz="2400" b="1" dirty="0" smtClean="0">
                  <a:solidFill>
                    <a:schemeClr val="tx2"/>
                  </a:solidFill>
                </a:rPr>
                <a:t>Inzulinový analog proč a kdy?</a:t>
              </a:r>
              <a:endParaRPr lang="en-US" sz="2400" b="1" dirty="0">
                <a:solidFill>
                  <a:schemeClr val="tx2"/>
                </a:solidFill>
              </a:endParaRPr>
            </a:p>
          </p:txBody>
        </p:sp>
        <p:sp>
          <p:nvSpPr>
            <p:cNvPr id="74" name="Text Box 30"/>
            <p:cNvSpPr txBox="1">
              <a:spLocks noChangeArrowheads="1"/>
            </p:cNvSpPr>
            <p:nvPr/>
          </p:nvSpPr>
          <p:spPr bwMode="gray">
            <a:xfrm>
              <a:off x="1275" y="3051"/>
              <a:ext cx="22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cs-CZ" sz="2400" b="1" smtClean="0">
                  <a:solidFill>
                    <a:schemeClr val="bg1"/>
                  </a:solidFill>
                </a:rPr>
                <a:t>3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FF00"/>
                </a:solidFill>
              </a:rPr>
              <a:t>Obsah</a:t>
            </a:r>
            <a:endParaRPr lang="en-US" dirty="0">
              <a:solidFill>
                <a:srgbClr val="FFFF00"/>
              </a:solidFill>
            </a:endParaRPr>
          </a:p>
        </p:txBody>
      </p:sp>
      <p:grpSp>
        <p:nvGrpSpPr>
          <p:cNvPr id="2" name="Group 40"/>
          <p:cNvGrpSpPr>
            <a:grpSpLocks/>
          </p:cNvGrpSpPr>
          <p:nvPr/>
        </p:nvGrpSpPr>
        <p:grpSpPr bwMode="auto">
          <a:xfrm>
            <a:off x="1828800" y="4745038"/>
            <a:ext cx="5410200" cy="665162"/>
            <a:chOff x="1152" y="2989"/>
            <a:chExt cx="3408" cy="419"/>
          </a:xfrm>
        </p:grpSpPr>
        <p:grpSp>
          <p:nvGrpSpPr>
            <p:cNvPr id="4" name="Group 21"/>
            <p:cNvGrpSpPr>
              <a:grpSpLocks/>
            </p:cNvGrpSpPr>
            <p:nvPr/>
          </p:nvGrpSpPr>
          <p:grpSpPr bwMode="auto">
            <a:xfrm>
              <a:off x="1152" y="2989"/>
              <a:ext cx="480" cy="419"/>
              <a:chOff x="3174" y="2656"/>
              <a:chExt cx="1549" cy="1351"/>
            </a:xfrm>
          </p:grpSpPr>
          <p:sp>
            <p:nvSpPr>
              <p:cNvPr id="40982" name="AutoShape 22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40983" name="AutoShape 23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40984" name="AutoShape 24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40988" name="Line 28"/>
            <p:cNvSpPr>
              <a:spLocks noChangeShapeType="1"/>
            </p:cNvSpPr>
            <p:nvPr/>
          </p:nvSpPr>
          <p:spPr bwMode="auto">
            <a:xfrm>
              <a:off x="1536" y="3373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40989" name="Text Box 29"/>
            <p:cNvSpPr txBox="1">
              <a:spLocks noChangeArrowheads="1"/>
            </p:cNvSpPr>
            <p:nvPr/>
          </p:nvSpPr>
          <p:spPr bwMode="auto">
            <a:xfrm>
              <a:off x="1974" y="3018"/>
              <a:ext cx="237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cs-CZ" sz="2400" b="1" dirty="0" smtClean="0">
                  <a:solidFill>
                    <a:schemeClr val="tx2"/>
                  </a:solidFill>
                </a:rPr>
                <a:t>Otázky a omyly pacientů</a:t>
              </a:r>
              <a:endParaRPr lang="en-US" sz="2400" b="1" dirty="0">
                <a:solidFill>
                  <a:schemeClr val="tx2"/>
                </a:solidFill>
              </a:endParaRPr>
            </a:p>
          </p:txBody>
        </p:sp>
        <p:sp>
          <p:nvSpPr>
            <p:cNvPr id="40990" name="Text Box 30"/>
            <p:cNvSpPr txBox="1">
              <a:spLocks noChangeArrowheads="1"/>
            </p:cNvSpPr>
            <p:nvPr/>
          </p:nvSpPr>
          <p:spPr bwMode="gray">
            <a:xfrm>
              <a:off x="1276" y="3051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b="1" dirty="0">
                  <a:solidFill>
                    <a:schemeClr val="bg1"/>
                  </a:solidFill>
                </a:rPr>
                <a:t>4</a:t>
              </a:r>
            </a:p>
          </p:txBody>
        </p:sp>
      </p:grpSp>
      <p:sp>
        <p:nvSpPr>
          <p:cNvPr id="40992" name="Text Box 32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cs-CZ"/>
          </a:p>
        </p:txBody>
      </p:sp>
      <p:sp>
        <p:nvSpPr>
          <p:cNvPr id="3" name="Zástupný symbol čísla snímky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0F662F-9985-4D27-9948-2BCB754C3076}" type="slidenum">
              <a:rPr lang="en-US" smtClean="0"/>
              <a:pPr/>
              <a:t>3</a:t>
            </a:fld>
            <a:endParaRPr lang="en-US"/>
          </a:p>
        </p:txBody>
      </p:sp>
      <p:grpSp>
        <p:nvGrpSpPr>
          <p:cNvPr id="5" name="Group 40"/>
          <p:cNvGrpSpPr>
            <a:grpSpLocks/>
          </p:cNvGrpSpPr>
          <p:nvPr/>
        </p:nvGrpSpPr>
        <p:grpSpPr bwMode="auto">
          <a:xfrm>
            <a:off x="1835696" y="5661248"/>
            <a:ext cx="5410200" cy="665162"/>
            <a:chOff x="1152" y="2989"/>
            <a:chExt cx="3408" cy="419"/>
          </a:xfrm>
        </p:grpSpPr>
        <p:grpSp>
          <p:nvGrpSpPr>
            <p:cNvPr id="6" name="Group 21"/>
            <p:cNvGrpSpPr>
              <a:grpSpLocks/>
            </p:cNvGrpSpPr>
            <p:nvPr/>
          </p:nvGrpSpPr>
          <p:grpSpPr bwMode="auto">
            <a:xfrm>
              <a:off x="1152" y="2989"/>
              <a:ext cx="480" cy="419"/>
              <a:chOff x="3174" y="2656"/>
              <a:chExt cx="1549" cy="1351"/>
            </a:xfrm>
          </p:grpSpPr>
          <p:sp>
            <p:nvSpPr>
              <p:cNvPr id="51" name="AutoShape 22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52" name="AutoShape 23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53" name="AutoShape 24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48" name="Line 28"/>
            <p:cNvSpPr>
              <a:spLocks noChangeShapeType="1"/>
            </p:cNvSpPr>
            <p:nvPr/>
          </p:nvSpPr>
          <p:spPr bwMode="auto">
            <a:xfrm>
              <a:off x="1536" y="3373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49" name="Text Box 29"/>
            <p:cNvSpPr txBox="1">
              <a:spLocks noChangeArrowheads="1"/>
            </p:cNvSpPr>
            <p:nvPr/>
          </p:nvSpPr>
          <p:spPr bwMode="auto">
            <a:xfrm>
              <a:off x="1974" y="3018"/>
              <a:ext cx="1571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cs-CZ" sz="2400" b="1" dirty="0" smtClean="0">
                  <a:solidFill>
                    <a:schemeClr val="tx2"/>
                  </a:solidFill>
                </a:rPr>
                <a:t>Závěr a diskuse</a:t>
              </a:r>
              <a:endParaRPr lang="en-US" sz="2400" b="1" dirty="0">
                <a:solidFill>
                  <a:schemeClr val="tx2"/>
                </a:solidFill>
              </a:endParaRPr>
            </a:p>
          </p:txBody>
        </p:sp>
        <p:sp>
          <p:nvSpPr>
            <p:cNvPr id="50" name="Text Box 30"/>
            <p:cNvSpPr txBox="1">
              <a:spLocks noChangeArrowheads="1"/>
            </p:cNvSpPr>
            <p:nvPr/>
          </p:nvSpPr>
          <p:spPr bwMode="gray">
            <a:xfrm>
              <a:off x="1275" y="3051"/>
              <a:ext cx="22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cs-CZ" sz="2400" b="1" dirty="0" smtClean="0">
                  <a:solidFill>
                    <a:schemeClr val="bg1"/>
                  </a:solidFill>
                </a:rPr>
                <a:t>5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Group 40"/>
          <p:cNvGrpSpPr>
            <a:grpSpLocks/>
          </p:cNvGrpSpPr>
          <p:nvPr/>
        </p:nvGrpSpPr>
        <p:grpSpPr bwMode="auto">
          <a:xfrm>
            <a:off x="1835696" y="2132856"/>
            <a:ext cx="5410201" cy="665162"/>
            <a:chOff x="1152" y="2989"/>
            <a:chExt cx="3408" cy="419"/>
          </a:xfrm>
        </p:grpSpPr>
        <p:grpSp>
          <p:nvGrpSpPr>
            <p:cNvPr id="8" name="Group 21"/>
            <p:cNvGrpSpPr>
              <a:grpSpLocks/>
            </p:cNvGrpSpPr>
            <p:nvPr/>
          </p:nvGrpSpPr>
          <p:grpSpPr bwMode="auto">
            <a:xfrm>
              <a:off x="1152" y="2989"/>
              <a:ext cx="480" cy="419"/>
              <a:chOff x="3174" y="2656"/>
              <a:chExt cx="1549" cy="1351"/>
            </a:xfrm>
          </p:grpSpPr>
          <p:sp>
            <p:nvSpPr>
              <p:cNvPr id="59" name="AutoShape 22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0" name="AutoShape 23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1" name="AutoShape 24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chemeClr val="tx2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56" name="Line 28"/>
            <p:cNvSpPr>
              <a:spLocks noChangeShapeType="1"/>
            </p:cNvSpPr>
            <p:nvPr/>
          </p:nvSpPr>
          <p:spPr bwMode="auto">
            <a:xfrm>
              <a:off x="1536" y="3373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57" name="Text Box 29"/>
            <p:cNvSpPr txBox="1">
              <a:spLocks noChangeArrowheads="1"/>
            </p:cNvSpPr>
            <p:nvPr/>
          </p:nvSpPr>
          <p:spPr bwMode="auto">
            <a:xfrm>
              <a:off x="1974" y="3018"/>
              <a:ext cx="2568" cy="291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cs-CZ" sz="2400" b="1" dirty="0" err="1" smtClean="0">
                  <a:solidFill>
                    <a:srgbClr val="FFFF00"/>
                  </a:solidFill>
                </a:rPr>
                <a:t>Inzulinoterapie</a:t>
              </a:r>
              <a:r>
                <a:rPr lang="cs-CZ" sz="2400" b="1" dirty="0" smtClean="0">
                  <a:solidFill>
                    <a:srgbClr val="FFFF00"/>
                  </a:solidFill>
                </a:rPr>
                <a:t> DM I , DM II</a:t>
              </a:r>
              <a:endParaRPr lang="en-US" sz="2400" b="1" dirty="0">
                <a:solidFill>
                  <a:srgbClr val="FFFF00"/>
                </a:solidFill>
              </a:endParaRPr>
            </a:p>
          </p:txBody>
        </p:sp>
        <p:sp>
          <p:nvSpPr>
            <p:cNvPr id="58" name="Text Box 30"/>
            <p:cNvSpPr txBox="1">
              <a:spLocks noChangeArrowheads="1"/>
            </p:cNvSpPr>
            <p:nvPr/>
          </p:nvSpPr>
          <p:spPr bwMode="gray">
            <a:xfrm>
              <a:off x="1275" y="3051"/>
              <a:ext cx="22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cs-CZ" sz="2400" b="1" dirty="0" smtClean="0">
                  <a:solidFill>
                    <a:schemeClr val="bg1"/>
                  </a:solidFill>
                </a:rPr>
                <a:t>1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40"/>
          <p:cNvGrpSpPr>
            <a:grpSpLocks/>
          </p:cNvGrpSpPr>
          <p:nvPr/>
        </p:nvGrpSpPr>
        <p:grpSpPr bwMode="auto">
          <a:xfrm>
            <a:off x="1835696" y="2852496"/>
            <a:ext cx="5543555" cy="830263"/>
            <a:chOff x="1152" y="2898"/>
            <a:chExt cx="3492" cy="523"/>
          </a:xfrm>
        </p:grpSpPr>
        <p:grpSp>
          <p:nvGrpSpPr>
            <p:cNvPr id="10" name="Group 21"/>
            <p:cNvGrpSpPr>
              <a:grpSpLocks/>
            </p:cNvGrpSpPr>
            <p:nvPr/>
          </p:nvGrpSpPr>
          <p:grpSpPr bwMode="auto">
            <a:xfrm>
              <a:off x="1152" y="2989"/>
              <a:ext cx="480" cy="419"/>
              <a:chOff x="3174" y="2656"/>
              <a:chExt cx="1549" cy="1351"/>
            </a:xfrm>
          </p:grpSpPr>
          <p:sp>
            <p:nvSpPr>
              <p:cNvPr id="67" name="AutoShape 22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8" name="AutoShape 23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9" name="AutoShape 24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64" name="Line 28"/>
            <p:cNvSpPr>
              <a:spLocks noChangeShapeType="1"/>
            </p:cNvSpPr>
            <p:nvPr/>
          </p:nvSpPr>
          <p:spPr bwMode="auto">
            <a:xfrm>
              <a:off x="1536" y="3373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65" name="Text Box 29"/>
            <p:cNvSpPr txBox="1">
              <a:spLocks noChangeArrowheads="1"/>
            </p:cNvSpPr>
            <p:nvPr/>
          </p:nvSpPr>
          <p:spPr bwMode="auto">
            <a:xfrm>
              <a:off x="1966" y="2898"/>
              <a:ext cx="2678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cs-CZ" sz="2400" b="1" dirty="0" smtClean="0">
                  <a:solidFill>
                    <a:schemeClr val="tx2"/>
                  </a:solidFill>
                </a:rPr>
                <a:t>Inzulínové režimy a výhody </a:t>
              </a:r>
            </a:p>
            <a:p>
              <a:pPr algn="ctr"/>
              <a:r>
                <a:rPr lang="cs-CZ" sz="2400" b="1" dirty="0" smtClean="0">
                  <a:solidFill>
                    <a:schemeClr val="tx2"/>
                  </a:solidFill>
                </a:rPr>
                <a:t>z časné </a:t>
              </a:r>
              <a:r>
                <a:rPr lang="cs-CZ" sz="2400" b="1" dirty="0" err="1" smtClean="0">
                  <a:solidFill>
                    <a:schemeClr val="tx2"/>
                  </a:solidFill>
                </a:rPr>
                <a:t>inzulinizace</a:t>
              </a:r>
              <a:endParaRPr lang="cs-CZ" sz="2400" b="1" dirty="0" smtClean="0">
                <a:solidFill>
                  <a:schemeClr val="tx2"/>
                </a:solidFill>
              </a:endParaRPr>
            </a:p>
          </p:txBody>
        </p:sp>
        <p:sp>
          <p:nvSpPr>
            <p:cNvPr id="66" name="Text Box 30"/>
            <p:cNvSpPr txBox="1">
              <a:spLocks noChangeArrowheads="1"/>
            </p:cNvSpPr>
            <p:nvPr/>
          </p:nvSpPr>
          <p:spPr bwMode="gray">
            <a:xfrm>
              <a:off x="1275" y="3051"/>
              <a:ext cx="22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cs-CZ" sz="2400" b="1" dirty="0" smtClean="0">
                  <a:solidFill>
                    <a:schemeClr val="bg1"/>
                  </a:solidFill>
                </a:rPr>
                <a:t>2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40"/>
          <p:cNvGrpSpPr>
            <a:grpSpLocks/>
          </p:cNvGrpSpPr>
          <p:nvPr/>
        </p:nvGrpSpPr>
        <p:grpSpPr bwMode="auto">
          <a:xfrm>
            <a:off x="1835696" y="3861048"/>
            <a:ext cx="5878514" cy="665162"/>
            <a:chOff x="1152" y="2989"/>
            <a:chExt cx="3703" cy="419"/>
          </a:xfrm>
        </p:grpSpPr>
        <p:grpSp>
          <p:nvGrpSpPr>
            <p:cNvPr id="12" name="Group 21"/>
            <p:cNvGrpSpPr>
              <a:grpSpLocks/>
            </p:cNvGrpSpPr>
            <p:nvPr/>
          </p:nvGrpSpPr>
          <p:grpSpPr bwMode="auto">
            <a:xfrm>
              <a:off x="1152" y="2989"/>
              <a:ext cx="480" cy="419"/>
              <a:chOff x="3174" y="2656"/>
              <a:chExt cx="1549" cy="1351"/>
            </a:xfrm>
          </p:grpSpPr>
          <p:sp>
            <p:nvSpPr>
              <p:cNvPr id="75" name="AutoShape 22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76" name="AutoShape 23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77" name="AutoShape 24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72" name="Line 28"/>
            <p:cNvSpPr>
              <a:spLocks noChangeShapeType="1"/>
            </p:cNvSpPr>
            <p:nvPr/>
          </p:nvSpPr>
          <p:spPr bwMode="auto">
            <a:xfrm>
              <a:off x="1536" y="3373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73" name="Text Box 29"/>
            <p:cNvSpPr txBox="1">
              <a:spLocks noChangeArrowheads="1"/>
            </p:cNvSpPr>
            <p:nvPr/>
          </p:nvSpPr>
          <p:spPr bwMode="auto">
            <a:xfrm>
              <a:off x="1974" y="3018"/>
              <a:ext cx="2881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cs-CZ" sz="2400" b="1" dirty="0" smtClean="0">
                  <a:solidFill>
                    <a:schemeClr val="tx2"/>
                  </a:solidFill>
                </a:rPr>
                <a:t>Inzulinový analog proč a kdy?</a:t>
              </a:r>
              <a:endParaRPr lang="en-US" sz="2400" b="1" dirty="0">
                <a:solidFill>
                  <a:schemeClr val="tx2"/>
                </a:solidFill>
              </a:endParaRPr>
            </a:p>
          </p:txBody>
        </p:sp>
        <p:sp>
          <p:nvSpPr>
            <p:cNvPr id="74" name="Text Box 30"/>
            <p:cNvSpPr txBox="1">
              <a:spLocks noChangeArrowheads="1"/>
            </p:cNvSpPr>
            <p:nvPr/>
          </p:nvSpPr>
          <p:spPr bwMode="gray">
            <a:xfrm>
              <a:off x="1275" y="3051"/>
              <a:ext cx="22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cs-CZ" sz="2400" b="1" smtClean="0">
                  <a:solidFill>
                    <a:schemeClr val="bg1"/>
                  </a:solidFill>
                </a:rPr>
                <a:t>3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406400" y="271463"/>
            <a:ext cx="84645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30" tIns="46016" rIns="92030" bIns="46016" anchor="b"/>
          <a:lstStyle/>
          <a:p>
            <a:pPr algn="ctr" eaLnBrk="1" hangingPunct="1"/>
            <a:endParaRPr lang="fr-FR" sz="2800">
              <a:solidFill>
                <a:srgbClr val="FAF24A"/>
              </a:solidFill>
              <a:latin typeface="Arial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>
          <a:xfrm>
            <a:off x="539552" y="260648"/>
            <a:ext cx="8091684" cy="941387"/>
          </a:xfrm>
        </p:spPr>
        <p:txBody>
          <a:bodyPr/>
          <a:lstStyle/>
          <a:p>
            <a:pPr algn="l" eaLnBrk="1" hangingPunct="1">
              <a:defRPr/>
            </a:pPr>
            <a:r>
              <a:rPr lang="cs-CZ" sz="4400" dirty="0" smtClean="0">
                <a:solidFill>
                  <a:srgbClr val="FFFF00"/>
                </a:solidFill>
              </a:rPr>
              <a:t>         Potřeba inzulínu</a:t>
            </a:r>
            <a:endParaRPr lang="en-GB" sz="4400" dirty="0" smtClean="0">
              <a:solidFill>
                <a:srgbClr val="FFFF00"/>
              </a:solidFill>
            </a:endParaRP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251520" y="1772816"/>
            <a:ext cx="8712968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40000"/>
              </a:spcBef>
              <a:buClr>
                <a:schemeClr val="tx1"/>
              </a:buClr>
              <a:buFont typeface="Wingdings" pitchFamily="2" charset="2"/>
              <a:buChar char="v"/>
            </a:pPr>
            <a:r>
              <a:rPr lang="sk-SK" sz="2800" b="1" dirty="0" smtClean="0">
                <a:solidFill>
                  <a:schemeClr val="tx2"/>
                </a:solidFill>
              </a:rPr>
              <a:t>Diabetes </a:t>
            </a:r>
            <a:r>
              <a:rPr lang="sk-SK" sz="2800" b="1" dirty="0" err="1" smtClean="0">
                <a:solidFill>
                  <a:schemeClr val="tx2"/>
                </a:solidFill>
              </a:rPr>
              <a:t>mellitus</a:t>
            </a:r>
            <a:r>
              <a:rPr lang="sk-SK" sz="2800" b="1" dirty="0" smtClean="0">
                <a:solidFill>
                  <a:schemeClr val="tx2"/>
                </a:solidFill>
              </a:rPr>
              <a:t> I</a:t>
            </a:r>
            <a:endParaRPr lang="sk-SK" sz="2800" b="1" dirty="0" smtClean="0">
              <a:solidFill>
                <a:schemeClr val="tx2"/>
              </a:solidFill>
              <a:latin typeface="Arial" charset="0"/>
            </a:endParaRPr>
          </a:p>
          <a:p>
            <a:pPr marL="800100" lvl="1" indent="-342900">
              <a:spcBef>
                <a:spcPct val="40000"/>
              </a:spcBef>
              <a:buClr>
                <a:srgbClr val="0070C0"/>
              </a:buClr>
              <a:buFont typeface="Arial" pitchFamily="34" charset="0"/>
              <a:buChar char="•"/>
            </a:pPr>
            <a:r>
              <a:rPr lang="sk-SK" sz="2400" b="1" dirty="0" err="1" smtClean="0">
                <a:solidFill>
                  <a:srgbClr val="0070C0"/>
                </a:solidFill>
                <a:latin typeface="Arial" charset="0"/>
              </a:rPr>
              <a:t>Rychý</a:t>
            </a:r>
            <a:r>
              <a:rPr lang="sk-SK" sz="2400" b="1" dirty="0" smtClean="0">
                <a:solidFill>
                  <a:srgbClr val="0070C0"/>
                </a:solidFill>
                <a:latin typeface="Arial" charset="0"/>
              </a:rPr>
              <a:t> pokles </a:t>
            </a:r>
            <a:r>
              <a:rPr lang="sk-SK" sz="2400" b="1" dirty="0" err="1" smtClean="0">
                <a:solidFill>
                  <a:srgbClr val="0070C0"/>
                </a:solidFill>
                <a:latin typeface="Arial" charset="0"/>
              </a:rPr>
              <a:t>sekrece</a:t>
            </a:r>
            <a:r>
              <a:rPr lang="sk-SK" sz="2400" b="1" dirty="0" smtClean="0">
                <a:solidFill>
                  <a:srgbClr val="0070C0"/>
                </a:solidFill>
                <a:latin typeface="Arial" charset="0"/>
              </a:rPr>
              <a:t> inzulínu až k úplnému zániku </a:t>
            </a:r>
            <a:r>
              <a:rPr lang="sk-SK" sz="2400" b="1" dirty="0" err="1" smtClean="0">
                <a:solidFill>
                  <a:srgbClr val="0070C0"/>
                </a:solidFill>
                <a:latin typeface="Arial" charset="0"/>
              </a:rPr>
              <a:t>produkce</a:t>
            </a:r>
            <a:r>
              <a:rPr lang="sk-SK" sz="2400" b="1" dirty="0" smtClean="0">
                <a:solidFill>
                  <a:srgbClr val="0070C0"/>
                </a:solidFill>
                <a:latin typeface="Arial" charset="0"/>
              </a:rPr>
              <a:t> (</a:t>
            </a:r>
            <a:r>
              <a:rPr lang="sk-SK" sz="2400" b="1" dirty="0" err="1" smtClean="0">
                <a:solidFill>
                  <a:srgbClr val="0070C0"/>
                </a:solidFill>
                <a:latin typeface="Arial" charset="0"/>
              </a:rPr>
              <a:t>autoimunita</a:t>
            </a:r>
            <a:r>
              <a:rPr lang="sk-SK" sz="2400" b="1" dirty="0" smtClean="0">
                <a:solidFill>
                  <a:srgbClr val="0070C0"/>
                </a:solidFill>
                <a:latin typeface="Arial" charset="0"/>
              </a:rPr>
              <a:t>) – </a:t>
            </a:r>
            <a:r>
              <a:rPr lang="sk-SK" sz="2400" b="1" dirty="0" err="1" smtClean="0">
                <a:solidFill>
                  <a:srgbClr val="0070C0"/>
                </a:solidFill>
                <a:latin typeface="Arial" charset="0"/>
              </a:rPr>
              <a:t>potřeba</a:t>
            </a:r>
            <a:r>
              <a:rPr lang="sk-SK" sz="2400" b="1" dirty="0" smtClean="0">
                <a:solidFill>
                  <a:srgbClr val="0070C0"/>
                </a:solidFill>
                <a:latin typeface="Arial" charset="0"/>
              </a:rPr>
              <a:t> okamžité </a:t>
            </a:r>
            <a:r>
              <a:rPr lang="sk-SK" sz="2400" b="1" dirty="0" err="1" smtClean="0">
                <a:solidFill>
                  <a:srgbClr val="0070C0"/>
                </a:solidFill>
                <a:latin typeface="Arial" charset="0"/>
              </a:rPr>
              <a:t>substituce</a:t>
            </a:r>
            <a:endParaRPr lang="sk-SK" sz="2400" b="1" dirty="0" smtClean="0">
              <a:solidFill>
                <a:srgbClr val="0070C0"/>
              </a:solidFill>
              <a:latin typeface="Arial" charset="0"/>
            </a:endParaRPr>
          </a:p>
          <a:p>
            <a:pPr marL="800100" lvl="1" indent="-342900">
              <a:spcBef>
                <a:spcPct val="40000"/>
              </a:spcBef>
              <a:buClr>
                <a:srgbClr val="0070C0"/>
              </a:buClr>
              <a:buFont typeface="Arial" pitchFamily="34" charset="0"/>
              <a:buChar char="•"/>
            </a:pPr>
            <a:endParaRPr lang="sk-SK" sz="2400" b="1" dirty="0" smtClean="0">
              <a:solidFill>
                <a:srgbClr val="0070C0"/>
              </a:solidFill>
              <a:latin typeface="Arial" charset="0"/>
            </a:endParaRPr>
          </a:p>
          <a:p>
            <a:pPr marL="342900" indent="-342900">
              <a:spcBef>
                <a:spcPct val="40000"/>
              </a:spcBef>
              <a:buClr>
                <a:schemeClr val="tx1"/>
              </a:buClr>
              <a:buFont typeface="Wingdings" pitchFamily="2" charset="2"/>
              <a:buChar char="v"/>
            </a:pPr>
            <a:r>
              <a:rPr lang="sk-SK" sz="2800" b="1" dirty="0" smtClean="0">
                <a:solidFill>
                  <a:schemeClr val="tx2"/>
                </a:solidFill>
                <a:latin typeface="Arial" charset="0"/>
              </a:rPr>
              <a:t>Diabetes </a:t>
            </a:r>
            <a:r>
              <a:rPr lang="sk-SK" sz="2800" b="1" dirty="0" err="1" smtClean="0">
                <a:solidFill>
                  <a:schemeClr val="tx2"/>
                </a:solidFill>
                <a:latin typeface="Arial" charset="0"/>
              </a:rPr>
              <a:t>mellitus</a:t>
            </a:r>
            <a:r>
              <a:rPr lang="sk-SK" sz="2800" b="1" dirty="0" smtClean="0">
                <a:solidFill>
                  <a:schemeClr val="tx2"/>
                </a:solidFill>
                <a:latin typeface="Arial" charset="0"/>
              </a:rPr>
              <a:t> II</a:t>
            </a:r>
          </a:p>
          <a:p>
            <a:pPr marL="800100" lvl="1" indent="-342900">
              <a:spcBef>
                <a:spcPct val="40000"/>
              </a:spcBef>
              <a:buClr>
                <a:srgbClr val="0070C0"/>
              </a:buClr>
              <a:buFont typeface="Arial" pitchFamily="34" charset="0"/>
              <a:buChar char="•"/>
            </a:pPr>
            <a:r>
              <a:rPr lang="sk-SK" sz="2400" b="1" dirty="0" err="1" smtClean="0">
                <a:solidFill>
                  <a:srgbClr val="0070C0"/>
                </a:solidFill>
                <a:latin typeface="Arial" charset="0"/>
              </a:rPr>
              <a:t>Inzulínorezistence</a:t>
            </a:r>
            <a:r>
              <a:rPr lang="sk-SK" sz="2400" b="1" dirty="0" smtClean="0">
                <a:solidFill>
                  <a:srgbClr val="0070C0"/>
                </a:solidFill>
                <a:latin typeface="Arial" charset="0"/>
              </a:rPr>
              <a:t> a postupný pokles </a:t>
            </a:r>
            <a:r>
              <a:rPr lang="sk-SK" sz="2400" b="1" dirty="0" err="1" smtClean="0">
                <a:solidFill>
                  <a:srgbClr val="0070C0"/>
                </a:solidFill>
                <a:latin typeface="Arial" charset="0"/>
              </a:rPr>
              <a:t>sekrece</a:t>
            </a:r>
            <a:r>
              <a:rPr lang="sk-SK" sz="2400" b="1" dirty="0" smtClean="0">
                <a:solidFill>
                  <a:srgbClr val="0070C0"/>
                </a:solidFill>
                <a:latin typeface="Arial" charset="0"/>
              </a:rPr>
              <a:t> inzulínu (</a:t>
            </a:r>
            <a:r>
              <a:rPr lang="sk-SK" sz="2400" b="1" dirty="0" err="1" smtClean="0">
                <a:solidFill>
                  <a:srgbClr val="0070C0"/>
                </a:solidFill>
                <a:latin typeface="Arial" charset="0"/>
              </a:rPr>
              <a:t>dědičnost</a:t>
            </a:r>
            <a:r>
              <a:rPr lang="sk-SK" sz="2400" b="1" dirty="0" smtClean="0">
                <a:solidFill>
                  <a:srgbClr val="0070C0"/>
                </a:solidFill>
              </a:rPr>
              <a:t> a </a:t>
            </a:r>
            <a:r>
              <a:rPr lang="sk-SK" sz="2400" b="1" dirty="0" err="1" smtClean="0">
                <a:solidFill>
                  <a:srgbClr val="0070C0"/>
                </a:solidFill>
              </a:rPr>
              <a:t>vlivy</a:t>
            </a:r>
            <a:r>
              <a:rPr lang="sk-SK" sz="2400" b="1" dirty="0" smtClean="0">
                <a:solidFill>
                  <a:srgbClr val="0070C0"/>
                </a:solidFill>
              </a:rPr>
              <a:t> </a:t>
            </a:r>
            <a:r>
              <a:rPr lang="sk-SK" sz="2400" b="1" dirty="0" err="1" smtClean="0">
                <a:solidFill>
                  <a:srgbClr val="0070C0"/>
                </a:solidFill>
              </a:rPr>
              <a:t>prostředí</a:t>
            </a:r>
            <a:r>
              <a:rPr lang="sk-SK" sz="2400" b="1" dirty="0" smtClean="0">
                <a:solidFill>
                  <a:srgbClr val="0070C0"/>
                </a:solidFill>
              </a:rPr>
              <a:t>) – </a:t>
            </a:r>
            <a:r>
              <a:rPr lang="sk-SK" sz="2400" b="1" dirty="0" err="1" smtClean="0">
                <a:solidFill>
                  <a:srgbClr val="0070C0"/>
                </a:solidFill>
              </a:rPr>
              <a:t>léčba</a:t>
            </a:r>
            <a:r>
              <a:rPr lang="sk-SK" sz="2400" b="1" dirty="0" smtClean="0">
                <a:solidFill>
                  <a:srgbClr val="0070C0"/>
                </a:solidFill>
              </a:rPr>
              <a:t> </a:t>
            </a:r>
            <a:r>
              <a:rPr lang="sk-SK" sz="2400" b="1" dirty="0" err="1" smtClean="0">
                <a:solidFill>
                  <a:srgbClr val="0070C0"/>
                </a:solidFill>
              </a:rPr>
              <a:t>podle</a:t>
            </a:r>
            <a:r>
              <a:rPr lang="sk-SK" sz="2400" b="1" dirty="0" smtClean="0">
                <a:solidFill>
                  <a:srgbClr val="0070C0"/>
                </a:solidFill>
              </a:rPr>
              <a:t> </a:t>
            </a:r>
            <a:r>
              <a:rPr lang="sk-SK" sz="2400" b="1" dirty="0" err="1" smtClean="0">
                <a:solidFill>
                  <a:srgbClr val="0070C0"/>
                </a:solidFill>
              </a:rPr>
              <a:t>aktuálně</a:t>
            </a:r>
            <a:r>
              <a:rPr lang="sk-SK" sz="2400" b="1" dirty="0" smtClean="0">
                <a:solidFill>
                  <a:srgbClr val="0070C0"/>
                </a:solidFill>
              </a:rPr>
              <a:t> </a:t>
            </a:r>
            <a:r>
              <a:rPr lang="sk-SK" sz="2400" b="1" dirty="0" err="1" smtClean="0">
                <a:solidFill>
                  <a:srgbClr val="0070C0"/>
                </a:solidFill>
              </a:rPr>
              <a:t>převažujícího</a:t>
            </a:r>
            <a:r>
              <a:rPr lang="sk-SK" sz="2400" b="1" dirty="0" smtClean="0">
                <a:solidFill>
                  <a:srgbClr val="0070C0"/>
                </a:solidFill>
              </a:rPr>
              <a:t> </a:t>
            </a:r>
            <a:r>
              <a:rPr lang="sk-SK" sz="2400" b="1" dirty="0" err="1" smtClean="0">
                <a:solidFill>
                  <a:srgbClr val="0070C0"/>
                </a:solidFill>
              </a:rPr>
              <a:t>vlivu</a:t>
            </a:r>
            <a:r>
              <a:rPr lang="sk-SK" sz="2400" b="1" dirty="0" smtClean="0">
                <a:solidFill>
                  <a:srgbClr val="0070C0"/>
                </a:solidFill>
              </a:rPr>
              <a:t> na </a:t>
            </a:r>
            <a:r>
              <a:rPr lang="sk-SK" sz="2400" b="1" dirty="0" err="1" smtClean="0">
                <a:solidFill>
                  <a:srgbClr val="0070C0"/>
                </a:solidFill>
              </a:rPr>
              <a:t>kompenzaci</a:t>
            </a:r>
            <a:endParaRPr lang="sk-SK" sz="2400" b="1" dirty="0">
              <a:solidFill>
                <a:srgbClr val="0070C0"/>
              </a:solidFill>
              <a:latin typeface="Arial" charset="0"/>
            </a:endParaRPr>
          </a:p>
          <a:p>
            <a:pPr marL="230188" indent="-230188" eaLnBrk="1" hangingPunct="1">
              <a:spcBef>
                <a:spcPct val="40000"/>
              </a:spcBef>
              <a:buClr>
                <a:srgbClr val="0070C0"/>
              </a:buClr>
              <a:buFontTx/>
              <a:buChar char="•"/>
            </a:pPr>
            <a:endParaRPr lang="sk-SK" sz="2400" b="1" dirty="0" smtClean="0">
              <a:solidFill>
                <a:srgbClr val="0070C0"/>
              </a:solidFill>
              <a:latin typeface="Arial" charset="0"/>
            </a:endParaRPr>
          </a:p>
        </p:txBody>
      </p:sp>
      <p:sp>
        <p:nvSpPr>
          <p:cNvPr id="3" name="Zástupný symbol čísla snímky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1CCB4E-F61D-4BCE-9568-BC40D770DDB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2502452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0"/>
            <a:ext cx="6768752" cy="1080120"/>
          </a:xfrm>
        </p:spPr>
        <p:txBody>
          <a:bodyPr/>
          <a:lstStyle/>
          <a:p>
            <a:pPr algn="l"/>
            <a:r>
              <a:rPr lang="cs-CZ" b="1" dirty="0">
                <a:solidFill>
                  <a:srgbClr val="FFFF00"/>
                </a:solidFill>
                <a:latin typeface="Verdana" pitchFamily="34" charset="0"/>
              </a:rPr>
              <a:t>Co je normální </a:t>
            </a:r>
            <a:r>
              <a:rPr lang="cs-CZ" b="1" dirty="0" smtClean="0">
                <a:solidFill>
                  <a:srgbClr val="FFFF00"/>
                </a:solidFill>
                <a:latin typeface="Verdana" pitchFamily="34" charset="0"/>
              </a:rPr>
              <a:t/>
            </a:r>
            <a:br>
              <a:rPr lang="cs-CZ" b="1" dirty="0" smtClean="0">
                <a:solidFill>
                  <a:srgbClr val="FFFF00"/>
                </a:solidFill>
                <a:latin typeface="Verdana" pitchFamily="34" charset="0"/>
              </a:rPr>
            </a:br>
            <a:r>
              <a:rPr lang="cs-CZ" b="1" dirty="0" smtClean="0">
                <a:solidFill>
                  <a:srgbClr val="FFFF00"/>
                </a:solidFill>
                <a:latin typeface="Verdana" pitchFamily="34" charset="0"/>
              </a:rPr>
              <a:t>		</a:t>
            </a:r>
            <a:r>
              <a:rPr lang="cs-CZ" sz="3200" b="1" dirty="0" smtClean="0">
                <a:solidFill>
                  <a:srgbClr val="FFFF00"/>
                </a:solidFill>
                <a:latin typeface="Verdana" pitchFamily="34" charset="0"/>
              </a:rPr>
              <a:t>u </a:t>
            </a:r>
            <a:r>
              <a:rPr lang="cs-CZ" sz="3200" b="1" dirty="0">
                <a:solidFill>
                  <a:srgbClr val="FFFF00"/>
                </a:solidFill>
                <a:latin typeface="Verdana" pitchFamily="34" charset="0"/>
              </a:rPr>
              <a:t>zdravého člověka</a:t>
            </a:r>
            <a:r>
              <a:rPr lang="cs-CZ" b="1" dirty="0">
                <a:solidFill>
                  <a:srgbClr val="FFFF00"/>
                </a:solidFill>
                <a:latin typeface="Verdana" pitchFamily="34" charset="0"/>
              </a:rPr>
              <a:t>?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562" y="1619250"/>
            <a:ext cx="8112893" cy="4473575"/>
          </a:xfrm>
          <a:noFill/>
        </p:spPr>
        <p:txBody>
          <a:bodyPr/>
          <a:lstStyle/>
          <a:p>
            <a:pPr marL="263525" indent="-263525">
              <a:buClr>
                <a:schemeClr val="tx1"/>
              </a:buClr>
            </a:pPr>
            <a:r>
              <a:rPr lang="cs-CZ" sz="2400" b="1" dirty="0">
                <a:solidFill>
                  <a:schemeClr val="tx2"/>
                </a:solidFill>
                <a:latin typeface="Verdana" pitchFamily="34" charset="0"/>
              </a:rPr>
              <a:t>Inzulín:</a:t>
            </a:r>
            <a:r>
              <a:rPr lang="cs-CZ" sz="2400" b="1" dirty="0" smtClean="0">
                <a:solidFill>
                  <a:srgbClr val="0000CC"/>
                </a:solidFill>
                <a:latin typeface="Verdana" pitchFamily="34" charset="0"/>
              </a:rPr>
              <a:t> </a:t>
            </a:r>
            <a:endParaRPr lang="cs-CZ" sz="2400" b="1" dirty="0">
              <a:solidFill>
                <a:srgbClr val="0000CC"/>
              </a:solidFill>
              <a:latin typeface="Verdana" pitchFamily="34" charset="0"/>
            </a:endParaRPr>
          </a:p>
          <a:p>
            <a:pPr marL="803275" lvl="1" indent="-263525">
              <a:spcBef>
                <a:spcPts val="18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</a:pPr>
            <a:r>
              <a:rPr lang="cs-CZ" sz="2400" b="1" dirty="0" smtClean="0">
                <a:solidFill>
                  <a:srgbClr val="0066FF"/>
                </a:solidFill>
                <a:latin typeface="Verdana" pitchFamily="34" charset="0"/>
              </a:rPr>
              <a:t>bazální </a:t>
            </a:r>
            <a:r>
              <a:rPr lang="cs-CZ" sz="2400" b="1" dirty="0">
                <a:solidFill>
                  <a:srgbClr val="0066FF"/>
                </a:solidFill>
                <a:latin typeface="Verdana" pitchFamily="34" charset="0"/>
              </a:rPr>
              <a:t>potřeba je pokryta rovnoměrným uvolňováním po celých 24 hod., obvykle se 2 vrcholy (nad ránem a navečer)</a:t>
            </a:r>
          </a:p>
          <a:p>
            <a:pPr marL="803275" lvl="1" indent="-263525">
              <a:spcBef>
                <a:spcPts val="18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</a:pPr>
            <a:r>
              <a:rPr lang="cs-CZ" sz="2400" b="1" dirty="0" smtClean="0">
                <a:solidFill>
                  <a:srgbClr val="0066FF"/>
                </a:solidFill>
                <a:latin typeface="Verdana" pitchFamily="34" charset="0"/>
              </a:rPr>
              <a:t>při </a:t>
            </a:r>
            <a:r>
              <a:rPr lang="cs-CZ" sz="2400" b="1" dirty="0">
                <a:solidFill>
                  <a:srgbClr val="0066FF"/>
                </a:solidFill>
                <a:latin typeface="Verdana" pitchFamily="34" charset="0"/>
              </a:rPr>
              <a:t>jídle se inzulín uvolňuje rychle, intenzivně a krátkodobě</a:t>
            </a:r>
          </a:p>
          <a:p>
            <a:pPr marL="263525" indent="-263525"/>
            <a:endParaRPr lang="cs-CZ" sz="2000" dirty="0">
              <a:solidFill>
                <a:srgbClr val="0000CC"/>
              </a:solidFill>
              <a:latin typeface="Verdana" pitchFamily="34" charset="0"/>
            </a:endParaRPr>
          </a:p>
        </p:txBody>
      </p:sp>
      <p:sp>
        <p:nvSpPr>
          <p:cNvPr id="3" name="Zástupný symbol čísla snímky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0F662F-9985-4D27-9948-2BCB754C307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72300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843808" y="-99392"/>
            <a:ext cx="5976664" cy="1143000"/>
          </a:xfrm>
        </p:spPr>
        <p:txBody>
          <a:bodyPr/>
          <a:lstStyle/>
          <a:p>
            <a:pPr algn="l"/>
            <a:r>
              <a:rPr lang="cs-CZ" sz="3200" b="1" dirty="0">
                <a:solidFill>
                  <a:srgbClr val="FFFF00"/>
                </a:solidFill>
                <a:latin typeface="Verdana" pitchFamily="34" charset="0"/>
              </a:rPr>
              <a:t>Co se děje u diabetika?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341438"/>
            <a:ext cx="3311525" cy="4679950"/>
          </a:xfrm>
        </p:spPr>
        <p:txBody>
          <a:bodyPr/>
          <a:lstStyle/>
          <a:p>
            <a:pPr marL="263525" indent="-263525"/>
            <a:endParaRPr lang="cs-CZ" sz="2000" dirty="0">
              <a:solidFill>
                <a:srgbClr val="0000CC"/>
              </a:solidFill>
              <a:latin typeface="Verdana" pitchFamily="34" charset="0"/>
            </a:endParaRPr>
          </a:p>
          <a:p>
            <a:pPr marL="263525" indent="-263525"/>
            <a:r>
              <a:rPr lang="cs-CZ" sz="2400" b="1" dirty="0">
                <a:solidFill>
                  <a:srgbClr val="0000CC"/>
                </a:solidFill>
                <a:latin typeface="Verdana" pitchFamily="34" charset="0"/>
              </a:rPr>
              <a:t>Zdravý člověk</a:t>
            </a:r>
          </a:p>
          <a:p>
            <a:pPr marL="263525" indent="-263525"/>
            <a:endParaRPr lang="cs-CZ" sz="2400" b="1" dirty="0">
              <a:solidFill>
                <a:srgbClr val="0000CC"/>
              </a:solidFill>
              <a:latin typeface="Verdana" pitchFamily="34" charset="0"/>
            </a:endParaRPr>
          </a:p>
          <a:p>
            <a:pPr marL="263525" indent="-263525"/>
            <a:r>
              <a:rPr lang="cs-CZ" sz="2400" b="1" dirty="0" smtClean="0">
                <a:solidFill>
                  <a:srgbClr val="0000CC"/>
                </a:solidFill>
                <a:latin typeface="Verdana" pitchFamily="34" charset="0"/>
              </a:rPr>
              <a:t>DM </a:t>
            </a:r>
            <a:r>
              <a:rPr lang="cs-CZ" sz="2400" b="1" dirty="0">
                <a:solidFill>
                  <a:srgbClr val="0000CC"/>
                </a:solidFill>
                <a:latin typeface="Verdana" pitchFamily="34" charset="0"/>
              </a:rPr>
              <a:t>1 – žádný vlastní inzulín</a:t>
            </a:r>
          </a:p>
          <a:p>
            <a:pPr marL="263525" indent="-263525"/>
            <a:endParaRPr lang="cs-CZ" sz="2400" b="1" dirty="0">
              <a:solidFill>
                <a:srgbClr val="0000CC"/>
              </a:solidFill>
              <a:latin typeface="Verdana" pitchFamily="34" charset="0"/>
            </a:endParaRPr>
          </a:p>
          <a:p>
            <a:pPr marL="263525" indent="-263525"/>
            <a:r>
              <a:rPr lang="cs-CZ" sz="2400" b="1" dirty="0">
                <a:solidFill>
                  <a:srgbClr val="0000CC"/>
                </a:solidFill>
                <a:latin typeface="Verdana" pitchFamily="34" charset="0"/>
              </a:rPr>
              <a:t>DM 2 – porušená sekrece inzulínu + snížení citlivosti tkání na inzulín</a:t>
            </a:r>
          </a:p>
        </p:txBody>
      </p:sp>
      <p:pic>
        <p:nvPicPr>
          <p:cNvPr id="28676" name="Picture 4" descr="untitled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51275" y="1196975"/>
            <a:ext cx="4392613" cy="4537075"/>
          </a:xfrm>
          <a:solidFill>
            <a:srgbClr val="FFFF99"/>
          </a:solidFill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3862881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reeform 1031"/>
          <p:cNvSpPr>
            <a:spLocks/>
          </p:cNvSpPr>
          <p:nvPr/>
        </p:nvSpPr>
        <p:spPr bwMode="auto">
          <a:xfrm>
            <a:off x="920750" y="2420938"/>
            <a:ext cx="7467600" cy="2514600"/>
          </a:xfrm>
          <a:custGeom>
            <a:avLst/>
            <a:gdLst>
              <a:gd name="T0" fmla="*/ 0 w 4704"/>
              <a:gd name="T1" fmla="*/ 2147483647 h 1584"/>
              <a:gd name="T2" fmla="*/ 0 w 4704"/>
              <a:gd name="T3" fmla="*/ 2147483647 h 1584"/>
              <a:gd name="T4" fmla="*/ 2147483647 w 4704"/>
              <a:gd name="T5" fmla="*/ 2147483647 h 1584"/>
              <a:gd name="T6" fmla="*/ 2147483647 w 4704"/>
              <a:gd name="T7" fmla="*/ 2147483647 h 1584"/>
              <a:gd name="T8" fmla="*/ 2147483647 w 4704"/>
              <a:gd name="T9" fmla="*/ 2147483647 h 1584"/>
              <a:gd name="T10" fmla="*/ 2147483647 w 4704"/>
              <a:gd name="T11" fmla="*/ 0 h 1584"/>
              <a:gd name="T12" fmla="*/ 2147483647 w 4704"/>
              <a:gd name="T13" fmla="*/ 0 h 1584"/>
              <a:gd name="T14" fmla="*/ 2147483647 w 4704"/>
              <a:gd name="T15" fmla="*/ 2147483647 h 1584"/>
              <a:gd name="T16" fmla="*/ 0 w 4704"/>
              <a:gd name="T17" fmla="*/ 2147483647 h 15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704"/>
              <a:gd name="T28" fmla="*/ 0 h 1584"/>
              <a:gd name="T29" fmla="*/ 4704 w 4704"/>
              <a:gd name="T30" fmla="*/ 1584 h 158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704" h="1584">
                <a:moveTo>
                  <a:pt x="0" y="1584"/>
                </a:moveTo>
                <a:lnTo>
                  <a:pt x="0" y="1047"/>
                </a:lnTo>
                <a:lnTo>
                  <a:pt x="1440" y="1047"/>
                </a:lnTo>
                <a:lnTo>
                  <a:pt x="1440" y="528"/>
                </a:lnTo>
                <a:lnTo>
                  <a:pt x="3024" y="528"/>
                </a:lnTo>
                <a:lnTo>
                  <a:pt x="3024" y="0"/>
                </a:lnTo>
                <a:lnTo>
                  <a:pt x="4704" y="0"/>
                </a:lnTo>
                <a:lnTo>
                  <a:pt x="4704" y="1584"/>
                </a:lnTo>
                <a:lnTo>
                  <a:pt x="0" y="1584"/>
                </a:lnTo>
                <a:close/>
              </a:path>
            </a:pathLst>
          </a:custGeom>
          <a:solidFill>
            <a:schemeClr val="hlink"/>
          </a:solidFill>
          <a:ln w="28575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 lIns="91395" tIns="45698" rIns="91395" bIns="45698"/>
          <a:lstStyle/>
          <a:p>
            <a:endParaRPr lang="cs-CZ">
              <a:solidFill>
                <a:schemeClr val="tx2"/>
              </a:solidFill>
            </a:endParaRPr>
          </a:p>
        </p:txBody>
      </p:sp>
      <p:sp>
        <p:nvSpPr>
          <p:cNvPr id="16387" name="Text Box 1033"/>
          <p:cNvSpPr txBox="1">
            <a:spLocks noChangeArrowheads="1"/>
          </p:cNvSpPr>
          <p:nvPr/>
        </p:nvSpPr>
        <p:spPr bwMode="auto">
          <a:xfrm>
            <a:off x="1090613" y="4292600"/>
            <a:ext cx="2209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395" tIns="45698" rIns="91395" bIns="45698">
            <a:spAutoFit/>
          </a:bodyPr>
          <a:lstStyle>
            <a:lvl1pPr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1pPr>
            <a:lvl2pPr marL="742950" indent="-28575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sz="1800" dirty="0">
                <a:solidFill>
                  <a:srgbClr val="FFFF00"/>
                </a:solidFill>
                <a:latin typeface="Arial" charset="0"/>
              </a:rPr>
              <a:t>Životní styl</a:t>
            </a:r>
            <a:r>
              <a:rPr lang="en-GB" sz="1800" dirty="0">
                <a:solidFill>
                  <a:srgbClr val="FFFF00"/>
                </a:solidFill>
                <a:latin typeface="Helvetica" pitchFamily="34" charset="0"/>
                <a:ea typeface="MS PGothic" pitchFamily="34" charset="-128"/>
              </a:rPr>
              <a:t> + </a:t>
            </a:r>
            <a:r>
              <a:rPr lang="cs-CZ" sz="1800" dirty="0">
                <a:solidFill>
                  <a:srgbClr val="FFFF00"/>
                </a:solidFill>
                <a:latin typeface="Arial" charset="0"/>
              </a:rPr>
              <a:t>MET</a:t>
            </a:r>
            <a:endParaRPr lang="en-GB" sz="1800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16388" name="Text Box 1034"/>
          <p:cNvSpPr txBox="1">
            <a:spLocks noChangeArrowheads="1"/>
          </p:cNvSpPr>
          <p:nvPr/>
        </p:nvSpPr>
        <p:spPr bwMode="auto">
          <a:xfrm>
            <a:off x="3529013" y="3429000"/>
            <a:ext cx="22098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395" tIns="45698" rIns="91395" bIns="45698">
            <a:spAutoFit/>
          </a:bodyPr>
          <a:lstStyle>
            <a:lvl1pPr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1pPr>
            <a:lvl2pPr marL="742950" indent="-28575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sz="1800" dirty="0">
                <a:solidFill>
                  <a:srgbClr val="FFFF00"/>
                </a:solidFill>
                <a:latin typeface="Arial" charset="0"/>
              </a:rPr>
              <a:t>Přidání   Bazálního inzulínu nebo</a:t>
            </a:r>
            <a:r>
              <a:rPr lang="en-GB" sz="1800" dirty="0">
                <a:solidFill>
                  <a:srgbClr val="FFFF00"/>
                </a:solidFill>
                <a:latin typeface="Helvetica" pitchFamily="34" charset="0"/>
                <a:ea typeface="MS PGothic" pitchFamily="34" charset="-128"/>
              </a:rPr>
              <a:t> SU</a:t>
            </a:r>
            <a:endParaRPr lang="en-US" sz="1800" dirty="0">
              <a:solidFill>
                <a:srgbClr val="FFFF00"/>
              </a:solidFill>
              <a:latin typeface="Helvetica" pitchFamily="34" charset="0"/>
              <a:ea typeface="MS PGothic" pitchFamily="34" charset="-128"/>
            </a:endParaRPr>
          </a:p>
        </p:txBody>
      </p:sp>
      <p:sp>
        <p:nvSpPr>
          <p:cNvPr id="16389" name="Text Box 1035"/>
          <p:cNvSpPr txBox="1">
            <a:spLocks noChangeArrowheads="1"/>
          </p:cNvSpPr>
          <p:nvPr/>
        </p:nvSpPr>
        <p:spPr bwMode="auto">
          <a:xfrm>
            <a:off x="5967413" y="2636838"/>
            <a:ext cx="2209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395" tIns="45698" rIns="91395" bIns="45698">
            <a:spAutoFit/>
          </a:bodyPr>
          <a:lstStyle>
            <a:lvl1pPr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1pPr>
            <a:lvl2pPr marL="742950" indent="-28575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sz="1800" dirty="0" err="1">
                <a:solidFill>
                  <a:srgbClr val="FFFF00"/>
                </a:solidFill>
                <a:latin typeface="Helvetica" pitchFamily="34" charset="0"/>
                <a:ea typeface="MS PGothic" pitchFamily="34" charset="-128"/>
              </a:rPr>
              <a:t>Inten</a:t>
            </a:r>
            <a:r>
              <a:rPr lang="cs-CZ" sz="1800" dirty="0" err="1">
                <a:solidFill>
                  <a:srgbClr val="FFFF00"/>
                </a:solidFill>
                <a:latin typeface="Arial" charset="0"/>
              </a:rPr>
              <a:t>zifikace</a:t>
            </a:r>
            <a:r>
              <a:rPr lang="cs-CZ" sz="1800" dirty="0">
                <a:solidFill>
                  <a:srgbClr val="FFFF00"/>
                </a:solidFill>
                <a:latin typeface="Arial" charset="0"/>
              </a:rPr>
              <a:t> inzulínové léčby</a:t>
            </a:r>
            <a:r>
              <a:rPr lang="en-GB" sz="1800" dirty="0">
                <a:solidFill>
                  <a:srgbClr val="FFFF00"/>
                </a:solidFill>
                <a:latin typeface="Helvetica" pitchFamily="34" charset="0"/>
                <a:ea typeface="MS PGothic" pitchFamily="34" charset="-128"/>
              </a:rPr>
              <a:t> </a:t>
            </a:r>
            <a:r>
              <a:rPr lang="cs-CZ" sz="1800" dirty="0">
                <a:solidFill>
                  <a:srgbClr val="FFFF00"/>
                </a:solidFill>
                <a:latin typeface="Arial" charset="0"/>
              </a:rPr>
              <a:t>  </a:t>
            </a:r>
            <a:endParaRPr lang="en-US" sz="1600" b="0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16390" name="Text Box 1037"/>
          <p:cNvSpPr txBox="1">
            <a:spLocks noChangeArrowheads="1"/>
          </p:cNvSpPr>
          <p:nvPr/>
        </p:nvSpPr>
        <p:spPr bwMode="auto">
          <a:xfrm>
            <a:off x="1547664" y="3429000"/>
            <a:ext cx="1143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395" tIns="45698" rIns="91395" bIns="45698">
            <a:spAutoFit/>
          </a:bodyPr>
          <a:lstStyle>
            <a:lvl1pPr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1pPr>
            <a:lvl2pPr marL="742950" indent="-28575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sz="4000" dirty="0" smtClean="0">
                <a:solidFill>
                  <a:schemeClr val="tx2"/>
                </a:solidFill>
                <a:latin typeface="Helvetica" pitchFamily="34" charset="0"/>
                <a:ea typeface="MS PGothic" pitchFamily="34" charset="-128"/>
              </a:rPr>
              <a:t>1</a:t>
            </a:r>
            <a:endParaRPr lang="en-US" sz="4000" dirty="0">
              <a:solidFill>
                <a:schemeClr val="tx2"/>
              </a:solidFill>
              <a:latin typeface="Helvetica" pitchFamily="34" charset="0"/>
              <a:ea typeface="MS PGothic" pitchFamily="34" charset="-128"/>
            </a:endParaRPr>
          </a:p>
        </p:txBody>
      </p:sp>
      <p:sp>
        <p:nvSpPr>
          <p:cNvPr id="16391" name="Text Box 1039"/>
          <p:cNvSpPr txBox="1">
            <a:spLocks noChangeArrowheads="1"/>
          </p:cNvSpPr>
          <p:nvPr/>
        </p:nvSpPr>
        <p:spPr bwMode="auto">
          <a:xfrm>
            <a:off x="6516216" y="1772816"/>
            <a:ext cx="1143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395" tIns="45698" rIns="91395" bIns="45698">
            <a:spAutoFit/>
          </a:bodyPr>
          <a:lstStyle>
            <a:lvl1pPr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1pPr>
            <a:lvl2pPr marL="742950" indent="-28575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sz="4000" dirty="0">
                <a:solidFill>
                  <a:schemeClr val="tx2"/>
                </a:solidFill>
                <a:latin typeface="Helvetica" pitchFamily="34" charset="0"/>
                <a:ea typeface="MS PGothic" pitchFamily="34" charset="-128"/>
              </a:rPr>
              <a:t>3</a:t>
            </a:r>
            <a:endParaRPr lang="en-US" sz="4000" dirty="0">
              <a:solidFill>
                <a:schemeClr val="tx2"/>
              </a:solidFill>
              <a:latin typeface="Helvetica" pitchFamily="34" charset="0"/>
              <a:ea typeface="MS PGothic" pitchFamily="34" charset="-128"/>
            </a:endParaRPr>
          </a:p>
        </p:txBody>
      </p:sp>
      <p:sp>
        <p:nvSpPr>
          <p:cNvPr id="16392" name="Text Box 1038"/>
          <p:cNvSpPr txBox="1">
            <a:spLocks noChangeArrowheads="1"/>
          </p:cNvSpPr>
          <p:nvPr/>
        </p:nvSpPr>
        <p:spPr bwMode="auto">
          <a:xfrm>
            <a:off x="3995936" y="2636912"/>
            <a:ext cx="1143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395" tIns="45698" rIns="91395" bIns="45698">
            <a:spAutoFit/>
          </a:bodyPr>
          <a:lstStyle>
            <a:lvl1pPr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1pPr>
            <a:lvl2pPr marL="742950" indent="-28575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sz="4000" dirty="0">
                <a:solidFill>
                  <a:schemeClr val="tx2"/>
                </a:solidFill>
                <a:latin typeface="Helvetica" pitchFamily="34" charset="0"/>
                <a:ea typeface="MS PGothic" pitchFamily="34" charset="-128"/>
              </a:rPr>
              <a:t>2</a:t>
            </a:r>
            <a:endParaRPr lang="en-US" sz="4000" dirty="0">
              <a:solidFill>
                <a:schemeClr val="tx2"/>
              </a:solidFill>
              <a:latin typeface="Helvetica" pitchFamily="34" charset="0"/>
              <a:ea typeface="MS PGothic" pitchFamily="34" charset="-128"/>
            </a:endParaRPr>
          </a:p>
        </p:txBody>
      </p:sp>
      <p:sp>
        <p:nvSpPr>
          <p:cNvPr id="221200" name="Oval 1040"/>
          <p:cNvSpPr>
            <a:spLocks noChangeArrowheads="1"/>
          </p:cNvSpPr>
          <p:nvPr/>
        </p:nvSpPr>
        <p:spPr bwMode="auto">
          <a:xfrm>
            <a:off x="971600" y="2708920"/>
            <a:ext cx="2209800" cy="2209800"/>
          </a:xfrm>
          <a:prstGeom prst="ellipse">
            <a:avLst/>
          </a:prstGeom>
          <a:noFill/>
          <a:ln w="76200">
            <a:solidFill>
              <a:srgbClr val="FF9933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395" tIns="45698" rIns="91395" bIns="45698" anchor="ctr"/>
          <a:lstStyle/>
          <a:p>
            <a:endParaRPr lang="cs-CZ" sz="1800" b="0">
              <a:solidFill>
                <a:schemeClr val="tx2"/>
              </a:solidFill>
              <a:latin typeface="Arial" charset="0"/>
              <a:ea typeface="MS PGothic" pitchFamily="34" charset="-128"/>
            </a:endParaRPr>
          </a:p>
        </p:txBody>
      </p:sp>
      <p:sp>
        <p:nvSpPr>
          <p:cNvPr id="227338" name="Rectangle 10"/>
          <p:cNvSpPr>
            <a:spLocks noGrp="1" noChangeArrowheads="1"/>
          </p:cNvSpPr>
          <p:nvPr>
            <p:ph type="title"/>
          </p:nvPr>
        </p:nvSpPr>
        <p:spPr>
          <a:xfrm>
            <a:off x="798314" y="615405"/>
            <a:ext cx="8238182" cy="941387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cs-CZ" sz="3200" dirty="0" smtClean="0">
                <a:solidFill>
                  <a:srgbClr val="FFFF00"/>
                </a:solidFill>
              </a:rPr>
              <a:t>Doporučení </a:t>
            </a:r>
            <a:r>
              <a:rPr lang="en-US" sz="3200" dirty="0" smtClean="0">
                <a:solidFill>
                  <a:srgbClr val="FFFF00"/>
                </a:solidFill>
              </a:rPr>
              <a:t> EASD / ADA </a:t>
            </a:r>
            <a:r>
              <a:rPr lang="cs-CZ" sz="3200" dirty="0" smtClean="0">
                <a:solidFill>
                  <a:srgbClr val="FFFF00"/>
                </a:solidFill>
              </a:rPr>
              <a:t>pro léčbu DMT2</a:t>
            </a:r>
            <a:r>
              <a:rPr lang="cs-CZ" sz="2800" dirty="0" smtClean="0">
                <a:solidFill>
                  <a:srgbClr val="FFFF00"/>
                </a:solidFill>
              </a:rPr>
              <a:t/>
            </a:r>
            <a:br>
              <a:rPr lang="cs-CZ" sz="2800" dirty="0" smtClean="0">
                <a:solidFill>
                  <a:srgbClr val="FFFF00"/>
                </a:solidFill>
              </a:rPr>
            </a:br>
            <a:r>
              <a:rPr lang="cs-CZ" sz="2800" dirty="0" smtClean="0">
                <a:solidFill>
                  <a:srgbClr val="FFFF00"/>
                </a:solidFill>
              </a:rPr>
              <a:t/>
            </a:r>
            <a:br>
              <a:rPr lang="cs-CZ" sz="2800" dirty="0" smtClean="0">
                <a:solidFill>
                  <a:srgbClr val="FFFF00"/>
                </a:solidFill>
              </a:rPr>
            </a:br>
            <a:r>
              <a:rPr lang="cs-CZ" sz="1800" dirty="0">
                <a:solidFill>
                  <a:srgbClr val="FFFF00"/>
                </a:solidFill>
              </a:rPr>
              <a:t/>
            </a:r>
            <a:br>
              <a:rPr lang="cs-CZ" sz="1800" dirty="0">
                <a:solidFill>
                  <a:srgbClr val="FFFF00"/>
                </a:solidFill>
              </a:rPr>
            </a:br>
            <a:r>
              <a:rPr lang="cs-CZ" sz="2800" dirty="0" smtClean="0">
                <a:solidFill>
                  <a:schemeClr val="tx2"/>
                </a:solidFill>
              </a:rPr>
              <a:t>preferovaná volba (efektivní a ověřená)</a:t>
            </a:r>
            <a:r>
              <a:rPr lang="cs-CZ" dirty="0" smtClean="0">
                <a:solidFill>
                  <a:schemeClr val="tx2"/>
                </a:solidFill>
              </a:rPr>
              <a:t> </a:t>
            </a:r>
            <a:endParaRPr lang="en-US" dirty="0" smtClean="0">
              <a:solidFill>
                <a:schemeClr val="tx2"/>
              </a:solidFill>
            </a:endParaRPr>
          </a:p>
        </p:txBody>
      </p:sp>
      <p:sp>
        <p:nvSpPr>
          <p:cNvPr id="16395" name="Text Box 2"/>
          <p:cNvSpPr txBox="1">
            <a:spLocks noChangeArrowheads="1"/>
          </p:cNvSpPr>
          <p:nvPr/>
        </p:nvSpPr>
        <p:spPr bwMode="auto">
          <a:xfrm>
            <a:off x="179512" y="6525344"/>
            <a:ext cx="607853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1pPr>
            <a:lvl2pPr marL="742950" indent="-28575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9pPr>
          </a:lstStyle>
          <a:p>
            <a:r>
              <a:rPr lang="en-GB" sz="1200" b="0" dirty="0">
                <a:solidFill>
                  <a:schemeClr val="tx2"/>
                </a:solidFill>
                <a:latin typeface="Arial" charset="0"/>
                <a:ea typeface="MS PGothic" pitchFamily="34" charset="-128"/>
              </a:rPr>
              <a:t>Nathan DM, et al. </a:t>
            </a:r>
            <a:r>
              <a:rPr lang="en-GB" sz="1200" b="0" i="1" dirty="0" err="1">
                <a:solidFill>
                  <a:schemeClr val="tx2"/>
                </a:solidFill>
                <a:latin typeface="Arial" charset="0"/>
                <a:ea typeface="MS PGothic" pitchFamily="34" charset="-128"/>
              </a:rPr>
              <a:t>Diabet</a:t>
            </a:r>
            <a:r>
              <a:rPr lang="cs-CZ" sz="1200" b="0" i="1" dirty="0" err="1">
                <a:solidFill>
                  <a:schemeClr val="tx2"/>
                </a:solidFill>
                <a:latin typeface="Arial" charset="0"/>
                <a:ea typeface="MS PGothic" pitchFamily="34" charset="-128"/>
              </a:rPr>
              <a:t>ologia</a:t>
            </a:r>
            <a:r>
              <a:rPr lang="cs-CZ" sz="1200" b="0" dirty="0">
                <a:solidFill>
                  <a:schemeClr val="tx2"/>
                </a:solidFill>
                <a:latin typeface="Arial" charset="0"/>
                <a:ea typeface="MS PGothic" pitchFamily="34" charset="-128"/>
              </a:rPr>
              <a:t> 2009;52:17-30</a:t>
            </a:r>
            <a:endParaRPr lang="en-US" sz="1200" b="0" dirty="0">
              <a:solidFill>
                <a:schemeClr val="tx2"/>
              </a:solidFill>
              <a:latin typeface="Arial" charset="0"/>
              <a:ea typeface="MS PGothic" pitchFamily="34" charset="-128"/>
            </a:endParaRPr>
          </a:p>
        </p:txBody>
      </p:sp>
      <p:sp>
        <p:nvSpPr>
          <p:cNvPr id="16396" name="Rectangle 1029"/>
          <p:cNvSpPr>
            <a:spLocks noChangeArrowheads="1"/>
          </p:cNvSpPr>
          <p:nvPr/>
        </p:nvSpPr>
        <p:spPr bwMode="auto">
          <a:xfrm>
            <a:off x="900113" y="4941888"/>
            <a:ext cx="7848600" cy="87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56" tIns="46777" rIns="89956" bIns="46777"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cs-CZ" sz="1600">
                <a:solidFill>
                  <a:schemeClr val="tx2"/>
                </a:solidFill>
                <a:latin typeface="Arial" charset="0"/>
              </a:rPr>
              <a:t> </a:t>
            </a:r>
          </a:p>
          <a:p>
            <a:pPr eaLnBrk="1" hangingPunct="1">
              <a:spcBef>
                <a:spcPct val="20000"/>
              </a:spcBef>
            </a:pPr>
            <a:endParaRPr lang="cs-CZ" sz="1600">
              <a:solidFill>
                <a:schemeClr val="tx2"/>
              </a:solidFill>
              <a:latin typeface="Arial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cs-CZ" sz="1600">
                <a:solidFill>
                  <a:schemeClr val="tx2"/>
                </a:solidFill>
                <a:latin typeface="Arial" charset="0"/>
              </a:rPr>
              <a:t> </a:t>
            </a:r>
            <a:r>
              <a:rPr lang="cs-CZ" sz="1600">
                <a:solidFill>
                  <a:schemeClr val="tx2"/>
                </a:solidFill>
                <a:ea typeface="Arial Unicode MS" pitchFamily="34" charset="-128"/>
                <a:cs typeface="Arial Unicode MS" pitchFamily="34" charset="-128"/>
              </a:rPr>
              <a:t>  </a:t>
            </a:r>
            <a:endParaRPr lang="en-US" sz="2000">
              <a:solidFill>
                <a:schemeClr val="tx2"/>
              </a:solidFill>
              <a:latin typeface="Helvetica" pitchFamily="34" charset="0"/>
              <a:ea typeface="MS PGothic" pitchFamily="34" charset="-128"/>
            </a:endParaRPr>
          </a:p>
        </p:txBody>
      </p:sp>
      <p:sp>
        <p:nvSpPr>
          <p:cNvPr id="16397" name="Rectangle 13"/>
          <p:cNvSpPr>
            <a:spLocks noChangeArrowheads="1"/>
          </p:cNvSpPr>
          <p:nvPr/>
        </p:nvSpPr>
        <p:spPr bwMode="auto">
          <a:xfrm>
            <a:off x="323528" y="5401101"/>
            <a:ext cx="86042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cs-CZ" sz="2400" b="1" dirty="0">
                <a:solidFill>
                  <a:schemeClr val="tx2"/>
                </a:solidFill>
                <a:latin typeface="Arial" charset="0"/>
              </a:rPr>
              <a:t>Časné zahájení léčby inzulínem pokud není dosaženo cílů </a:t>
            </a:r>
            <a:r>
              <a:rPr lang="cs-CZ" sz="2400" b="1" dirty="0" smtClean="0">
                <a:solidFill>
                  <a:schemeClr val="tx2"/>
                </a:solidFill>
                <a:latin typeface="Arial" charset="0"/>
              </a:rPr>
              <a:t>kompenzace možný </a:t>
            </a:r>
            <a:r>
              <a:rPr lang="cs-CZ" sz="2400" b="1" dirty="0">
                <a:solidFill>
                  <a:schemeClr val="tx2"/>
                </a:solidFill>
                <a:latin typeface="Arial" charset="0"/>
              </a:rPr>
              <a:t>2. krok v </a:t>
            </a:r>
            <a:r>
              <a:rPr lang="cs-CZ" sz="2400" b="1" dirty="0" smtClean="0">
                <a:solidFill>
                  <a:schemeClr val="tx2"/>
                </a:solidFill>
                <a:latin typeface="Arial" charset="0"/>
              </a:rPr>
              <a:t>léčbě</a:t>
            </a:r>
            <a:r>
              <a:rPr lang="cs-CZ" sz="1800" b="0" dirty="0" smtClean="0">
                <a:solidFill>
                  <a:schemeClr val="bg1"/>
                </a:solidFill>
                <a:latin typeface="Arial" charset="0"/>
              </a:rPr>
              <a:t> </a:t>
            </a:r>
            <a:endParaRPr lang="cs-CZ" sz="1800" b="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" name="Zástupný symbol čísla snímky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1CCB4E-F61D-4BCE-9568-BC40D770DDB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6676725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1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20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34" descr="Draft 7.7_All Figuresnolegend_29 Feb 2012_Part2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8" y="-767076"/>
            <a:ext cx="10132243" cy="8480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6" name="Rectangle 135"/>
          <p:cNvSpPr/>
          <p:nvPr/>
        </p:nvSpPr>
        <p:spPr>
          <a:xfrm>
            <a:off x="703263" y="381000"/>
            <a:ext cx="412353" cy="6096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 defTabSz="914400">
              <a:defRPr/>
            </a:pPr>
            <a:endParaRPr lang="en-US" dirty="0">
              <a:solidFill>
                <a:srgbClr val="00009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55688" y="4267200"/>
            <a:ext cx="280987" cy="1524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 defTabSz="914400">
              <a:defRPr/>
            </a:pPr>
            <a:endParaRPr lang="en-US" dirty="0">
              <a:solidFill>
                <a:srgbClr val="00009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2133600" y="2197100"/>
            <a:ext cx="5992813" cy="4006850"/>
            <a:chOff x="2311400" y="2197100"/>
            <a:chExt cx="6492875" cy="4006850"/>
          </a:xfrm>
        </p:grpSpPr>
        <p:sp>
          <p:nvSpPr>
            <p:cNvPr id="27" name="Rounded Rectangle 26"/>
            <p:cNvSpPr/>
            <p:nvPr/>
          </p:nvSpPr>
          <p:spPr>
            <a:xfrm>
              <a:off x="3952248" y="4013200"/>
              <a:ext cx="46440" cy="76200"/>
            </a:xfrm>
            <a:prstGeom prst="roundRect">
              <a:avLst/>
            </a:prstGeom>
            <a:solidFill>
              <a:srgbClr val="FEFFD7"/>
            </a:solidFill>
            <a:ln w="3175" cmpd="sng">
              <a:solidFill>
                <a:srgbClr val="FEFFD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3950529" y="2963863"/>
              <a:ext cx="44719" cy="76200"/>
            </a:xfrm>
            <a:prstGeom prst="roundRect">
              <a:avLst/>
            </a:prstGeom>
            <a:solidFill>
              <a:srgbClr val="FEFFD7"/>
            </a:solidFill>
            <a:ln w="19050" cap="flat" cmpd="sng" algn="ctr">
              <a:solidFill>
                <a:srgbClr val="FEFFD7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5802932" y="2959100"/>
              <a:ext cx="44719" cy="76200"/>
            </a:xfrm>
            <a:prstGeom prst="roundRect">
              <a:avLst/>
            </a:prstGeom>
            <a:solidFill>
              <a:srgbClr val="E2FFE1"/>
            </a:solidFill>
            <a:ln w="6350" cap="flat" cmpd="sng" algn="ctr">
              <a:solidFill>
                <a:srgbClr val="E2FFE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6936391" y="2955925"/>
              <a:ext cx="44719" cy="76200"/>
            </a:xfrm>
            <a:prstGeom prst="roundRect">
              <a:avLst/>
            </a:prstGeom>
            <a:solidFill>
              <a:srgbClr val="B7DEF6"/>
            </a:solidFill>
            <a:ln w="6350" cap="flat" cmpd="sng" algn="ctr">
              <a:solidFill>
                <a:srgbClr val="B7DEF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3" name="Group 13"/>
            <p:cNvGrpSpPr>
              <a:grpSpLocks/>
            </p:cNvGrpSpPr>
            <p:nvPr/>
          </p:nvGrpSpPr>
          <p:grpSpPr bwMode="auto">
            <a:xfrm>
              <a:off x="2311400" y="2197100"/>
              <a:ext cx="6492875" cy="3136900"/>
              <a:chOff x="2311400" y="2197100"/>
              <a:chExt cx="6492875" cy="3136900"/>
            </a:xfrm>
          </p:grpSpPr>
          <p:sp>
            <p:nvSpPr>
              <p:cNvPr id="33" name="Oval 32"/>
              <p:cNvSpPr/>
              <p:nvPr/>
            </p:nvSpPr>
            <p:spPr>
              <a:xfrm>
                <a:off x="2311400" y="2254250"/>
                <a:ext cx="75679" cy="76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Rounded Rectangle 33"/>
              <p:cNvSpPr/>
              <p:nvPr/>
            </p:nvSpPr>
            <p:spPr>
              <a:xfrm>
                <a:off x="3955688" y="2197100"/>
                <a:ext cx="46440" cy="76200"/>
              </a:xfrm>
              <a:prstGeom prst="roundRect">
                <a:avLst/>
              </a:prstGeom>
              <a:solidFill>
                <a:srgbClr val="FEFFD7"/>
              </a:solidFill>
              <a:ln w="3175" cap="flat" cmpd="sng" algn="ctr">
                <a:solidFill>
                  <a:srgbClr val="FEFFD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5" name="Rounded Rectangle 34"/>
              <p:cNvSpPr/>
              <p:nvPr/>
            </p:nvSpPr>
            <p:spPr>
              <a:xfrm>
                <a:off x="5027228" y="4413250"/>
                <a:ext cx="46439" cy="76200"/>
              </a:xfrm>
              <a:prstGeom prst="roundRect">
                <a:avLst/>
              </a:prstGeom>
              <a:solidFill>
                <a:srgbClr val="FEFFD7"/>
              </a:solidFill>
              <a:ln w="3175" cap="flat" cmpd="sng" algn="ctr">
                <a:solidFill>
                  <a:srgbClr val="FEFFD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6" name="Rounded Rectangle 35"/>
              <p:cNvSpPr/>
              <p:nvPr/>
            </p:nvSpPr>
            <p:spPr>
              <a:xfrm>
                <a:off x="6250124" y="4419600"/>
                <a:ext cx="46440" cy="76200"/>
              </a:xfrm>
              <a:prstGeom prst="roundRect">
                <a:avLst/>
              </a:prstGeom>
              <a:solidFill>
                <a:srgbClr val="FEFFD7"/>
              </a:solidFill>
              <a:ln w="19050" cap="flat" cmpd="sng" algn="ctr">
                <a:solidFill>
                  <a:srgbClr val="FEFFD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7" name="Rounded Rectangle 36"/>
              <p:cNvSpPr/>
              <p:nvPr/>
            </p:nvSpPr>
            <p:spPr>
              <a:xfrm>
                <a:off x="7473021" y="4419600"/>
                <a:ext cx="44719" cy="76200"/>
              </a:xfrm>
              <a:prstGeom prst="roundRect">
                <a:avLst/>
              </a:prstGeom>
              <a:solidFill>
                <a:srgbClr val="FEFFD7"/>
              </a:solidFill>
              <a:ln w="19050" cap="flat" cmpd="sng" algn="ctr">
                <a:solidFill>
                  <a:srgbClr val="FEFFD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Rounded Rectangle 37"/>
              <p:cNvSpPr/>
              <p:nvPr/>
            </p:nvSpPr>
            <p:spPr>
              <a:xfrm>
                <a:off x="6367082" y="4978400"/>
                <a:ext cx="46440" cy="76200"/>
              </a:xfrm>
              <a:prstGeom prst="roundRect">
                <a:avLst/>
              </a:prstGeom>
              <a:solidFill>
                <a:srgbClr val="D6D6D6"/>
              </a:solidFill>
              <a:ln w="19050" cap="flat" cmpd="sng" algn="ctr">
                <a:solidFill>
                  <a:srgbClr val="D6D6D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9" name="Rounded Rectangle 38"/>
              <p:cNvSpPr/>
              <p:nvPr/>
            </p:nvSpPr>
            <p:spPr>
              <a:xfrm>
                <a:off x="7588258" y="4978400"/>
                <a:ext cx="46440" cy="76200"/>
              </a:xfrm>
              <a:prstGeom prst="roundRect">
                <a:avLst/>
              </a:prstGeom>
              <a:solidFill>
                <a:srgbClr val="D1D1D1"/>
              </a:solidFill>
              <a:ln w="19050" cap="flat" cmpd="sng" algn="ctr">
                <a:solidFill>
                  <a:srgbClr val="D1D1D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0" name="Rounded Rectangle 39"/>
              <p:cNvSpPr/>
              <p:nvPr/>
            </p:nvSpPr>
            <p:spPr>
              <a:xfrm>
                <a:off x="5144186" y="5257800"/>
                <a:ext cx="44719" cy="76200"/>
              </a:xfrm>
              <a:prstGeom prst="roundRect">
                <a:avLst/>
              </a:prstGeom>
              <a:solidFill>
                <a:srgbClr val="D1D1D1"/>
              </a:solidFill>
              <a:ln w="19050" cap="flat" cmpd="sng" algn="ctr">
                <a:solidFill>
                  <a:srgbClr val="D1D1D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1" name="Rounded Rectangle 40"/>
              <p:cNvSpPr/>
              <p:nvPr/>
            </p:nvSpPr>
            <p:spPr>
              <a:xfrm>
                <a:off x="3909250" y="5251450"/>
                <a:ext cx="46439" cy="76200"/>
              </a:xfrm>
              <a:prstGeom prst="roundRect">
                <a:avLst/>
              </a:prstGeom>
              <a:solidFill>
                <a:srgbClr val="D1D1D1"/>
              </a:solidFill>
              <a:ln w="9525" cap="flat" cmpd="sng" algn="ctr">
                <a:solidFill>
                  <a:srgbClr val="D1D1D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" name="Rounded Rectangle 41"/>
              <p:cNvSpPr/>
              <p:nvPr/>
            </p:nvSpPr>
            <p:spPr>
              <a:xfrm>
                <a:off x="5123546" y="2963863"/>
                <a:ext cx="42999" cy="76200"/>
              </a:xfrm>
              <a:prstGeom prst="roundRect">
                <a:avLst/>
              </a:prstGeom>
              <a:solidFill>
                <a:srgbClr val="E1B9F7"/>
              </a:solidFill>
              <a:ln w="19050" cap="flat" cmpd="sng" algn="ctr">
                <a:solidFill>
                  <a:srgbClr val="E1B9F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" name="Rounded Rectangle 42"/>
              <p:cNvSpPr/>
              <p:nvPr/>
            </p:nvSpPr>
            <p:spPr>
              <a:xfrm>
                <a:off x="8757835" y="2952750"/>
                <a:ext cx="46440" cy="76200"/>
              </a:xfrm>
              <a:prstGeom prst="roundRect">
                <a:avLst/>
              </a:prstGeom>
              <a:solidFill>
                <a:srgbClr val="D1D1D1"/>
              </a:solidFill>
              <a:ln w="3175" cmpd="sng">
                <a:solidFill>
                  <a:srgbClr val="D1D1D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2" name="Rounded Rectangle 31"/>
            <p:cNvSpPr/>
            <p:nvPr/>
          </p:nvSpPr>
          <p:spPr>
            <a:xfrm>
              <a:off x="6274203" y="6051550"/>
              <a:ext cx="75679" cy="152400"/>
            </a:xfrm>
            <a:prstGeom prst="roundRect">
              <a:avLst/>
            </a:prstGeom>
            <a:solidFill>
              <a:srgbClr val="D1D1D1"/>
            </a:solidFill>
            <a:ln>
              <a:solidFill>
                <a:srgbClr val="D1D1D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9462" name="TextBox 22"/>
          <p:cNvSpPr txBox="1">
            <a:spLocks noChangeArrowheads="1"/>
          </p:cNvSpPr>
          <p:nvPr/>
        </p:nvSpPr>
        <p:spPr bwMode="auto">
          <a:xfrm>
            <a:off x="0" y="6396038"/>
            <a:ext cx="40671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/>
            <a:r>
              <a:rPr lang="en-US" sz="1200" b="1" i="1">
                <a:solidFill>
                  <a:srgbClr val="000000"/>
                </a:solidFill>
                <a:latin typeface="Times" pitchFamily="18" charset="0"/>
                <a:ea typeface="MS PGothic" pitchFamily="34" charset="-128"/>
                <a:cs typeface="Times" pitchFamily="18" charset="0"/>
              </a:rPr>
              <a:t>Diabetes Care,</a:t>
            </a:r>
            <a:r>
              <a:rPr lang="en-US" sz="1200" b="1">
                <a:solidFill>
                  <a:srgbClr val="000000"/>
                </a:solidFill>
                <a:latin typeface="Times" pitchFamily="18" charset="0"/>
                <a:ea typeface="MS PGothic" pitchFamily="34" charset="-128"/>
                <a:cs typeface="Times" pitchFamily="18" charset="0"/>
              </a:rPr>
              <a:t> </a:t>
            </a:r>
            <a:r>
              <a:rPr lang="en-US" sz="1200" b="1" i="1">
                <a:solidFill>
                  <a:srgbClr val="000000"/>
                </a:solidFill>
                <a:latin typeface="Times" pitchFamily="18" charset="0"/>
                <a:ea typeface="MS PGothic" pitchFamily="34" charset="-128"/>
                <a:cs typeface="Times" pitchFamily="18" charset="0"/>
              </a:rPr>
              <a:t>Diabetologia. </a:t>
            </a:r>
          </a:p>
          <a:p>
            <a:pPr defTabSz="914400" eaLnBrk="1" hangingPunct="1"/>
            <a:r>
              <a:rPr lang="en-US" sz="1200" b="1">
                <a:solidFill>
                  <a:srgbClr val="000000"/>
                </a:solidFill>
                <a:latin typeface="Times" pitchFamily="18" charset="0"/>
                <a:ea typeface="MS PGothic" pitchFamily="34" charset="-128"/>
                <a:cs typeface="Times" pitchFamily="18" charset="0"/>
              </a:rPr>
              <a:t>19</a:t>
            </a:r>
            <a:r>
              <a:rPr lang="en-US" sz="1200" b="1" i="1">
                <a:solidFill>
                  <a:srgbClr val="000000"/>
                </a:solidFill>
                <a:latin typeface="Times" pitchFamily="18" charset="0"/>
                <a:ea typeface="MS PGothic" pitchFamily="34" charset="-128"/>
                <a:cs typeface="Times" pitchFamily="18" charset="0"/>
              </a:rPr>
              <a:t> </a:t>
            </a:r>
            <a:r>
              <a:rPr lang="en-US" sz="1200" b="1">
                <a:solidFill>
                  <a:srgbClr val="000000"/>
                </a:solidFill>
                <a:latin typeface="Times" pitchFamily="18" charset="0"/>
                <a:ea typeface="MS PGothic" pitchFamily="34" charset="-128"/>
                <a:cs typeface="Times" pitchFamily="18" charset="0"/>
              </a:rPr>
              <a:t>April 2012 [Epub ahead of print]</a:t>
            </a:r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ABA3A0-52DC-4B19-84E9-72B8F8E102A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7786011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FF00"/>
                </a:solidFill>
              </a:rPr>
              <a:t>Obsah</a:t>
            </a:r>
            <a:endParaRPr lang="en-US" dirty="0">
              <a:solidFill>
                <a:srgbClr val="FFFF00"/>
              </a:solidFill>
            </a:endParaRPr>
          </a:p>
        </p:txBody>
      </p:sp>
      <p:grpSp>
        <p:nvGrpSpPr>
          <p:cNvPr id="2" name="Group 40"/>
          <p:cNvGrpSpPr>
            <a:grpSpLocks/>
          </p:cNvGrpSpPr>
          <p:nvPr/>
        </p:nvGrpSpPr>
        <p:grpSpPr bwMode="auto">
          <a:xfrm>
            <a:off x="1828800" y="4745038"/>
            <a:ext cx="5410200" cy="665162"/>
            <a:chOff x="1152" y="2989"/>
            <a:chExt cx="3408" cy="419"/>
          </a:xfrm>
        </p:grpSpPr>
        <p:grpSp>
          <p:nvGrpSpPr>
            <p:cNvPr id="4" name="Group 21"/>
            <p:cNvGrpSpPr>
              <a:grpSpLocks/>
            </p:cNvGrpSpPr>
            <p:nvPr/>
          </p:nvGrpSpPr>
          <p:grpSpPr bwMode="auto">
            <a:xfrm>
              <a:off x="1152" y="2989"/>
              <a:ext cx="480" cy="419"/>
              <a:chOff x="3174" y="2656"/>
              <a:chExt cx="1549" cy="1351"/>
            </a:xfrm>
          </p:grpSpPr>
          <p:sp>
            <p:nvSpPr>
              <p:cNvPr id="40982" name="AutoShape 22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40983" name="AutoShape 23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40984" name="AutoShape 24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40988" name="Line 28"/>
            <p:cNvSpPr>
              <a:spLocks noChangeShapeType="1"/>
            </p:cNvSpPr>
            <p:nvPr/>
          </p:nvSpPr>
          <p:spPr bwMode="auto">
            <a:xfrm>
              <a:off x="1536" y="3373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40989" name="Text Box 29"/>
            <p:cNvSpPr txBox="1">
              <a:spLocks noChangeArrowheads="1"/>
            </p:cNvSpPr>
            <p:nvPr/>
          </p:nvSpPr>
          <p:spPr bwMode="auto">
            <a:xfrm>
              <a:off x="1974" y="3018"/>
              <a:ext cx="237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cs-CZ" sz="2400" b="1" dirty="0" smtClean="0">
                  <a:solidFill>
                    <a:schemeClr val="tx2"/>
                  </a:solidFill>
                </a:rPr>
                <a:t>Otázky a omyly pacientů</a:t>
              </a:r>
              <a:endParaRPr lang="en-US" sz="2400" b="1" dirty="0">
                <a:solidFill>
                  <a:schemeClr val="tx2"/>
                </a:solidFill>
              </a:endParaRPr>
            </a:p>
          </p:txBody>
        </p:sp>
        <p:sp>
          <p:nvSpPr>
            <p:cNvPr id="40990" name="Text Box 30"/>
            <p:cNvSpPr txBox="1">
              <a:spLocks noChangeArrowheads="1"/>
            </p:cNvSpPr>
            <p:nvPr/>
          </p:nvSpPr>
          <p:spPr bwMode="gray">
            <a:xfrm>
              <a:off x="1276" y="3051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b="1" dirty="0">
                  <a:solidFill>
                    <a:schemeClr val="bg1"/>
                  </a:solidFill>
                </a:rPr>
                <a:t>4</a:t>
              </a:r>
            </a:p>
          </p:txBody>
        </p:sp>
      </p:grpSp>
      <p:sp>
        <p:nvSpPr>
          <p:cNvPr id="40992" name="Text Box 32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cs-CZ"/>
          </a:p>
        </p:txBody>
      </p:sp>
      <p:sp>
        <p:nvSpPr>
          <p:cNvPr id="3" name="Zástupný symbol čísla snímky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0F662F-9985-4D27-9948-2BCB754C3076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5" name="Group 40"/>
          <p:cNvGrpSpPr>
            <a:grpSpLocks/>
          </p:cNvGrpSpPr>
          <p:nvPr/>
        </p:nvGrpSpPr>
        <p:grpSpPr bwMode="auto">
          <a:xfrm>
            <a:off x="1835696" y="5661248"/>
            <a:ext cx="5410200" cy="665162"/>
            <a:chOff x="1152" y="2989"/>
            <a:chExt cx="3408" cy="419"/>
          </a:xfrm>
        </p:grpSpPr>
        <p:grpSp>
          <p:nvGrpSpPr>
            <p:cNvPr id="6" name="Group 21"/>
            <p:cNvGrpSpPr>
              <a:grpSpLocks/>
            </p:cNvGrpSpPr>
            <p:nvPr/>
          </p:nvGrpSpPr>
          <p:grpSpPr bwMode="auto">
            <a:xfrm>
              <a:off x="1152" y="2989"/>
              <a:ext cx="480" cy="419"/>
              <a:chOff x="3174" y="2656"/>
              <a:chExt cx="1549" cy="1351"/>
            </a:xfrm>
          </p:grpSpPr>
          <p:sp>
            <p:nvSpPr>
              <p:cNvPr id="51" name="AutoShape 22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52" name="AutoShape 23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53" name="AutoShape 24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48" name="Line 28"/>
            <p:cNvSpPr>
              <a:spLocks noChangeShapeType="1"/>
            </p:cNvSpPr>
            <p:nvPr/>
          </p:nvSpPr>
          <p:spPr bwMode="auto">
            <a:xfrm>
              <a:off x="1536" y="3373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49" name="Text Box 29"/>
            <p:cNvSpPr txBox="1">
              <a:spLocks noChangeArrowheads="1"/>
            </p:cNvSpPr>
            <p:nvPr/>
          </p:nvSpPr>
          <p:spPr bwMode="auto">
            <a:xfrm>
              <a:off x="1974" y="3018"/>
              <a:ext cx="1571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cs-CZ" sz="2400" b="1" dirty="0" smtClean="0">
                  <a:solidFill>
                    <a:schemeClr val="tx2"/>
                  </a:solidFill>
                </a:rPr>
                <a:t>Závěr a diskuse</a:t>
              </a:r>
              <a:endParaRPr lang="en-US" sz="2400" b="1" dirty="0">
                <a:solidFill>
                  <a:schemeClr val="tx2"/>
                </a:solidFill>
              </a:endParaRPr>
            </a:p>
          </p:txBody>
        </p:sp>
        <p:sp>
          <p:nvSpPr>
            <p:cNvPr id="50" name="Text Box 30"/>
            <p:cNvSpPr txBox="1">
              <a:spLocks noChangeArrowheads="1"/>
            </p:cNvSpPr>
            <p:nvPr/>
          </p:nvSpPr>
          <p:spPr bwMode="gray">
            <a:xfrm>
              <a:off x="1275" y="3051"/>
              <a:ext cx="22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cs-CZ" sz="2400" b="1" dirty="0" smtClean="0">
                  <a:solidFill>
                    <a:schemeClr val="bg1"/>
                  </a:solidFill>
                </a:rPr>
                <a:t>5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Group 40"/>
          <p:cNvGrpSpPr>
            <a:grpSpLocks/>
          </p:cNvGrpSpPr>
          <p:nvPr/>
        </p:nvGrpSpPr>
        <p:grpSpPr bwMode="auto">
          <a:xfrm>
            <a:off x="1835696" y="2132856"/>
            <a:ext cx="5410201" cy="665162"/>
            <a:chOff x="1152" y="2989"/>
            <a:chExt cx="3408" cy="419"/>
          </a:xfrm>
        </p:grpSpPr>
        <p:grpSp>
          <p:nvGrpSpPr>
            <p:cNvPr id="8" name="Group 21"/>
            <p:cNvGrpSpPr>
              <a:grpSpLocks/>
            </p:cNvGrpSpPr>
            <p:nvPr/>
          </p:nvGrpSpPr>
          <p:grpSpPr bwMode="auto">
            <a:xfrm>
              <a:off x="1152" y="2989"/>
              <a:ext cx="480" cy="419"/>
              <a:chOff x="3174" y="2656"/>
              <a:chExt cx="1549" cy="1351"/>
            </a:xfrm>
          </p:grpSpPr>
          <p:sp>
            <p:nvSpPr>
              <p:cNvPr id="59" name="AutoShape 22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0" name="AutoShape 23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1" name="AutoShape 24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56" name="Line 28"/>
            <p:cNvSpPr>
              <a:spLocks noChangeShapeType="1"/>
            </p:cNvSpPr>
            <p:nvPr/>
          </p:nvSpPr>
          <p:spPr bwMode="auto">
            <a:xfrm>
              <a:off x="1536" y="3373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57" name="Text Box 29"/>
            <p:cNvSpPr txBox="1">
              <a:spLocks noChangeArrowheads="1"/>
            </p:cNvSpPr>
            <p:nvPr/>
          </p:nvSpPr>
          <p:spPr bwMode="auto">
            <a:xfrm>
              <a:off x="1974" y="3018"/>
              <a:ext cx="256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cs-CZ" sz="2400" b="1" dirty="0" err="1" smtClean="0">
                  <a:solidFill>
                    <a:schemeClr val="tx2"/>
                  </a:solidFill>
                </a:rPr>
                <a:t>Inzulinoterapie</a:t>
              </a:r>
              <a:r>
                <a:rPr lang="cs-CZ" sz="2400" b="1" dirty="0" smtClean="0">
                  <a:solidFill>
                    <a:schemeClr val="tx2"/>
                  </a:solidFill>
                </a:rPr>
                <a:t> DM I , DM II</a:t>
              </a:r>
              <a:endParaRPr lang="en-US" sz="2400" b="1" dirty="0">
                <a:solidFill>
                  <a:schemeClr val="tx2"/>
                </a:solidFill>
              </a:endParaRPr>
            </a:p>
          </p:txBody>
        </p:sp>
        <p:sp>
          <p:nvSpPr>
            <p:cNvPr id="58" name="Text Box 30"/>
            <p:cNvSpPr txBox="1">
              <a:spLocks noChangeArrowheads="1"/>
            </p:cNvSpPr>
            <p:nvPr/>
          </p:nvSpPr>
          <p:spPr bwMode="gray">
            <a:xfrm>
              <a:off x="1275" y="3051"/>
              <a:ext cx="22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cs-CZ" sz="2400" b="1" dirty="0" smtClean="0">
                  <a:solidFill>
                    <a:schemeClr val="bg1"/>
                  </a:solidFill>
                </a:rPr>
                <a:t>1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40"/>
          <p:cNvGrpSpPr>
            <a:grpSpLocks/>
          </p:cNvGrpSpPr>
          <p:nvPr/>
        </p:nvGrpSpPr>
        <p:grpSpPr bwMode="auto">
          <a:xfrm>
            <a:off x="1835696" y="2852496"/>
            <a:ext cx="5543555" cy="830263"/>
            <a:chOff x="1152" y="2898"/>
            <a:chExt cx="3492" cy="523"/>
          </a:xfrm>
        </p:grpSpPr>
        <p:grpSp>
          <p:nvGrpSpPr>
            <p:cNvPr id="10" name="Group 21"/>
            <p:cNvGrpSpPr>
              <a:grpSpLocks/>
            </p:cNvGrpSpPr>
            <p:nvPr/>
          </p:nvGrpSpPr>
          <p:grpSpPr bwMode="auto">
            <a:xfrm>
              <a:off x="1152" y="2989"/>
              <a:ext cx="480" cy="419"/>
              <a:chOff x="3174" y="2656"/>
              <a:chExt cx="1549" cy="1351"/>
            </a:xfrm>
          </p:grpSpPr>
          <p:sp>
            <p:nvSpPr>
              <p:cNvPr id="67" name="AutoShape 22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8" name="AutoShape 23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9" name="AutoShape 24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chemeClr val="tx2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64" name="Line 28"/>
            <p:cNvSpPr>
              <a:spLocks noChangeShapeType="1"/>
            </p:cNvSpPr>
            <p:nvPr/>
          </p:nvSpPr>
          <p:spPr bwMode="auto">
            <a:xfrm>
              <a:off x="1536" y="3373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65" name="Text Box 29"/>
            <p:cNvSpPr txBox="1">
              <a:spLocks noChangeArrowheads="1"/>
            </p:cNvSpPr>
            <p:nvPr/>
          </p:nvSpPr>
          <p:spPr bwMode="auto">
            <a:xfrm>
              <a:off x="1966" y="2898"/>
              <a:ext cx="2678" cy="52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cs-CZ" sz="2400" b="1" dirty="0" smtClean="0">
                  <a:solidFill>
                    <a:srgbClr val="FFFF00"/>
                  </a:solidFill>
                </a:rPr>
                <a:t>Inzulínové režimy a výhody </a:t>
              </a:r>
            </a:p>
            <a:p>
              <a:pPr algn="ctr"/>
              <a:r>
                <a:rPr lang="cs-CZ" sz="2400" b="1" dirty="0" smtClean="0">
                  <a:solidFill>
                    <a:srgbClr val="FFFF00"/>
                  </a:solidFill>
                </a:rPr>
                <a:t>z časné </a:t>
              </a:r>
              <a:r>
                <a:rPr lang="cs-CZ" sz="2400" b="1" dirty="0" err="1" smtClean="0">
                  <a:solidFill>
                    <a:srgbClr val="FFFF00"/>
                  </a:solidFill>
                </a:rPr>
                <a:t>inzulinizace</a:t>
              </a:r>
              <a:endParaRPr lang="cs-CZ" sz="2400" b="1" dirty="0" smtClean="0">
                <a:solidFill>
                  <a:srgbClr val="FFFF00"/>
                </a:solidFill>
              </a:endParaRPr>
            </a:p>
          </p:txBody>
        </p:sp>
        <p:sp>
          <p:nvSpPr>
            <p:cNvPr id="66" name="Text Box 30"/>
            <p:cNvSpPr txBox="1">
              <a:spLocks noChangeArrowheads="1"/>
            </p:cNvSpPr>
            <p:nvPr/>
          </p:nvSpPr>
          <p:spPr bwMode="gray">
            <a:xfrm>
              <a:off x="1275" y="3051"/>
              <a:ext cx="22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cs-CZ" sz="2400" b="1" dirty="0" smtClean="0">
                  <a:solidFill>
                    <a:schemeClr val="bg1"/>
                  </a:solidFill>
                </a:rPr>
                <a:t>2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40"/>
          <p:cNvGrpSpPr>
            <a:grpSpLocks/>
          </p:cNvGrpSpPr>
          <p:nvPr/>
        </p:nvGrpSpPr>
        <p:grpSpPr bwMode="auto">
          <a:xfrm>
            <a:off x="1835696" y="3861048"/>
            <a:ext cx="5878514" cy="665162"/>
            <a:chOff x="1152" y="2989"/>
            <a:chExt cx="3703" cy="419"/>
          </a:xfrm>
        </p:grpSpPr>
        <p:grpSp>
          <p:nvGrpSpPr>
            <p:cNvPr id="12" name="Group 21"/>
            <p:cNvGrpSpPr>
              <a:grpSpLocks/>
            </p:cNvGrpSpPr>
            <p:nvPr/>
          </p:nvGrpSpPr>
          <p:grpSpPr bwMode="auto">
            <a:xfrm>
              <a:off x="1152" y="2989"/>
              <a:ext cx="480" cy="419"/>
              <a:chOff x="3174" y="2656"/>
              <a:chExt cx="1549" cy="1351"/>
            </a:xfrm>
          </p:grpSpPr>
          <p:sp>
            <p:nvSpPr>
              <p:cNvPr id="75" name="AutoShape 22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76" name="AutoShape 23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77" name="AutoShape 24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72" name="Line 28"/>
            <p:cNvSpPr>
              <a:spLocks noChangeShapeType="1"/>
            </p:cNvSpPr>
            <p:nvPr/>
          </p:nvSpPr>
          <p:spPr bwMode="auto">
            <a:xfrm>
              <a:off x="1536" y="3373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73" name="Text Box 29"/>
            <p:cNvSpPr txBox="1">
              <a:spLocks noChangeArrowheads="1"/>
            </p:cNvSpPr>
            <p:nvPr/>
          </p:nvSpPr>
          <p:spPr bwMode="auto">
            <a:xfrm>
              <a:off x="1974" y="3018"/>
              <a:ext cx="2881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cs-CZ" sz="2400" b="1" dirty="0" smtClean="0">
                  <a:solidFill>
                    <a:schemeClr val="tx2"/>
                  </a:solidFill>
                </a:rPr>
                <a:t>Inzulinový analog proč a kdy?</a:t>
              </a:r>
              <a:endParaRPr lang="en-US" sz="2400" b="1" dirty="0">
                <a:solidFill>
                  <a:schemeClr val="tx2"/>
                </a:solidFill>
              </a:endParaRPr>
            </a:p>
          </p:txBody>
        </p:sp>
        <p:sp>
          <p:nvSpPr>
            <p:cNvPr id="74" name="Text Box 30"/>
            <p:cNvSpPr txBox="1">
              <a:spLocks noChangeArrowheads="1"/>
            </p:cNvSpPr>
            <p:nvPr/>
          </p:nvSpPr>
          <p:spPr bwMode="gray">
            <a:xfrm>
              <a:off x="1275" y="3051"/>
              <a:ext cx="22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cs-CZ" sz="2400" b="1" smtClean="0">
                  <a:solidFill>
                    <a:schemeClr val="bg1"/>
                  </a:solidFill>
                </a:rPr>
                <a:t>3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67744" y="188640"/>
            <a:ext cx="7086600" cy="487363"/>
          </a:xfrm>
        </p:spPr>
        <p:txBody>
          <a:bodyPr/>
          <a:lstStyle/>
          <a:p>
            <a:pPr algn="l"/>
            <a:r>
              <a:rPr lang="cs-CZ" sz="4000" b="1" dirty="0">
                <a:solidFill>
                  <a:srgbClr val="FFFF00"/>
                </a:solidFill>
                <a:latin typeface="Verdana" pitchFamily="34" charset="0"/>
              </a:rPr>
              <a:t>1981: humánní inzulín</a:t>
            </a:r>
            <a:endParaRPr lang="en-US" sz="4000" b="1" dirty="0">
              <a:solidFill>
                <a:srgbClr val="FFFF00"/>
              </a:solidFill>
              <a:latin typeface="Verdana" pitchFamily="34" charset="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66539" y="4989215"/>
            <a:ext cx="7974013" cy="1608137"/>
          </a:xfrm>
        </p:spPr>
        <p:txBody>
          <a:bodyPr/>
          <a:lstStyle/>
          <a:p>
            <a:pPr marL="263525" indent="-263525">
              <a:buFontTx/>
              <a:buNone/>
            </a:pPr>
            <a:endParaRPr lang="cs-CZ" sz="2000" dirty="0">
              <a:solidFill>
                <a:srgbClr val="0000CC"/>
              </a:solidFill>
              <a:latin typeface="Verdana" pitchFamily="34" charset="0"/>
            </a:endParaRPr>
          </a:p>
          <a:p>
            <a:pPr marL="263525" indent="-263525">
              <a:buFontTx/>
              <a:buNone/>
            </a:pPr>
            <a:r>
              <a:rPr lang="cs-CZ" b="1" dirty="0">
                <a:solidFill>
                  <a:srgbClr val="0000CC"/>
                </a:solidFill>
                <a:latin typeface="Verdana" pitchFamily="34" charset="0"/>
              </a:rPr>
              <a:t>…. mohla by léčba být přirozenější?</a:t>
            </a:r>
          </a:p>
        </p:txBody>
      </p:sp>
      <p:sp>
        <p:nvSpPr>
          <p:cNvPr id="23556" name="AutoShape 4" descr="NNWoM_Vejen4"/>
          <p:cNvSpPr>
            <a:spLocks noChangeArrowheads="1"/>
          </p:cNvSpPr>
          <p:nvPr/>
        </p:nvSpPr>
        <p:spPr bwMode="auto">
          <a:xfrm>
            <a:off x="1044649" y="2349227"/>
            <a:ext cx="7343775" cy="2447925"/>
          </a:xfrm>
          <a:prstGeom prst="roundRect">
            <a:avLst>
              <a:gd name="adj" fmla="val 16667"/>
            </a:avLst>
          </a:prstGeom>
          <a:blipFill dpi="0" rotWithShape="1">
            <a:blip r:embed="rId3" cstate="print"/>
            <a:srcRect/>
            <a:stretch>
              <a:fillRect b="-6254"/>
            </a:stretch>
          </a:blip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3" name="Zástupný symbol čísla snímky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0F662F-9985-4D27-9948-2BCB754C307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2842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/>
          <p:cNvSpPr>
            <a:spLocks noChangeArrowheads="1"/>
          </p:cNvSpPr>
          <p:nvPr/>
        </p:nvSpPr>
        <p:spPr bwMode="auto">
          <a:xfrm>
            <a:off x="2124075" y="1196975"/>
            <a:ext cx="6408738" cy="4824413"/>
          </a:xfrm>
          <a:prstGeom prst="roundRect">
            <a:avLst>
              <a:gd name="adj" fmla="val 16667"/>
            </a:avLst>
          </a:prstGeom>
          <a:solidFill>
            <a:srgbClr val="0815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title"/>
          </p:nvPr>
        </p:nvSpPr>
        <p:spPr>
          <a:xfrm>
            <a:off x="2105928" y="0"/>
            <a:ext cx="8188325" cy="801687"/>
          </a:xfrm>
          <a:noFill/>
          <a:ln/>
        </p:spPr>
        <p:txBody>
          <a:bodyPr lIns="90488" tIns="44450" rIns="90488" bIns="44450" anchor="t"/>
          <a:lstStyle/>
          <a:p>
            <a:pPr algn="l"/>
            <a:r>
              <a:rPr lang="cs-CZ" sz="3200" b="1" dirty="0">
                <a:solidFill>
                  <a:srgbClr val="FFFF00"/>
                </a:solidFill>
                <a:latin typeface="Verdana" pitchFamily="34" charset="0"/>
              </a:rPr>
              <a:t>I ten nejlepší inzulín je zatím třeba podávat podkožně</a:t>
            </a:r>
            <a:endParaRPr lang="da-DK" sz="3200" b="1" dirty="0">
              <a:solidFill>
                <a:srgbClr val="FFFF00"/>
              </a:solidFill>
              <a:latin typeface="Verdana" pitchFamily="34" charset="0"/>
            </a:endParaRPr>
          </a:p>
        </p:txBody>
      </p:sp>
      <p:pic>
        <p:nvPicPr>
          <p:cNvPr id="25604" name="Picture 4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1341438"/>
            <a:ext cx="5843587" cy="475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885825" y="2649538"/>
            <a:ext cx="1862138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cs-CZ" sz="2000" b="1" dirty="0">
                <a:solidFill>
                  <a:schemeClr val="tx2">
                    <a:lumMod val="75000"/>
                  </a:schemeClr>
                </a:solidFill>
              </a:rPr>
              <a:t>Podkoží</a:t>
            </a:r>
            <a:endParaRPr lang="da-DK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920750" y="3433763"/>
            <a:ext cx="1735138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da-DK" sz="2000" b="1" dirty="0">
                <a:solidFill>
                  <a:schemeClr val="tx2">
                    <a:lumMod val="75000"/>
                  </a:schemeClr>
                </a:solidFill>
              </a:rPr>
              <a:t>Mol/l</a:t>
            </a: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901700" y="4068763"/>
            <a:ext cx="1735138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cs-CZ" sz="2000" b="1" dirty="0">
                <a:solidFill>
                  <a:schemeClr val="tx2">
                    <a:lumMod val="75000"/>
                  </a:schemeClr>
                </a:solidFill>
              </a:rPr>
              <a:t>Difúze</a:t>
            </a:r>
            <a:endParaRPr lang="da-DK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755576" y="5062538"/>
            <a:ext cx="1735138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cs-CZ" sz="2000" b="1" dirty="0">
                <a:solidFill>
                  <a:schemeClr val="tx2">
                    <a:lumMod val="75000"/>
                  </a:schemeClr>
                </a:solidFill>
              </a:rPr>
              <a:t>K</a:t>
            </a:r>
            <a:r>
              <a:rPr lang="da-DK" sz="2000" b="1" dirty="0">
                <a:solidFill>
                  <a:schemeClr val="tx2">
                    <a:lumMod val="75000"/>
                  </a:schemeClr>
                </a:solidFill>
              </a:rPr>
              <a:t>apil</a:t>
            </a:r>
            <a:r>
              <a:rPr lang="cs-CZ" sz="2000" b="1" dirty="0">
                <a:solidFill>
                  <a:schemeClr val="tx2">
                    <a:lumMod val="75000"/>
                  </a:schemeClr>
                </a:solidFill>
              </a:rPr>
              <a:t>á</a:t>
            </a:r>
            <a:r>
              <a:rPr lang="da-DK" sz="2000" b="1" dirty="0">
                <a:solidFill>
                  <a:schemeClr val="tx2">
                    <a:lumMod val="75000"/>
                  </a:schemeClr>
                </a:solidFill>
              </a:rPr>
              <a:t>r</a:t>
            </a:r>
            <a:r>
              <a:rPr lang="cs-CZ" sz="2000" b="1" dirty="0">
                <a:solidFill>
                  <a:schemeClr val="tx2">
                    <a:lumMod val="75000"/>
                  </a:schemeClr>
                </a:solidFill>
              </a:rPr>
              <a:t>ní</a:t>
            </a:r>
            <a:r>
              <a:rPr lang="da-DK" sz="2000" b="1" dirty="0">
                <a:solidFill>
                  <a:schemeClr val="tx2">
                    <a:lumMod val="75000"/>
                  </a:schemeClr>
                </a:solidFill>
              </a:rPr>
              <a:t> membr</a:t>
            </a:r>
            <a:r>
              <a:rPr lang="cs-CZ" sz="2000" b="1" dirty="0">
                <a:solidFill>
                  <a:schemeClr val="tx2">
                    <a:lumMod val="75000"/>
                  </a:schemeClr>
                </a:solidFill>
              </a:rPr>
              <a:t>á</a:t>
            </a:r>
            <a:r>
              <a:rPr lang="da-DK" sz="2000" b="1" dirty="0">
                <a:solidFill>
                  <a:schemeClr val="tx2">
                    <a:lumMod val="75000"/>
                  </a:schemeClr>
                </a:solidFill>
              </a:rPr>
              <a:t>n</a:t>
            </a:r>
            <a:r>
              <a:rPr lang="cs-CZ" sz="2000" b="1" dirty="0">
                <a:solidFill>
                  <a:schemeClr val="tx2">
                    <a:lumMod val="75000"/>
                  </a:schemeClr>
                </a:solidFill>
              </a:rPr>
              <a:t>a</a:t>
            </a:r>
            <a:endParaRPr lang="da-DK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invGray">
          <a:xfrm>
            <a:off x="2940050" y="3519488"/>
            <a:ext cx="652463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18192E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da-DK">
                <a:solidFill>
                  <a:schemeClr val="bg1"/>
                </a:solidFill>
              </a:rPr>
              <a:t>10</a:t>
            </a:r>
            <a:r>
              <a:rPr lang="da-DK" baseline="30000">
                <a:solidFill>
                  <a:schemeClr val="bg1"/>
                </a:solidFill>
              </a:rPr>
              <a:t>-3</a:t>
            </a:r>
          </a:p>
        </p:txBody>
      </p:sp>
      <p:sp>
        <p:nvSpPr>
          <p:cNvPr id="25610" name="Rectangle 10"/>
          <p:cNvSpPr>
            <a:spLocks noChangeArrowheads="1"/>
          </p:cNvSpPr>
          <p:nvPr/>
        </p:nvSpPr>
        <p:spPr bwMode="invGray">
          <a:xfrm>
            <a:off x="3922713" y="3519488"/>
            <a:ext cx="652462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18192E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da-DK">
                <a:solidFill>
                  <a:schemeClr val="bg1"/>
                </a:solidFill>
              </a:rPr>
              <a:t>10</a:t>
            </a:r>
            <a:r>
              <a:rPr lang="da-DK" baseline="30000">
                <a:solidFill>
                  <a:schemeClr val="bg1"/>
                </a:solidFill>
              </a:rPr>
              <a:t>-4</a:t>
            </a:r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invGray">
          <a:xfrm>
            <a:off x="5057775" y="3500438"/>
            <a:ext cx="650875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18192E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da-DK">
                <a:solidFill>
                  <a:schemeClr val="bg1"/>
                </a:solidFill>
              </a:rPr>
              <a:t>10</a:t>
            </a:r>
            <a:r>
              <a:rPr lang="da-DK" baseline="30000">
                <a:solidFill>
                  <a:schemeClr val="bg1"/>
                </a:solidFill>
              </a:rPr>
              <a:t>-5</a:t>
            </a:r>
          </a:p>
        </p:txBody>
      </p:sp>
      <p:sp>
        <p:nvSpPr>
          <p:cNvPr id="25612" name="Rectangle 12"/>
          <p:cNvSpPr>
            <a:spLocks noChangeArrowheads="1"/>
          </p:cNvSpPr>
          <p:nvPr/>
        </p:nvSpPr>
        <p:spPr bwMode="invGray">
          <a:xfrm>
            <a:off x="7275513" y="3462338"/>
            <a:ext cx="652462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18192E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da-DK">
                <a:solidFill>
                  <a:schemeClr val="bg1"/>
                </a:solidFill>
              </a:rPr>
              <a:t>10</a:t>
            </a:r>
            <a:r>
              <a:rPr lang="da-DK" baseline="30000">
                <a:solidFill>
                  <a:schemeClr val="bg1"/>
                </a:solidFill>
              </a:rPr>
              <a:t>-8</a:t>
            </a:r>
          </a:p>
        </p:txBody>
      </p:sp>
      <p:sp>
        <p:nvSpPr>
          <p:cNvPr id="25613" name="Line 13"/>
          <p:cNvSpPr>
            <a:spLocks noChangeShapeType="1"/>
          </p:cNvSpPr>
          <p:nvPr/>
        </p:nvSpPr>
        <p:spPr bwMode="invGray">
          <a:xfrm>
            <a:off x="3216275" y="4657725"/>
            <a:ext cx="0" cy="536575"/>
          </a:xfrm>
          <a:prstGeom prst="line">
            <a:avLst/>
          </a:prstGeom>
          <a:noFill/>
          <a:ln w="25400">
            <a:solidFill>
              <a:srgbClr val="DF7C28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25614" name="Line 14"/>
          <p:cNvSpPr>
            <a:spLocks noChangeShapeType="1"/>
          </p:cNvSpPr>
          <p:nvPr/>
        </p:nvSpPr>
        <p:spPr bwMode="invGray">
          <a:xfrm>
            <a:off x="4232275" y="4657725"/>
            <a:ext cx="0" cy="536575"/>
          </a:xfrm>
          <a:prstGeom prst="line">
            <a:avLst/>
          </a:prstGeom>
          <a:noFill/>
          <a:ln w="50800">
            <a:solidFill>
              <a:srgbClr val="DF7C28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25615" name="Line 15"/>
          <p:cNvSpPr>
            <a:spLocks noChangeShapeType="1"/>
          </p:cNvSpPr>
          <p:nvPr/>
        </p:nvSpPr>
        <p:spPr bwMode="invGray">
          <a:xfrm>
            <a:off x="5332413" y="4657725"/>
            <a:ext cx="0" cy="536575"/>
          </a:xfrm>
          <a:prstGeom prst="line">
            <a:avLst/>
          </a:prstGeom>
          <a:noFill/>
          <a:ln w="76200">
            <a:solidFill>
              <a:srgbClr val="DF7C28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25616" name="Line 16"/>
          <p:cNvSpPr>
            <a:spLocks noChangeShapeType="1"/>
          </p:cNvSpPr>
          <p:nvPr/>
        </p:nvSpPr>
        <p:spPr bwMode="invGray">
          <a:xfrm>
            <a:off x="7439025" y="4676775"/>
            <a:ext cx="0" cy="539750"/>
          </a:xfrm>
          <a:prstGeom prst="line">
            <a:avLst/>
          </a:prstGeom>
          <a:noFill/>
          <a:ln w="101600">
            <a:solidFill>
              <a:srgbClr val="DF7C28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25617" name="Rectangle 17"/>
          <p:cNvSpPr>
            <a:spLocks noChangeArrowheads="1"/>
          </p:cNvSpPr>
          <p:nvPr/>
        </p:nvSpPr>
        <p:spPr bwMode="auto">
          <a:xfrm>
            <a:off x="0" y="6586538"/>
            <a:ext cx="5418138" cy="271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GB" sz="1200" b="1"/>
              <a:t>Adapted from Brange J </a:t>
            </a:r>
            <a:r>
              <a:rPr lang="en-GB" sz="1200" b="1" i="1"/>
              <a:t>et al. Diabetes Care</a:t>
            </a:r>
            <a:r>
              <a:rPr lang="en-GB" sz="1200" b="1"/>
              <a:t> 1990;13:923</a:t>
            </a:r>
            <a:endParaRPr lang="da-DK" sz="1200" b="1"/>
          </a:p>
        </p:txBody>
      </p:sp>
      <p:sp>
        <p:nvSpPr>
          <p:cNvPr id="25618" name="Line 18"/>
          <p:cNvSpPr>
            <a:spLocks noChangeShapeType="1"/>
          </p:cNvSpPr>
          <p:nvPr/>
        </p:nvSpPr>
        <p:spPr bwMode="invGray">
          <a:xfrm>
            <a:off x="3217863" y="5845175"/>
            <a:ext cx="0" cy="536575"/>
          </a:xfrm>
          <a:prstGeom prst="line">
            <a:avLst/>
          </a:prstGeom>
          <a:noFill/>
          <a:ln w="25400">
            <a:solidFill>
              <a:srgbClr val="DF7C28"/>
            </a:solidFill>
            <a:prstDash val="sysDot"/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25619" name="Line 19"/>
          <p:cNvSpPr>
            <a:spLocks noChangeShapeType="1"/>
          </p:cNvSpPr>
          <p:nvPr/>
        </p:nvSpPr>
        <p:spPr bwMode="invGray">
          <a:xfrm>
            <a:off x="4233863" y="5845175"/>
            <a:ext cx="0" cy="536575"/>
          </a:xfrm>
          <a:prstGeom prst="line">
            <a:avLst/>
          </a:prstGeom>
          <a:noFill/>
          <a:ln w="50800">
            <a:solidFill>
              <a:srgbClr val="DF7C28"/>
            </a:solidFill>
            <a:prstDash val="sysDot"/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25620" name="Line 20"/>
          <p:cNvSpPr>
            <a:spLocks noChangeShapeType="1"/>
          </p:cNvSpPr>
          <p:nvPr/>
        </p:nvSpPr>
        <p:spPr bwMode="invGray">
          <a:xfrm>
            <a:off x="5334000" y="5845175"/>
            <a:ext cx="0" cy="536575"/>
          </a:xfrm>
          <a:prstGeom prst="line">
            <a:avLst/>
          </a:prstGeom>
          <a:noFill/>
          <a:ln w="76200">
            <a:solidFill>
              <a:srgbClr val="DF7C28"/>
            </a:solidFill>
            <a:prstDash val="sysDot"/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25621" name="Line 21"/>
          <p:cNvSpPr>
            <a:spLocks noChangeShapeType="1"/>
          </p:cNvSpPr>
          <p:nvPr/>
        </p:nvSpPr>
        <p:spPr bwMode="invGray">
          <a:xfrm>
            <a:off x="7440613" y="5864225"/>
            <a:ext cx="0" cy="539750"/>
          </a:xfrm>
          <a:prstGeom prst="line">
            <a:avLst/>
          </a:prstGeom>
          <a:noFill/>
          <a:ln w="101600">
            <a:solidFill>
              <a:srgbClr val="DF7C28"/>
            </a:solidFill>
            <a:prstDash val="sysDot"/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3" name="Zástupný symbol čísla snímky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1CCB4E-F61D-4BCE-9568-BC40D770DDB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822276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reeform 1031"/>
          <p:cNvSpPr>
            <a:spLocks/>
          </p:cNvSpPr>
          <p:nvPr/>
        </p:nvSpPr>
        <p:spPr bwMode="auto">
          <a:xfrm>
            <a:off x="920750" y="2420938"/>
            <a:ext cx="7467600" cy="2514600"/>
          </a:xfrm>
          <a:custGeom>
            <a:avLst/>
            <a:gdLst>
              <a:gd name="T0" fmla="*/ 0 w 4704"/>
              <a:gd name="T1" fmla="*/ 2147483647 h 1584"/>
              <a:gd name="T2" fmla="*/ 0 w 4704"/>
              <a:gd name="T3" fmla="*/ 2147483647 h 1584"/>
              <a:gd name="T4" fmla="*/ 2147483647 w 4704"/>
              <a:gd name="T5" fmla="*/ 2147483647 h 1584"/>
              <a:gd name="T6" fmla="*/ 2147483647 w 4704"/>
              <a:gd name="T7" fmla="*/ 2147483647 h 1584"/>
              <a:gd name="T8" fmla="*/ 2147483647 w 4704"/>
              <a:gd name="T9" fmla="*/ 2147483647 h 1584"/>
              <a:gd name="T10" fmla="*/ 2147483647 w 4704"/>
              <a:gd name="T11" fmla="*/ 0 h 1584"/>
              <a:gd name="T12" fmla="*/ 2147483647 w 4704"/>
              <a:gd name="T13" fmla="*/ 0 h 1584"/>
              <a:gd name="T14" fmla="*/ 2147483647 w 4704"/>
              <a:gd name="T15" fmla="*/ 2147483647 h 1584"/>
              <a:gd name="T16" fmla="*/ 0 w 4704"/>
              <a:gd name="T17" fmla="*/ 2147483647 h 15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704"/>
              <a:gd name="T28" fmla="*/ 0 h 1584"/>
              <a:gd name="T29" fmla="*/ 4704 w 4704"/>
              <a:gd name="T30" fmla="*/ 1584 h 158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704" h="1584">
                <a:moveTo>
                  <a:pt x="0" y="1584"/>
                </a:moveTo>
                <a:lnTo>
                  <a:pt x="0" y="1047"/>
                </a:lnTo>
                <a:lnTo>
                  <a:pt x="1440" y="1047"/>
                </a:lnTo>
                <a:lnTo>
                  <a:pt x="1440" y="528"/>
                </a:lnTo>
                <a:lnTo>
                  <a:pt x="3024" y="528"/>
                </a:lnTo>
                <a:lnTo>
                  <a:pt x="3024" y="0"/>
                </a:lnTo>
                <a:lnTo>
                  <a:pt x="4704" y="0"/>
                </a:lnTo>
                <a:lnTo>
                  <a:pt x="4704" y="1584"/>
                </a:lnTo>
                <a:lnTo>
                  <a:pt x="0" y="1584"/>
                </a:lnTo>
                <a:close/>
              </a:path>
            </a:pathLst>
          </a:custGeom>
          <a:solidFill>
            <a:schemeClr val="hlink"/>
          </a:solidFill>
          <a:ln w="28575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 lIns="91395" tIns="45698" rIns="91395" bIns="45698"/>
          <a:lstStyle/>
          <a:p>
            <a:endParaRPr lang="cs-CZ">
              <a:solidFill>
                <a:schemeClr val="tx2"/>
              </a:solidFill>
            </a:endParaRPr>
          </a:p>
        </p:txBody>
      </p:sp>
      <p:sp>
        <p:nvSpPr>
          <p:cNvPr id="16387" name="Text Box 1033"/>
          <p:cNvSpPr txBox="1">
            <a:spLocks noChangeArrowheads="1"/>
          </p:cNvSpPr>
          <p:nvPr/>
        </p:nvSpPr>
        <p:spPr bwMode="auto">
          <a:xfrm>
            <a:off x="1090613" y="4292600"/>
            <a:ext cx="2209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395" tIns="45698" rIns="91395" bIns="45698">
            <a:spAutoFit/>
          </a:bodyPr>
          <a:lstStyle>
            <a:lvl1pPr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1pPr>
            <a:lvl2pPr marL="742950" indent="-28575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sz="1800" dirty="0">
                <a:solidFill>
                  <a:srgbClr val="FFFF00"/>
                </a:solidFill>
                <a:latin typeface="Arial" charset="0"/>
              </a:rPr>
              <a:t>Životní styl</a:t>
            </a:r>
            <a:r>
              <a:rPr lang="en-GB" sz="1800" dirty="0">
                <a:solidFill>
                  <a:srgbClr val="FFFF00"/>
                </a:solidFill>
                <a:latin typeface="Helvetica" pitchFamily="34" charset="0"/>
                <a:ea typeface="MS PGothic" pitchFamily="34" charset="-128"/>
              </a:rPr>
              <a:t> + </a:t>
            </a:r>
            <a:r>
              <a:rPr lang="cs-CZ" sz="1800" dirty="0">
                <a:solidFill>
                  <a:srgbClr val="FFFF00"/>
                </a:solidFill>
                <a:latin typeface="Arial" charset="0"/>
              </a:rPr>
              <a:t>MET</a:t>
            </a:r>
            <a:endParaRPr lang="en-GB" sz="1800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16388" name="Text Box 1034"/>
          <p:cNvSpPr txBox="1">
            <a:spLocks noChangeArrowheads="1"/>
          </p:cNvSpPr>
          <p:nvPr/>
        </p:nvSpPr>
        <p:spPr bwMode="auto">
          <a:xfrm>
            <a:off x="3529013" y="3429000"/>
            <a:ext cx="22098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395" tIns="45698" rIns="91395" bIns="45698">
            <a:spAutoFit/>
          </a:bodyPr>
          <a:lstStyle>
            <a:lvl1pPr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1pPr>
            <a:lvl2pPr marL="742950" indent="-28575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sz="1800" dirty="0">
                <a:solidFill>
                  <a:srgbClr val="FFFF00"/>
                </a:solidFill>
                <a:latin typeface="Arial" charset="0"/>
              </a:rPr>
              <a:t>Přidání   Bazálního inzulínu nebo</a:t>
            </a:r>
            <a:r>
              <a:rPr lang="en-GB" sz="1800" dirty="0">
                <a:solidFill>
                  <a:srgbClr val="FFFF00"/>
                </a:solidFill>
                <a:latin typeface="Helvetica" pitchFamily="34" charset="0"/>
                <a:ea typeface="MS PGothic" pitchFamily="34" charset="-128"/>
              </a:rPr>
              <a:t> SU</a:t>
            </a:r>
            <a:endParaRPr lang="en-US" sz="1800" dirty="0">
              <a:solidFill>
                <a:srgbClr val="FFFF00"/>
              </a:solidFill>
              <a:latin typeface="Helvetica" pitchFamily="34" charset="0"/>
              <a:ea typeface="MS PGothic" pitchFamily="34" charset="-128"/>
            </a:endParaRPr>
          </a:p>
        </p:txBody>
      </p:sp>
      <p:sp>
        <p:nvSpPr>
          <p:cNvPr id="16389" name="Text Box 1035"/>
          <p:cNvSpPr txBox="1">
            <a:spLocks noChangeArrowheads="1"/>
          </p:cNvSpPr>
          <p:nvPr/>
        </p:nvSpPr>
        <p:spPr bwMode="auto">
          <a:xfrm>
            <a:off x="5967413" y="2636838"/>
            <a:ext cx="2209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395" tIns="45698" rIns="91395" bIns="45698">
            <a:spAutoFit/>
          </a:bodyPr>
          <a:lstStyle>
            <a:lvl1pPr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1pPr>
            <a:lvl2pPr marL="742950" indent="-28575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sz="1800" dirty="0" err="1">
                <a:solidFill>
                  <a:srgbClr val="FFFF00"/>
                </a:solidFill>
                <a:latin typeface="Helvetica" pitchFamily="34" charset="0"/>
                <a:ea typeface="MS PGothic" pitchFamily="34" charset="-128"/>
              </a:rPr>
              <a:t>Inten</a:t>
            </a:r>
            <a:r>
              <a:rPr lang="cs-CZ" sz="1800" dirty="0" err="1">
                <a:solidFill>
                  <a:srgbClr val="FFFF00"/>
                </a:solidFill>
                <a:latin typeface="Arial" charset="0"/>
              </a:rPr>
              <a:t>zifikace</a:t>
            </a:r>
            <a:r>
              <a:rPr lang="cs-CZ" sz="1800" dirty="0">
                <a:solidFill>
                  <a:srgbClr val="FFFF00"/>
                </a:solidFill>
                <a:latin typeface="Arial" charset="0"/>
              </a:rPr>
              <a:t> inzulínové léčby</a:t>
            </a:r>
            <a:r>
              <a:rPr lang="en-GB" sz="1800" dirty="0">
                <a:solidFill>
                  <a:srgbClr val="FFFF00"/>
                </a:solidFill>
                <a:latin typeface="Helvetica" pitchFamily="34" charset="0"/>
                <a:ea typeface="MS PGothic" pitchFamily="34" charset="-128"/>
              </a:rPr>
              <a:t> </a:t>
            </a:r>
            <a:r>
              <a:rPr lang="cs-CZ" sz="1800" dirty="0">
                <a:solidFill>
                  <a:srgbClr val="FFFF00"/>
                </a:solidFill>
                <a:latin typeface="Arial" charset="0"/>
              </a:rPr>
              <a:t>  </a:t>
            </a:r>
            <a:endParaRPr lang="en-US" sz="1600" b="0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16390" name="Text Box 1037"/>
          <p:cNvSpPr txBox="1">
            <a:spLocks noChangeArrowheads="1"/>
          </p:cNvSpPr>
          <p:nvPr/>
        </p:nvSpPr>
        <p:spPr bwMode="auto">
          <a:xfrm>
            <a:off x="1547664" y="3429000"/>
            <a:ext cx="1143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395" tIns="45698" rIns="91395" bIns="45698">
            <a:spAutoFit/>
          </a:bodyPr>
          <a:lstStyle>
            <a:lvl1pPr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1pPr>
            <a:lvl2pPr marL="742950" indent="-28575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sz="4000" dirty="0" smtClean="0">
                <a:solidFill>
                  <a:schemeClr val="tx2"/>
                </a:solidFill>
                <a:latin typeface="Helvetica" pitchFamily="34" charset="0"/>
                <a:ea typeface="MS PGothic" pitchFamily="34" charset="-128"/>
              </a:rPr>
              <a:t>1</a:t>
            </a:r>
            <a:endParaRPr lang="en-US" sz="4000" dirty="0">
              <a:solidFill>
                <a:schemeClr val="tx2"/>
              </a:solidFill>
              <a:latin typeface="Helvetica" pitchFamily="34" charset="0"/>
              <a:ea typeface="MS PGothic" pitchFamily="34" charset="-128"/>
            </a:endParaRPr>
          </a:p>
        </p:txBody>
      </p:sp>
      <p:sp>
        <p:nvSpPr>
          <p:cNvPr id="16391" name="Text Box 1039"/>
          <p:cNvSpPr txBox="1">
            <a:spLocks noChangeArrowheads="1"/>
          </p:cNvSpPr>
          <p:nvPr/>
        </p:nvSpPr>
        <p:spPr bwMode="auto">
          <a:xfrm>
            <a:off x="6516216" y="1772816"/>
            <a:ext cx="1143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395" tIns="45698" rIns="91395" bIns="45698">
            <a:spAutoFit/>
          </a:bodyPr>
          <a:lstStyle>
            <a:lvl1pPr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1pPr>
            <a:lvl2pPr marL="742950" indent="-28575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sz="4000" dirty="0">
                <a:solidFill>
                  <a:schemeClr val="tx2"/>
                </a:solidFill>
                <a:latin typeface="Helvetica" pitchFamily="34" charset="0"/>
                <a:ea typeface="MS PGothic" pitchFamily="34" charset="-128"/>
              </a:rPr>
              <a:t>3</a:t>
            </a:r>
            <a:endParaRPr lang="en-US" sz="4000" dirty="0">
              <a:solidFill>
                <a:schemeClr val="tx2"/>
              </a:solidFill>
              <a:latin typeface="Helvetica" pitchFamily="34" charset="0"/>
              <a:ea typeface="MS PGothic" pitchFamily="34" charset="-128"/>
            </a:endParaRPr>
          </a:p>
        </p:txBody>
      </p:sp>
      <p:sp>
        <p:nvSpPr>
          <p:cNvPr id="16392" name="Text Box 1038"/>
          <p:cNvSpPr txBox="1">
            <a:spLocks noChangeArrowheads="1"/>
          </p:cNvSpPr>
          <p:nvPr/>
        </p:nvSpPr>
        <p:spPr bwMode="auto">
          <a:xfrm>
            <a:off x="3995936" y="2636912"/>
            <a:ext cx="1143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395" tIns="45698" rIns="91395" bIns="45698">
            <a:spAutoFit/>
          </a:bodyPr>
          <a:lstStyle>
            <a:lvl1pPr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1pPr>
            <a:lvl2pPr marL="742950" indent="-28575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sz="4000" dirty="0">
                <a:solidFill>
                  <a:schemeClr val="tx2"/>
                </a:solidFill>
                <a:latin typeface="Helvetica" pitchFamily="34" charset="0"/>
                <a:ea typeface="MS PGothic" pitchFamily="34" charset="-128"/>
              </a:rPr>
              <a:t>2</a:t>
            </a:r>
            <a:endParaRPr lang="en-US" sz="4000" dirty="0">
              <a:solidFill>
                <a:schemeClr val="tx2"/>
              </a:solidFill>
              <a:latin typeface="Helvetica" pitchFamily="34" charset="0"/>
              <a:ea typeface="MS PGothic" pitchFamily="34" charset="-128"/>
            </a:endParaRPr>
          </a:p>
        </p:txBody>
      </p:sp>
      <p:sp>
        <p:nvSpPr>
          <p:cNvPr id="221200" name="Oval 1040"/>
          <p:cNvSpPr>
            <a:spLocks noChangeArrowheads="1"/>
          </p:cNvSpPr>
          <p:nvPr/>
        </p:nvSpPr>
        <p:spPr bwMode="auto">
          <a:xfrm>
            <a:off x="3419872" y="2636912"/>
            <a:ext cx="2209800" cy="2209800"/>
          </a:xfrm>
          <a:prstGeom prst="ellipse">
            <a:avLst/>
          </a:prstGeom>
          <a:noFill/>
          <a:ln w="76200">
            <a:solidFill>
              <a:srgbClr val="FF9933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395" tIns="45698" rIns="91395" bIns="45698" anchor="ctr"/>
          <a:lstStyle/>
          <a:p>
            <a:endParaRPr lang="cs-CZ" sz="1800" b="0">
              <a:solidFill>
                <a:schemeClr val="tx2"/>
              </a:solidFill>
              <a:latin typeface="Arial" charset="0"/>
              <a:ea typeface="MS PGothic" pitchFamily="34" charset="-128"/>
            </a:endParaRPr>
          </a:p>
        </p:txBody>
      </p:sp>
      <p:sp>
        <p:nvSpPr>
          <p:cNvPr id="227338" name="Rectangle 10"/>
          <p:cNvSpPr>
            <a:spLocks noGrp="1" noChangeArrowheads="1"/>
          </p:cNvSpPr>
          <p:nvPr>
            <p:ph type="title"/>
          </p:nvPr>
        </p:nvSpPr>
        <p:spPr>
          <a:xfrm>
            <a:off x="798314" y="615405"/>
            <a:ext cx="8238182" cy="941387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cs-CZ" sz="3200" dirty="0" smtClean="0">
                <a:solidFill>
                  <a:srgbClr val="FFFF00"/>
                </a:solidFill>
              </a:rPr>
              <a:t>Doporučení </a:t>
            </a:r>
            <a:r>
              <a:rPr lang="en-US" sz="3200" dirty="0" smtClean="0">
                <a:solidFill>
                  <a:srgbClr val="FFFF00"/>
                </a:solidFill>
              </a:rPr>
              <a:t> EASD / ADA </a:t>
            </a:r>
            <a:r>
              <a:rPr lang="cs-CZ" sz="3200" dirty="0" smtClean="0">
                <a:solidFill>
                  <a:srgbClr val="FFFF00"/>
                </a:solidFill>
              </a:rPr>
              <a:t>pro léčbu DMT2</a:t>
            </a:r>
            <a:r>
              <a:rPr lang="cs-CZ" sz="2800" dirty="0" smtClean="0">
                <a:solidFill>
                  <a:srgbClr val="FFFF00"/>
                </a:solidFill>
              </a:rPr>
              <a:t/>
            </a:r>
            <a:br>
              <a:rPr lang="cs-CZ" sz="2800" dirty="0" smtClean="0">
                <a:solidFill>
                  <a:srgbClr val="FFFF00"/>
                </a:solidFill>
              </a:rPr>
            </a:br>
            <a:r>
              <a:rPr lang="cs-CZ" sz="2800" dirty="0" smtClean="0">
                <a:solidFill>
                  <a:srgbClr val="FFFF00"/>
                </a:solidFill>
              </a:rPr>
              <a:t/>
            </a:r>
            <a:br>
              <a:rPr lang="cs-CZ" sz="2800" dirty="0" smtClean="0">
                <a:solidFill>
                  <a:srgbClr val="FFFF00"/>
                </a:solidFill>
              </a:rPr>
            </a:br>
            <a:r>
              <a:rPr lang="cs-CZ" sz="1800" dirty="0">
                <a:solidFill>
                  <a:srgbClr val="FFFF00"/>
                </a:solidFill>
              </a:rPr>
              <a:t/>
            </a:r>
            <a:br>
              <a:rPr lang="cs-CZ" sz="1800" dirty="0">
                <a:solidFill>
                  <a:srgbClr val="FFFF00"/>
                </a:solidFill>
              </a:rPr>
            </a:br>
            <a:r>
              <a:rPr lang="cs-CZ" sz="2800" dirty="0" smtClean="0">
                <a:solidFill>
                  <a:schemeClr val="tx2"/>
                </a:solidFill>
              </a:rPr>
              <a:t>preferovaná volba (efektivní a ověřená)</a:t>
            </a:r>
            <a:r>
              <a:rPr lang="cs-CZ" dirty="0" smtClean="0">
                <a:solidFill>
                  <a:schemeClr val="tx2"/>
                </a:solidFill>
              </a:rPr>
              <a:t> </a:t>
            </a:r>
            <a:endParaRPr lang="en-US" dirty="0" smtClean="0">
              <a:solidFill>
                <a:schemeClr val="tx2"/>
              </a:solidFill>
            </a:endParaRPr>
          </a:p>
        </p:txBody>
      </p:sp>
      <p:sp>
        <p:nvSpPr>
          <p:cNvPr id="16395" name="Text Box 2"/>
          <p:cNvSpPr txBox="1">
            <a:spLocks noChangeArrowheads="1"/>
          </p:cNvSpPr>
          <p:nvPr/>
        </p:nvSpPr>
        <p:spPr bwMode="auto">
          <a:xfrm>
            <a:off x="179512" y="6525344"/>
            <a:ext cx="607853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1pPr>
            <a:lvl2pPr marL="742950" indent="-28575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9pPr>
          </a:lstStyle>
          <a:p>
            <a:r>
              <a:rPr lang="en-GB" sz="1200" b="0" dirty="0">
                <a:solidFill>
                  <a:schemeClr val="tx2"/>
                </a:solidFill>
                <a:latin typeface="Arial" charset="0"/>
                <a:ea typeface="MS PGothic" pitchFamily="34" charset="-128"/>
              </a:rPr>
              <a:t>Nathan DM, et al. </a:t>
            </a:r>
            <a:r>
              <a:rPr lang="en-GB" sz="1200" b="0" i="1" dirty="0" err="1">
                <a:solidFill>
                  <a:schemeClr val="tx2"/>
                </a:solidFill>
                <a:latin typeface="Arial" charset="0"/>
                <a:ea typeface="MS PGothic" pitchFamily="34" charset="-128"/>
              </a:rPr>
              <a:t>Diabet</a:t>
            </a:r>
            <a:r>
              <a:rPr lang="cs-CZ" sz="1200" b="0" i="1" dirty="0" err="1">
                <a:solidFill>
                  <a:schemeClr val="tx2"/>
                </a:solidFill>
                <a:latin typeface="Arial" charset="0"/>
                <a:ea typeface="MS PGothic" pitchFamily="34" charset="-128"/>
              </a:rPr>
              <a:t>ologia</a:t>
            </a:r>
            <a:r>
              <a:rPr lang="cs-CZ" sz="1200" b="0" dirty="0">
                <a:solidFill>
                  <a:schemeClr val="tx2"/>
                </a:solidFill>
                <a:latin typeface="Arial" charset="0"/>
                <a:ea typeface="MS PGothic" pitchFamily="34" charset="-128"/>
              </a:rPr>
              <a:t> 2009;52:17-30</a:t>
            </a:r>
            <a:endParaRPr lang="en-US" sz="1200" b="0" dirty="0">
              <a:solidFill>
                <a:schemeClr val="tx2"/>
              </a:solidFill>
              <a:latin typeface="Arial" charset="0"/>
              <a:ea typeface="MS PGothic" pitchFamily="34" charset="-128"/>
            </a:endParaRPr>
          </a:p>
        </p:txBody>
      </p:sp>
      <p:sp>
        <p:nvSpPr>
          <p:cNvPr id="16396" name="Rectangle 1029"/>
          <p:cNvSpPr>
            <a:spLocks noChangeArrowheads="1"/>
          </p:cNvSpPr>
          <p:nvPr/>
        </p:nvSpPr>
        <p:spPr bwMode="auto">
          <a:xfrm>
            <a:off x="900113" y="4941888"/>
            <a:ext cx="7848600" cy="87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56" tIns="46777" rIns="89956" bIns="46777"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cs-CZ" sz="1600">
                <a:solidFill>
                  <a:schemeClr val="tx2"/>
                </a:solidFill>
                <a:latin typeface="Arial" charset="0"/>
              </a:rPr>
              <a:t> </a:t>
            </a:r>
          </a:p>
          <a:p>
            <a:pPr eaLnBrk="1" hangingPunct="1">
              <a:spcBef>
                <a:spcPct val="20000"/>
              </a:spcBef>
            </a:pPr>
            <a:endParaRPr lang="cs-CZ" sz="1600">
              <a:solidFill>
                <a:schemeClr val="tx2"/>
              </a:solidFill>
              <a:latin typeface="Arial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cs-CZ" sz="1600">
                <a:solidFill>
                  <a:schemeClr val="tx2"/>
                </a:solidFill>
                <a:latin typeface="Arial" charset="0"/>
              </a:rPr>
              <a:t> </a:t>
            </a:r>
            <a:r>
              <a:rPr lang="cs-CZ" sz="1600">
                <a:solidFill>
                  <a:schemeClr val="tx2"/>
                </a:solidFill>
                <a:ea typeface="Arial Unicode MS" pitchFamily="34" charset="-128"/>
                <a:cs typeface="Arial Unicode MS" pitchFamily="34" charset="-128"/>
              </a:rPr>
              <a:t>  </a:t>
            </a:r>
            <a:endParaRPr lang="en-US" sz="2000">
              <a:solidFill>
                <a:schemeClr val="tx2"/>
              </a:solidFill>
              <a:latin typeface="Helvetica" pitchFamily="34" charset="0"/>
              <a:ea typeface="MS PGothic" pitchFamily="34" charset="-128"/>
            </a:endParaRPr>
          </a:p>
        </p:txBody>
      </p:sp>
      <p:sp>
        <p:nvSpPr>
          <p:cNvPr id="16397" name="Rectangle 13"/>
          <p:cNvSpPr>
            <a:spLocks noChangeArrowheads="1"/>
          </p:cNvSpPr>
          <p:nvPr/>
        </p:nvSpPr>
        <p:spPr bwMode="auto">
          <a:xfrm>
            <a:off x="323528" y="5401101"/>
            <a:ext cx="86042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cs-CZ" sz="2400" b="1" dirty="0">
                <a:solidFill>
                  <a:schemeClr val="tx2"/>
                </a:solidFill>
                <a:latin typeface="Arial" charset="0"/>
              </a:rPr>
              <a:t>Časné zahájení léčby inzulínem pokud není dosaženo cílů </a:t>
            </a:r>
            <a:r>
              <a:rPr lang="cs-CZ" sz="2400" b="1" dirty="0" smtClean="0">
                <a:solidFill>
                  <a:schemeClr val="tx2"/>
                </a:solidFill>
                <a:latin typeface="Arial" charset="0"/>
              </a:rPr>
              <a:t>kompenzace možný </a:t>
            </a:r>
            <a:r>
              <a:rPr lang="cs-CZ" sz="2400" b="1" dirty="0">
                <a:solidFill>
                  <a:schemeClr val="tx2"/>
                </a:solidFill>
                <a:latin typeface="Arial" charset="0"/>
              </a:rPr>
              <a:t>2. krok v </a:t>
            </a:r>
            <a:r>
              <a:rPr lang="cs-CZ" sz="2400" b="1" dirty="0" smtClean="0">
                <a:solidFill>
                  <a:schemeClr val="tx2"/>
                </a:solidFill>
                <a:latin typeface="Arial" charset="0"/>
              </a:rPr>
              <a:t>léčbě</a:t>
            </a:r>
            <a:r>
              <a:rPr lang="cs-CZ" sz="1800" b="0" dirty="0" smtClean="0">
                <a:solidFill>
                  <a:schemeClr val="bg1"/>
                </a:solidFill>
                <a:latin typeface="Arial" charset="0"/>
              </a:rPr>
              <a:t> </a:t>
            </a:r>
            <a:endParaRPr lang="cs-CZ" sz="1800" b="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" name="Zástupný symbol čísla snímky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1CCB4E-F61D-4BCE-9568-BC40D770DDB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6676725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1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20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406400" y="271463"/>
            <a:ext cx="84645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30" tIns="46016" rIns="92030" bIns="46016" anchor="b"/>
          <a:lstStyle/>
          <a:p>
            <a:pPr algn="ctr" eaLnBrk="1" hangingPunct="1"/>
            <a:endParaRPr lang="fr-FR" sz="2800">
              <a:solidFill>
                <a:srgbClr val="FAF24A"/>
              </a:solidFill>
              <a:latin typeface="Arial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>
          <a:xfrm>
            <a:off x="539552" y="260648"/>
            <a:ext cx="8091684" cy="941387"/>
          </a:xfrm>
        </p:spPr>
        <p:txBody>
          <a:bodyPr/>
          <a:lstStyle/>
          <a:p>
            <a:pPr algn="l" eaLnBrk="1" hangingPunct="1">
              <a:defRPr/>
            </a:pPr>
            <a:r>
              <a:rPr lang="cs-CZ" sz="4400" dirty="0" smtClean="0">
                <a:solidFill>
                  <a:srgbClr val="FFFF00"/>
                </a:solidFill>
              </a:rPr>
              <a:t>Proč inzulín při léčbě DM2T?</a:t>
            </a:r>
            <a:endParaRPr lang="en-GB" sz="4400" dirty="0" smtClean="0">
              <a:solidFill>
                <a:srgbClr val="FFFF00"/>
              </a:solidFill>
            </a:endParaRP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251520" y="1772816"/>
            <a:ext cx="8712968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40000"/>
              </a:spcBef>
              <a:buClr>
                <a:schemeClr val="tx1"/>
              </a:buClr>
              <a:buFont typeface="Wingdings" pitchFamily="2" charset="2"/>
              <a:buChar char="v"/>
            </a:pPr>
            <a:r>
              <a:rPr lang="sk-SK" sz="2800" b="1" dirty="0" smtClean="0">
                <a:solidFill>
                  <a:schemeClr val="tx2"/>
                </a:solidFill>
              </a:rPr>
              <a:t>Fyziologická</a:t>
            </a:r>
            <a:r>
              <a:rPr lang="sk-SK" sz="2800" b="1" dirty="0" smtClean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sk-SK" sz="2800" b="1" dirty="0" err="1" smtClean="0">
                <a:solidFill>
                  <a:schemeClr val="tx2"/>
                </a:solidFill>
                <a:latin typeface="Arial" charset="0"/>
              </a:rPr>
              <a:t>léčba</a:t>
            </a:r>
            <a:endParaRPr lang="sk-SK" sz="2800" b="1" dirty="0" smtClean="0">
              <a:solidFill>
                <a:schemeClr val="tx2"/>
              </a:solidFill>
              <a:latin typeface="Arial" charset="0"/>
            </a:endParaRPr>
          </a:p>
          <a:p>
            <a:pPr marL="800100" lvl="1" indent="-342900">
              <a:spcBef>
                <a:spcPct val="40000"/>
              </a:spcBef>
              <a:buClr>
                <a:srgbClr val="0070C0"/>
              </a:buClr>
              <a:buFont typeface="Arial" pitchFamily="34" charset="0"/>
              <a:buChar char="•"/>
            </a:pPr>
            <a:r>
              <a:rPr lang="sk-SK" sz="2400" b="1" dirty="0" err="1" smtClean="0">
                <a:solidFill>
                  <a:srgbClr val="0070C0"/>
                </a:solidFill>
                <a:latin typeface="Arial" charset="0"/>
              </a:rPr>
              <a:t>Substituce</a:t>
            </a:r>
            <a:r>
              <a:rPr lang="sk-SK" sz="2400" b="1" dirty="0" smtClean="0">
                <a:solidFill>
                  <a:srgbClr val="0070C0"/>
                </a:solidFill>
                <a:latin typeface="Arial" charset="0"/>
              </a:rPr>
              <a:t> deficitu </a:t>
            </a:r>
            <a:r>
              <a:rPr lang="sk-SK" sz="2400" b="1" dirty="0" err="1" smtClean="0">
                <a:solidFill>
                  <a:srgbClr val="0070C0"/>
                </a:solidFill>
                <a:latin typeface="Arial" charset="0"/>
              </a:rPr>
              <a:t>inzulnu</a:t>
            </a:r>
            <a:endParaRPr lang="sk-SK" sz="2400" b="1" dirty="0" smtClean="0">
              <a:solidFill>
                <a:srgbClr val="0070C0"/>
              </a:solidFill>
              <a:latin typeface="Arial" charset="0"/>
            </a:endParaRPr>
          </a:p>
          <a:p>
            <a:pPr marL="342900" indent="-342900">
              <a:spcBef>
                <a:spcPct val="40000"/>
              </a:spcBef>
              <a:buClr>
                <a:schemeClr val="tx1"/>
              </a:buClr>
              <a:buFont typeface="Wingdings" pitchFamily="2" charset="2"/>
              <a:buChar char="v"/>
            </a:pPr>
            <a:r>
              <a:rPr lang="sk-SK" sz="2800" b="1" dirty="0" err="1" smtClean="0">
                <a:solidFill>
                  <a:schemeClr val="tx2"/>
                </a:solidFill>
                <a:latin typeface="Arial" charset="0"/>
              </a:rPr>
              <a:t>Léčba</a:t>
            </a:r>
            <a:r>
              <a:rPr lang="sk-SK" sz="2800" b="1" dirty="0" smtClean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sk-SK" sz="2800" b="1" dirty="0" err="1" smtClean="0">
                <a:solidFill>
                  <a:schemeClr val="tx2"/>
                </a:solidFill>
                <a:latin typeface="Arial" charset="0"/>
              </a:rPr>
              <a:t>při</a:t>
            </a:r>
            <a:r>
              <a:rPr lang="sk-SK" sz="2800" b="1" dirty="0" smtClean="0">
                <a:solidFill>
                  <a:schemeClr val="tx2"/>
                </a:solidFill>
                <a:latin typeface="Arial" charset="0"/>
              </a:rPr>
              <a:t> zvýšené </a:t>
            </a:r>
            <a:r>
              <a:rPr lang="sk-SK" sz="2800" b="1" dirty="0" err="1" smtClean="0">
                <a:solidFill>
                  <a:schemeClr val="tx2"/>
                </a:solidFill>
                <a:latin typeface="Arial" charset="0"/>
              </a:rPr>
              <a:t>zátěži</a:t>
            </a:r>
            <a:r>
              <a:rPr lang="sk-SK" sz="2800" b="1" dirty="0" smtClean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sk-SK" sz="2800" b="1" dirty="0" err="1" smtClean="0">
                <a:solidFill>
                  <a:schemeClr val="tx2"/>
                </a:solidFill>
                <a:latin typeface="Arial" charset="0"/>
              </a:rPr>
              <a:t>organismu</a:t>
            </a:r>
            <a:endParaRPr lang="sk-SK" sz="2800" b="1" dirty="0" smtClean="0">
              <a:solidFill>
                <a:schemeClr val="tx2"/>
              </a:solidFill>
              <a:latin typeface="Arial" charset="0"/>
            </a:endParaRPr>
          </a:p>
          <a:p>
            <a:pPr marL="800100" lvl="1" indent="-342900">
              <a:spcBef>
                <a:spcPct val="40000"/>
              </a:spcBef>
              <a:buClr>
                <a:srgbClr val="0070C0"/>
              </a:buClr>
              <a:buFont typeface="Arial" pitchFamily="34" charset="0"/>
              <a:buChar char="•"/>
            </a:pPr>
            <a:r>
              <a:rPr lang="sk-SK" sz="2400" b="1" dirty="0" err="1" smtClean="0">
                <a:solidFill>
                  <a:srgbClr val="0070C0"/>
                </a:solidFill>
                <a:latin typeface="Arial" charset="0"/>
              </a:rPr>
              <a:t>Infekt</a:t>
            </a:r>
            <a:r>
              <a:rPr lang="sk-SK" sz="2400" b="1" dirty="0" smtClean="0">
                <a:solidFill>
                  <a:srgbClr val="0070C0"/>
                </a:solidFill>
                <a:latin typeface="Arial" charset="0"/>
              </a:rPr>
              <a:t>, </a:t>
            </a:r>
            <a:r>
              <a:rPr lang="sk-SK" sz="2400" b="1" dirty="0" err="1" smtClean="0">
                <a:solidFill>
                  <a:srgbClr val="0070C0"/>
                </a:solidFill>
                <a:latin typeface="Arial" charset="0"/>
              </a:rPr>
              <a:t>komplikace</a:t>
            </a:r>
            <a:r>
              <a:rPr lang="sk-SK" sz="2400" b="1" dirty="0" smtClean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sk-SK" sz="2400" b="1" dirty="0" err="1" smtClean="0">
                <a:solidFill>
                  <a:srgbClr val="0070C0"/>
                </a:solidFill>
                <a:latin typeface="Arial" charset="0"/>
              </a:rPr>
              <a:t>diabetu,maligní</a:t>
            </a:r>
            <a:r>
              <a:rPr lang="sk-SK" sz="2400" b="1" dirty="0" smtClean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sk-SK" sz="2400" b="1" dirty="0" err="1" smtClean="0">
                <a:solidFill>
                  <a:srgbClr val="0070C0"/>
                </a:solidFill>
                <a:latin typeface="Arial" charset="0"/>
              </a:rPr>
              <a:t>onemocnění</a:t>
            </a:r>
            <a:endParaRPr lang="sk-SK" sz="2400" b="1" dirty="0">
              <a:solidFill>
                <a:srgbClr val="0070C0"/>
              </a:solidFill>
              <a:latin typeface="Arial" charset="0"/>
            </a:endParaRPr>
          </a:p>
          <a:p>
            <a:pPr marL="342900" indent="-342900" eaLnBrk="1" hangingPunct="1">
              <a:spcBef>
                <a:spcPct val="40000"/>
              </a:spcBef>
              <a:buClr>
                <a:schemeClr val="tx1"/>
              </a:buClr>
              <a:buFont typeface="Wingdings" pitchFamily="2" charset="2"/>
              <a:buChar char="v"/>
            </a:pPr>
            <a:r>
              <a:rPr lang="sk-SK" sz="2800" b="1" dirty="0" err="1" smtClean="0">
                <a:solidFill>
                  <a:schemeClr val="tx2"/>
                </a:solidFill>
                <a:latin typeface="Arial" charset="0"/>
              </a:rPr>
              <a:t>Rychlá</a:t>
            </a:r>
            <a:r>
              <a:rPr lang="sk-SK" sz="2800" b="1" dirty="0" smtClean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sk-SK" sz="2800" b="1" dirty="0" err="1" smtClean="0">
                <a:solidFill>
                  <a:schemeClr val="tx2"/>
                </a:solidFill>
                <a:latin typeface="Arial" charset="0"/>
              </a:rPr>
              <a:t>regulace</a:t>
            </a:r>
            <a:r>
              <a:rPr lang="sk-SK" sz="2800" b="1" dirty="0" smtClean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sk-SK" sz="2800" b="1" dirty="0" err="1" smtClean="0">
                <a:solidFill>
                  <a:schemeClr val="tx2"/>
                </a:solidFill>
                <a:latin typeface="Arial" charset="0"/>
              </a:rPr>
              <a:t>glykemie</a:t>
            </a:r>
            <a:endParaRPr lang="sk-SK" sz="2800" b="1" dirty="0" smtClean="0">
              <a:solidFill>
                <a:schemeClr val="tx2"/>
              </a:solidFill>
              <a:latin typeface="Arial" charset="0"/>
            </a:endParaRPr>
          </a:p>
          <a:p>
            <a:pPr marL="800100" lvl="1" indent="-342900">
              <a:spcBef>
                <a:spcPct val="40000"/>
              </a:spcBef>
              <a:buClr>
                <a:srgbClr val="0070C0"/>
              </a:buClr>
              <a:buFont typeface="Arial" pitchFamily="34" charset="0"/>
              <a:buChar char="•"/>
            </a:pPr>
            <a:r>
              <a:rPr lang="sk-SK" sz="2400" b="1" dirty="0" err="1" smtClean="0">
                <a:solidFill>
                  <a:srgbClr val="0070C0"/>
                </a:solidFill>
                <a:latin typeface="Arial" charset="0"/>
              </a:rPr>
              <a:t>Přímé</a:t>
            </a:r>
            <a:r>
              <a:rPr lang="sk-SK" sz="2400" b="1" dirty="0" smtClean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sk-SK" sz="2400" b="1" dirty="0" err="1" smtClean="0">
                <a:solidFill>
                  <a:srgbClr val="0070C0"/>
                </a:solidFill>
                <a:latin typeface="Arial" charset="0"/>
              </a:rPr>
              <a:t>podání</a:t>
            </a:r>
            <a:r>
              <a:rPr lang="sk-SK" sz="2400" b="1" dirty="0" smtClean="0">
                <a:solidFill>
                  <a:srgbClr val="0070C0"/>
                </a:solidFill>
                <a:latin typeface="Arial" charset="0"/>
              </a:rPr>
              <a:t> inzulínu do podkoží a </a:t>
            </a:r>
            <a:r>
              <a:rPr lang="sk-SK" sz="2400" b="1" dirty="0" err="1" smtClean="0">
                <a:solidFill>
                  <a:srgbClr val="0070C0"/>
                </a:solidFill>
                <a:latin typeface="Arial" charset="0"/>
              </a:rPr>
              <a:t>distribuce</a:t>
            </a:r>
            <a:r>
              <a:rPr lang="sk-SK" sz="2400" b="1" dirty="0" smtClean="0">
                <a:solidFill>
                  <a:srgbClr val="0070C0"/>
                </a:solidFill>
                <a:latin typeface="Arial" charset="0"/>
              </a:rPr>
              <a:t> do </a:t>
            </a:r>
            <a:r>
              <a:rPr lang="sk-SK" sz="2400" b="1" dirty="0" err="1" smtClean="0">
                <a:solidFill>
                  <a:srgbClr val="0070C0"/>
                </a:solidFill>
                <a:latin typeface="Arial" charset="0"/>
              </a:rPr>
              <a:t>krevního</a:t>
            </a:r>
            <a:r>
              <a:rPr lang="sk-SK" sz="2400" b="1" dirty="0" smtClean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sk-SK" sz="2400" b="1" dirty="0" err="1" smtClean="0">
                <a:solidFill>
                  <a:srgbClr val="0070C0"/>
                </a:solidFill>
                <a:latin typeface="Arial" charset="0"/>
              </a:rPr>
              <a:t>oběhu</a:t>
            </a:r>
            <a:endParaRPr lang="sk-SK" sz="2400" b="1" dirty="0" smtClean="0">
              <a:solidFill>
                <a:srgbClr val="0070C0"/>
              </a:solidFill>
              <a:latin typeface="Arial" charset="0"/>
            </a:endParaRPr>
          </a:p>
          <a:p>
            <a:pPr marL="230188" indent="-230188" eaLnBrk="1" hangingPunct="1">
              <a:spcBef>
                <a:spcPct val="40000"/>
              </a:spcBef>
              <a:buClr>
                <a:srgbClr val="0070C0"/>
              </a:buClr>
              <a:buFontTx/>
              <a:buChar char="•"/>
            </a:pPr>
            <a:endParaRPr lang="sk-SK" sz="2400" b="1" dirty="0" smtClean="0">
              <a:solidFill>
                <a:srgbClr val="0070C0"/>
              </a:solidFill>
              <a:latin typeface="Arial" charset="0"/>
            </a:endParaRPr>
          </a:p>
        </p:txBody>
      </p:sp>
      <p:sp>
        <p:nvSpPr>
          <p:cNvPr id="3" name="Zástupný symbol čísla snímky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1CCB4E-F61D-4BCE-9568-BC40D770DDB9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2502452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406400" y="271463"/>
            <a:ext cx="84645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30" tIns="46016" rIns="92030" bIns="46016" anchor="b"/>
          <a:lstStyle/>
          <a:p>
            <a:pPr algn="ctr" eaLnBrk="1" hangingPunct="1"/>
            <a:endParaRPr lang="fr-FR" sz="2800">
              <a:solidFill>
                <a:srgbClr val="FAF24A"/>
              </a:solidFill>
              <a:latin typeface="Arial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>
          <a:xfrm>
            <a:off x="539552" y="260648"/>
            <a:ext cx="8091684" cy="941387"/>
          </a:xfrm>
        </p:spPr>
        <p:txBody>
          <a:bodyPr/>
          <a:lstStyle/>
          <a:p>
            <a:pPr algn="l" eaLnBrk="1" hangingPunct="1">
              <a:defRPr/>
            </a:pPr>
            <a:r>
              <a:rPr lang="cs-CZ" sz="4400" dirty="0" smtClean="0">
                <a:solidFill>
                  <a:srgbClr val="FFFF00"/>
                </a:solidFill>
              </a:rPr>
              <a:t>Proč inzulín při léčbě DM2T?</a:t>
            </a:r>
            <a:endParaRPr lang="en-GB" sz="4400" dirty="0" smtClean="0">
              <a:solidFill>
                <a:srgbClr val="FFFF00"/>
              </a:solidFill>
            </a:endParaRP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251520" y="1772816"/>
            <a:ext cx="8712968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40000"/>
              </a:spcBef>
              <a:buClr>
                <a:schemeClr val="tx1"/>
              </a:buClr>
              <a:buFont typeface="Wingdings" pitchFamily="2" charset="2"/>
              <a:buChar char="v"/>
            </a:pPr>
            <a:r>
              <a:rPr lang="sk-SK" sz="2800" b="1" dirty="0" smtClean="0">
                <a:solidFill>
                  <a:schemeClr val="tx2"/>
                </a:solidFill>
              </a:rPr>
              <a:t>Flexibilní</a:t>
            </a:r>
            <a:r>
              <a:rPr lang="sk-SK" sz="2800" b="1" dirty="0" smtClean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sk-SK" sz="2800" b="1" dirty="0" err="1" smtClean="0">
                <a:solidFill>
                  <a:schemeClr val="tx2"/>
                </a:solidFill>
                <a:latin typeface="Arial" charset="0"/>
              </a:rPr>
              <a:t>léčba</a:t>
            </a:r>
            <a:endParaRPr lang="sk-SK" sz="2800" b="1" dirty="0" smtClean="0">
              <a:solidFill>
                <a:schemeClr val="tx2"/>
              </a:solidFill>
              <a:latin typeface="Arial" charset="0"/>
            </a:endParaRPr>
          </a:p>
          <a:p>
            <a:pPr marL="800100" lvl="1" indent="-342900">
              <a:spcBef>
                <a:spcPct val="40000"/>
              </a:spcBef>
              <a:buClr>
                <a:srgbClr val="0070C0"/>
              </a:buClr>
              <a:buFont typeface="Arial" pitchFamily="34" charset="0"/>
              <a:buChar char="•"/>
            </a:pPr>
            <a:r>
              <a:rPr lang="sk-SK" sz="2400" b="1" dirty="0" smtClean="0">
                <a:solidFill>
                  <a:srgbClr val="0070C0"/>
                </a:solidFill>
              </a:rPr>
              <a:t>Umožňuje postupnou </a:t>
            </a:r>
            <a:r>
              <a:rPr lang="sk-SK" sz="2400" b="1" dirty="0" err="1" smtClean="0">
                <a:solidFill>
                  <a:srgbClr val="0070C0"/>
                </a:solidFill>
              </a:rPr>
              <a:t>intenzifikaci</a:t>
            </a:r>
            <a:r>
              <a:rPr lang="sk-SK" sz="2400" b="1" dirty="0" smtClean="0">
                <a:solidFill>
                  <a:srgbClr val="0070C0"/>
                </a:solidFill>
              </a:rPr>
              <a:t> a kontinuitu </a:t>
            </a:r>
            <a:r>
              <a:rPr lang="sk-SK" sz="2400" b="1" dirty="0" err="1" smtClean="0">
                <a:solidFill>
                  <a:srgbClr val="0070C0"/>
                </a:solidFill>
              </a:rPr>
              <a:t>léčby</a:t>
            </a:r>
            <a:endParaRPr lang="sk-SK" sz="2400" b="1" dirty="0" smtClean="0">
              <a:solidFill>
                <a:srgbClr val="0070C0"/>
              </a:solidFill>
            </a:endParaRPr>
          </a:p>
          <a:p>
            <a:pPr marL="342900" indent="-342900">
              <a:spcBef>
                <a:spcPct val="40000"/>
              </a:spcBef>
              <a:buClr>
                <a:schemeClr val="tx1"/>
              </a:buClr>
              <a:buFont typeface="Wingdings" pitchFamily="2" charset="2"/>
              <a:buChar char="v"/>
            </a:pPr>
            <a:r>
              <a:rPr lang="sk-SK" sz="2800" b="1" dirty="0" err="1" smtClean="0">
                <a:solidFill>
                  <a:schemeClr val="tx2"/>
                </a:solidFill>
                <a:latin typeface="Arial" charset="0"/>
              </a:rPr>
              <a:t>Nejúčinnější</a:t>
            </a:r>
            <a:r>
              <a:rPr lang="sk-SK" sz="2800" b="1" dirty="0" smtClean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sk-SK" sz="2800" b="1" dirty="0" err="1" smtClean="0">
                <a:solidFill>
                  <a:schemeClr val="tx2"/>
                </a:solidFill>
                <a:latin typeface="Arial" charset="0"/>
              </a:rPr>
              <a:t>léčba</a:t>
            </a:r>
            <a:endParaRPr lang="sk-SK" sz="2800" b="1" dirty="0" smtClean="0">
              <a:solidFill>
                <a:schemeClr val="tx2"/>
              </a:solidFill>
              <a:latin typeface="Arial" charset="0"/>
            </a:endParaRPr>
          </a:p>
          <a:p>
            <a:pPr marL="800100" lvl="1" indent="-342900">
              <a:spcBef>
                <a:spcPct val="40000"/>
              </a:spcBef>
              <a:buClr>
                <a:srgbClr val="0070C0"/>
              </a:buClr>
              <a:buFont typeface="Arial" pitchFamily="34" charset="0"/>
              <a:buChar char="•"/>
            </a:pPr>
            <a:r>
              <a:rPr lang="sk-SK" sz="2400" b="1" dirty="0" err="1" smtClean="0">
                <a:solidFill>
                  <a:srgbClr val="0070C0"/>
                </a:solidFill>
              </a:rPr>
              <a:t>Není</a:t>
            </a:r>
            <a:r>
              <a:rPr lang="sk-SK" sz="2400" b="1" dirty="0" smtClean="0">
                <a:solidFill>
                  <a:srgbClr val="0070C0"/>
                </a:solidFill>
              </a:rPr>
              <a:t> limitovaná </a:t>
            </a:r>
            <a:r>
              <a:rPr lang="sk-SK" sz="2400" b="1" dirty="0" err="1" smtClean="0">
                <a:solidFill>
                  <a:srgbClr val="0070C0"/>
                </a:solidFill>
              </a:rPr>
              <a:t>přidruženými</a:t>
            </a:r>
            <a:r>
              <a:rPr lang="sk-SK" sz="2400" b="1" dirty="0" smtClean="0">
                <a:solidFill>
                  <a:srgbClr val="0070C0"/>
                </a:solidFill>
              </a:rPr>
              <a:t> </a:t>
            </a:r>
            <a:r>
              <a:rPr lang="sk-SK" sz="2400" b="1" dirty="0" err="1" smtClean="0">
                <a:solidFill>
                  <a:srgbClr val="0070C0"/>
                </a:solidFill>
              </a:rPr>
              <a:t>nemocemi</a:t>
            </a:r>
            <a:r>
              <a:rPr lang="sk-SK" sz="2400" b="1" dirty="0" smtClean="0">
                <a:solidFill>
                  <a:srgbClr val="0070C0"/>
                </a:solidFill>
              </a:rPr>
              <a:t> a dávkou </a:t>
            </a:r>
            <a:r>
              <a:rPr lang="sk-SK" sz="2400" b="1" dirty="0" err="1" smtClean="0">
                <a:solidFill>
                  <a:srgbClr val="0070C0"/>
                </a:solidFill>
              </a:rPr>
              <a:t>jako</a:t>
            </a:r>
            <a:r>
              <a:rPr lang="sk-SK" sz="2400" b="1" dirty="0" smtClean="0">
                <a:solidFill>
                  <a:srgbClr val="0070C0"/>
                </a:solidFill>
              </a:rPr>
              <a:t> PAD</a:t>
            </a:r>
          </a:p>
          <a:p>
            <a:pPr marL="342900" indent="-342900" eaLnBrk="1" hangingPunct="1">
              <a:spcBef>
                <a:spcPct val="40000"/>
              </a:spcBef>
              <a:buClr>
                <a:schemeClr val="tx1"/>
              </a:buClr>
              <a:buFont typeface="Wingdings" pitchFamily="2" charset="2"/>
              <a:buChar char="v"/>
            </a:pPr>
            <a:r>
              <a:rPr lang="sk-SK" sz="2800" b="1" dirty="0" smtClean="0">
                <a:solidFill>
                  <a:schemeClr val="tx2"/>
                </a:solidFill>
                <a:latin typeface="Arial" charset="0"/>
              </a:rPr>
              <a:t>Bezpečná </a:t>
            </a:r>
            <a:r>
              <a:rPr lang="sk-SK" sz="2800" b="1" dirty="0" err="1" smtClean="0">
                <a:solidFill>
                  <a:schemeClr val="tx2"/>
                </a:solidFill>
                <a:latin typeface="Arial" charset="0"/>
              </a:rPr>
              <a:t>léčba</a:t>
            </a:r>
            <a:endParaRPr lang="sk-SK" sz="2800" b="1" dirty="0" smtClean="0">
              <a:solidFill>
                <a:schemeClr val="tx2"/>
              </a:solidFill>
              <a:latin typeface="Arial" charset="0"/>
            </a:endParaRPr>
          </a:p>
          <a:p>
            <a:pPr marL="800100" lvl="1" indent="-342900">
              <a:spcBef>
                <a:spcPct val="40000"/>
              </a:spcBef>
              <a:buClr>
                <a:srgbClr val="0070C0"/>
              </a:buClr>
              <a:buFont typeface="Arial" pitchFamily="34" charset="0"/>
              <a:buChar char="•"/>
            </a:pPr>
            <a:r>
              <a:rPr lang="sk-SK" sz="2400" b="1" dirty="0" err="1" smtClean="0">
                <a:solidFill>
                  <a:srgbClr val="0070C0"/>
                </a:solidFill>
              </a:rPr>
              <a:t>Při</a:t>
            </a:r>
            <a:r>
              <a:rPr lang="sk-SK" sz="2400" b="1" dirty="0" smtClean="0">
                <a:solidFill>
                  <a:srgbClr val="0070C0"/>
                </a:solidFill>
              </a:rPr>
              <a:t> použití inzulínových </a:t>
            </a:r>
            <a:r>
              <a:rPr lang="sk-SK" sz="2400" b="1" dirty="0" err="1" smtClean="0">
                <a:solidFill>
                  <a:srgbClr val="0070C0"/>
                </a:solidFill>
              </a:rPr>
              <a:t>analog</a:t>
            </a:r>
            <a:r>
              <a:rPr lang="sk-SK" sz="2400" b="1" dirty="0" smtClean="0">
                <a:solidFill>
                  <a:srgbClr val="0070C0"/>
                </a:solidFill>
              </a:rPr>
              <a:t>  </a:t>
            </a:r>
            <a:r>
              <a:rPr lang="sk-SK" sz="2400" b="1" dirty="0" err="1" smtClean="0">
                <a:solidFill>
                  <a:srgbClr val="0070C0"/>
                </a:solidFill>
              </a:rPr>
              <a:t>dosažení</a:t>
            </a:r>
            <a:r>
              <a:rPr lang="sk-SK" sz="2400" b="1" dirty="0" smtClean="0">
                <a:solidFill>
                  <a:srgbClr val="0070C0"/>
                </a:solidFill>
              </a:rPr>
              <a:t> </a:t>
            </a:r>
            <a:r>
              <a:rPr lang="sk-SK" sz="2400" b="1" dirty="0" err="1" smtClean="0">
                <a:solidFill>
                  <a:srgbClr val="0070C0"/>
                </a:solidFill>
              </a:rPr>
              <a:t>cílových</a:t>
            </a:r>
            <a:r>
              <a:rPr lang="sk-SK" sz="2400" b="1" dirty="0" smtClean="0">
                <a:solidFill>
                  <a:srgbClr val="0070C0"/>
                </a:solidFill>
              </a:rPr>
              <a:t>                                                                                      </a:t>
            </a:r>
            <a:r>
              <a:rPr lang="sk-SK" sz="2400" b="1" dirty="0" err="1" smtClean="0">
                <a:solidFill>
                  <a:srgbClr val="0070C0"/>
                </a:solidFill>
              </a:rPr>
              <a:t>hodnot</a:t>
            </a:r>
            <a:r>
              <a:rPr lang="sk-SK" sz="2400" b="1" dirty="0" smtClean="0">
                <a:solidFill>
                  <a:srgbClr val="0070C0"/>
                </a:solidFill>
              </a:rPr>
              <a:t> </a:t>
            </a:r>
            <a:r>
              <a:rPr lang="sk-SK" sz="2400" b="1" dirty="0" err="1" smtClean="0">
                <a:solidFill>
                  <a:srgbClr val="0070C0"/>
                </a:solidFill>
              </a:rPr>
              <a:t>kompenzace</a:t>
            </a:r>
            <a:r>
              <a:rPr lang="sk-SK" sz="2400" b="1" dirty="0" smtClean="0">
                <a:solidFill>
                  <a:srgbClr val="0070C0"/>
                </a:solidFill>
              </a:rPr>
              <a:t> s nižším </a:t>
            </a:r>
            <a:r>
              <a:rPr lang="sk-SK" sz="2400" b="1" dirty="0" err="1" smtClean="0">
                <a:solidFill>
                  <a:srgbClr val="0070C0"/>
                </a:solidFill>
              </a:rPr>
              <a:t>rizikem</a:t>
            </a:r>
            <a:r>
              <a:rPr lang="sk-SK" sz="2400" b="1" dirty="0" smtClean="0">
                <a:solidFill>
                  <a:srgbClr val="0070C0"/>
                </a:solidFill>
              </a:rPr>
              <a:t> </a:t>
            </a:r>
            <a:r>
              <a:rPr lang="sk-SK" sz="2400" b="1" dirty="0" err="1" smtClean="0">
                <a:solidFill>
                  <a:srgbClr val="0070C0"/>
                </a:solidFill>
              </a:rPr>
              <a:t>hypoglykémie</a:t>
            </a:r>
            <a:r>
              <a:rPr lang="sk-SK" sz="2400" b="1" dirty="0" smtClean="0">
                <a:solidFill>
                  <a:srgbClr val="0070C0"/>
                </a:solidFill>
              </a:rPr>
              <a:t> </a:t>
            </a:r>
            <a:r>
              <a:rPr lang="sk-SK" sz="2400" b="1" dirty="0" err="1" smtClean="0">
                <a:solidFill>
                  <a:srgbClr val="0070C0"/>
                </a:solidFill>
              </a:rPr>
              <a:t>vs</a:t>
            </a:r>
            <a:r>
              <a:rPr lang="sk-SK" sz="2400" b="1" dirty="0" smtClean="0">
                <a:solidFill>
                  <a:srgbClr val="0070C0"/>
                </a:solidFill>
              </a:rPr>
              <a:t> NPH </a:t>
            </a:r>
          </a:p>
          <a:p>
            <a:pPr marL="800100" lvl="1" indent="-342900">
              <a:spcBef>
                <a:spcPct val="40000"/>
              </a:spcBef>
              <a:buClr>
                <a:srgbClr val="0070C0"/>
              </a:buClr>
              <a:buFont typeface="Arial" pitchFamily="34" charset="0"/>
              <a:buChar char="•"/>
            </a:pPr>
            <a:endParaRPr lang="sk-SK" sz="2400" b="1" dirty="0" smtClean="0">
              <a:solidFill>
                <a:srgbClr val="0070C0"/>
              </a:solidFill>
              <a:latin typeface="Arial" charset="0"/>
            </a:endParaRPr>
          </a:p>
          <a:p>
            <a:pPr marL="230188" indent="-230188" eaLnBrk="1" hangingPunct="1">
              <a:spcBef>
                <a:spcPct val="40000"/>
              </a:spcBef>
              <a:buClr>
                <a:srgbClr val="0070C0"/>
              </a:buClr>
              <a:buFontTx/>
              <a:buChar char="•"/>
            </a:pPr>
            <a:endParaRPr lang="sk-SK" sz="2400" b="1" dirty="0" smtClean="0">
              <a:solidFill>
                <a:srgbClr val="0070C0"/>
              </a:solidFill>
              <a:latin typeface="Arial" charset="0"/>
            </a:endParaRPr>
          </a:p>
        </p:txBody>
      </p:sp>
      <p:sp>
        <p:nvSpPr>
          <p:cNvPr id="3" name="Zástupný symbol čísla snímky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1CCB4E-F61D-4BCE-9568-BC40D770DDB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2502452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406400" y="271463"/>
            <a:ext cx="84645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30" tIns="46016" rIns="92030" bIns="46016" anchor="b"/>
          <a:lstStyle/>
          <a:p>
            <a:pPr algn="ctr"/>
            <a:endParaRPr lang="fr-FR" sz="2800">
              <a:solidFill>
                <a:srgbClr val="FAF24A"/>
              </a:solidFill>
              <a:latin typeface="Arial" charset="0"/>
            </a:endParaRPr>
          </a:p>
        </p:txBody>
      </p:sp>
      <p:sp>
        <p:nvSpPr>
          <p:cNvPr id="282627" name="Rectangle 3"/>
          <p:cNvSpPr>
            <a:spLocks noGrp="1" noChangeArrowheads="1"/>
          </p:cNvSpPr>
          <p:nvPr>
            <p:ph type="title"/>
          </p:nvPr>
        </p:nvSpPr>
        <p:spPr>
          <a:xfrm>
            <a:off x="755576" y="260648"/>
            <a:ext cx="7747000" cy="941387"/>
          </a:xfrm>
        </p:spPr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cs-CZ" sz="4400" dirty="0" smtClean="0">
                <a:solidFill>
                  <a:srgbClr val="FFFF00"/>
                </a:solidFill>
              </a:rPr>
              <a:t>Benefit z časné </a:t>
            </a:r>
            <a:r>
              <a:rPr lang="cs-CZ" sz="4400" dirty="0" err="1" smtClean="0">
                <a:solidFill>
                  <a:srgbClr val="FFFF00"/>
                </a:solidFill>
              </a:rPr>
              <a:t>inzulinizace</a:t>
            </a:r>
            <a:r>
              <a:rPr lang="cs-CZ" sz="4400" dirty="0" smtClean="0">
                <a:solidFill>
                  <a:srgbClr val="FFFF00"/>
                </a:solidFill>
              </a:rPr>
              <a:t> </a:t>
            </a:r>
            <a:endParaRPr lang="en-GB" sz="4400" dirty="0" smtClean="0">
              <a:solidFill>
                <a:srgbClr val="FFFF00"/>
              </a:solidFill>
            </a:endParaRP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323528" y="1844824"/>
            <a:ext cx="8507412" cy="3744416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spcBef>
                <a:spcPct val="40000"/>
              </a:spcBef>
              <a:buClr>
                <a:schemeClr val="tx2"/>
              </a:buClr>
              <a:buFont typeface="Wingdings" pitchFamily="2" charset="2"/>
              <a:buChar char="v"/>
            </a:pPr>
            <a:r>
              <a:rPr lang="sk-SK" sz="2800" b="1" dirty="0" err="1">
                <a:solidFill>
                  <a:schemeClr val="tx2"/>
                </a:solidFill>
                <a:latin typeface="Arial" charset="0"/>
              </a:rPr>
              <a:t>Délka</a:t>
            </a:r>
            <a:r>
              <a:rPr lang="sk-SK" sz="28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sk-SK" sz="2800" b="1" dirty="0" err="1">
                <a:solidFill>
                  <a:schemeClr val="tx2"/>
                </a:solidFill>
                <a:latin typeface="Arial" charset="0"/>
              </a:rPr>
              <a:t>trvání</a:t>
            </a:r>
            <a:r>
              <a:rPr lang="sk-SK" sz="2800" b="1" dirty="0">
                <a:solidFill>
                  <a:schemeClr val="tx2"/>
                </a:solidFill>
                <a:latin typeface="Arial" charset="0"/>
              </a:rPr>
              <a:t> diabetu a vstupní hodnota HbA1c </a:t>
            </a:r>
            <a:r>
              <a:rPr lang="sk-SK" sz="2800" b="1" dirty="0" err="1">
                <a:solidFill>
                  <a:schemeClr val="tx2"/>
                </a:solidFill>
                <a:latin typeface="Arial" charset="0"/>
              </a:rPr>
              <a:t>predikuje</a:t>
            </a:r>
            <a:r>
              <a:rPr lang="sk-SK" sz="28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sk-SK" sz="2800" b="1" dirty="0" err="1">
                <a:solidFill>
                  <a:schemeClr val="tx2"/>
                </a:solidFill>
                <a:latin typeface="Arial" charset="0"/>
              </a:rPr>
              <a:t>odpověď</a:t>
            </a:r>
            <a:r>
              <a:rPr lang="sk-SK" sz="28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sk-SK" sz="2800" b="1" dirty="0" smtClean="0">
                <a:solidFill>
                  <a:schemeClr val="tx2"/>
                </a:solidFill>
                <a:latin typeface="Arial" charset="0"/>
              </a:rPr>
              <a:t>na </a:t>
            </a:r>
            <a:r>
              <a:rPr lang="sk-SK" sz="2800" b="1" dirty="0" err="1">
                <a:solidFill>
                  <a:schemeClr val="tx2"/>
                </a:solidFill>
                <a:latin typeface="Arial" charset="0"/>
              </a:rPr>
              <a:t>léčbu</a:t>
            </a:r>
            <a:r>
              <a:rPr lang="sk-SK" sz="28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sk-SK" sz="2800" b="1" dirty="0" err="1">
                <a:solidFill>
                  <a:schemeClr val="tx2"/>
                </a:solidFill>
                <a:latin typeface="Arial" charset="0"/>
              </a:rPr>
              <a:t>inzulínem</a:t>
            </a:r>
            <a:r>
              <a:rPr lang="sk-SK" sz="2800" b="1" dirty="0">
                <a:solidFill>
                  <a:schemeClr val="tx2"/>
                </a:solidFill>
                <a:latin typeface="Arial" charset="0"/>
              </a:rPr>
              <a:t>  </a:t>
            </a:r>
            <a:endParaRPr lang="sk-SK" sz="2800" b="1" dirty="0" smtClean="0">
              <a:solidFill>
                <a:schemeClr val="tx2"/>
              </a:solidFill>
              <a:latin typeface="Arial" charset="0"/>
            </a:endParaRPr>
          </a:p>
          <a:p>
            <a:pPr marL="457200" indent="-457200">
              <a:spcBef>
                <a:spcPct val="40000"/>
              </a:spcBef>
              <a:buClr>
                <a:schemeClr val="tx2"/>
              </a:buClr>
            </a:pPr>
            <a:endParaRPr lang="sk-SK" sz="2800" b="1" dirty="0">
              <a:solidFill>
                <a:schemeClr val="tx2"/>
              </a:solidFill>
              <a:latin typeface="Arial" charset="0"/>
            </a:endParaRPr>
          </a:p>
          <a:p>
            <a:pPr marL="457200" indent="-457200">
              <a:spcBef>
                <a:spcPct val="40000"/>
              </a:spcBef>
              <a:buClr>
                <a:schemeClr val="tx2"/>
              </a:buClr>
              <a:buFont typeface="Wingdings" pitchFamily="2" charset="2"/>
              <a:buChar char="v"/>
            </a:pPr>
            <a:r>
              <a:rPr lang="sk-SK" sz="2800" b="1" dirty="0">
                <a:solidFill>
                  <a:schemeClr val="tx2"/>
                </a:solidFill>
                <a:latin typeface="Arial" charset="0"/>
              </a:rPr>
              <a:t>Časné zahájení </a:t>
            </a:r>
            <a:r>
              <a:rPr lang="sk-SK" sz="2800" b="1" dirty="0" err="1">
                <a:solidFill>
                  <a:schemeClr val="tx2"/>
                </a:solidFill>
                <a:latin typeface="Arial" charset="0"/>
              </a:rPr>
              <a:t>léčby</a:t>
            </a:r>
            <a:r>
              <a:rPr lang="sk-SK" sz="28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sk-SK" sz="2800" b="1" dirty="0" err="1">
                <a:solidFill>
                  <a:schemeClr val="tx2"/>
                </a:solidFill>
                <a:latin typeface="Arial" charset="0"/>
              </a:rPr>
              <a:t>inzulínem</a:t>
            </a:r>
            <a:r>
              <a:rPr lang="sk-SK" sz="2800" b="1" dirty="0">
                <a:solidFill>
                  <a:schemeClr val="tx2"/>
                </a:solidFill>
                <a:latin typeface="Arial" charset="0"/>
              </a:rPr>
              <a:t> je </a:t>
            </a:r>
            <a:r>
              <a:rPr lang="sk-SK" sz="2800" b="1" dirty="0" err="1">
                <a:solidFill>
                  <a:schemeClr val="tx2"/>
                </a:solidFill>
                <a:latin typeface="Arial" charset="0"/>
              </a:rPr>
              <a:t>spojeno</a:t>
            </a:r>
            <a:r>
              <a:rPr lang="sk-SK" sz="2800" b="1" dirty="0">
                <a:solidFill>
                  <a:schemeClr val="tx2"/>
                </a:solidFill>
                <a:latin typeface="Arial" charset="0"/>
              </a:rPr>
              <a:t> s:</a:t>
            </a:r>
          </a:p>
          <a:p>
            <a:pPr marL="688975" lvl="1" indent="-342900">
              <a:spcBef>
                <a:spcPct val="400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</a:pPr>
            <a:r>
              <a:rPr lang="sk-SK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</a:rPr>
              <a:t>Větší</a:t>
            </a:r>
            <a:r>
              <a:rPr lang="sk-SK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sk-SK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</a:rPr>
              <a:t>pravděpodobností</a:t>
            </a:r>
            <a:r>
              <a:rPr lang="sk-SK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sk-SK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</a:rPr>
              <a:t>dosažení</a:t>
            </a:r>
            <a:r>
              <a:rPr lang="sk-SK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sk-SK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</a:rPr>
              <a:t>cílů</a:t>
            </a:r>
            <a:r>
              <a:rPr lang="sk-SK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sk-SK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</a:rPr>
              <a:t>kompenzace</a:t>
            </a:r>
            <a:endParaRPr lang="sk-SK"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charset="0"/>
            </a:endParaRPr>
          </a:p>
          <a:p>
            <a:pPr marL="688975" lvl="1" indent="-342900">
              <a:spcBef>
                <a:spcPct val="400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</a:pPr>
            <a:r>
              <a:rPr lang="sk-SK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</a:rPr>
              <a:t>Nižším váhovým </a:t>
            </a:r>
            <a:r>
              <a:rPr lang="sk-SK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</a:rPr>
              <a:t>přírůstkem</a:t>
            </a:r>
            <a:endParaRPr lang="sk-SK"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charset="0"/>
            </a:endParaRPr>
          </a:p>
          <a:p>
            <a:pPr marL="688975" lvl="1" indent="-342900">
              <a:spcBef>
                <a:spcPct val="400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</a:pPr>
            <a:r>
              <a:rPr lang="sk-SK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</a:rPr>
              <a:t>Zlepšením </a:t>
            </a:r>
            <a:r>
              <a:rPr lang="sk-SK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</a:rPr>
              <a:t>funkce</a:t>
            </a:r>
            <a:r>
              <a:rPr lang="sk-SK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</a:rPr>
              <a:t> beta </a:t>
            </a:r>
            <a:r>
              <a:rPr lang="sk-SK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</a:rPr>
              <a:t>buněk</a:t>
            </a:r>
            <a:r>
              <a:rPr lang="sk-SK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</a:rPr>
              <a:t>  </a:t>
            </a:r>
          </a:p>
        </p:txBody>
      </p:sp>
      <p:sp>
        <p:nvSpPr>
          <p:cNvPr id="3" name="Zástupný symbol čísla snímky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1CCB4E-F61D-4BCE-9568-BC40D770DDB9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3877231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2990" b="13138"/>
          <a:stretch>
            <a:fillRect/>
          </a:stretch>
        </p:blipFill>
        <p:spPr bwMode="auto">
          <a:xfrm>
            <a:off x="296863" y="1773806"/>
            <a:ext cx="8013700" cy="3752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699" name="Text Box 2"/>
          <p:cNvSpPr txBox="1">
            <a:spLocks noChangeArrowheads="1"/>
          </p:cNvSpPr>
          <p:nvPr/>
        </p:nvSpPr>
        <p:spPr bwMode="auto">
          <a:xfrm>
            <a:off x="1193675" y="46261"/>
            <a:ext cx="77708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1pPr>
            <a:lvl2pPr marL="742950" indent="-28575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9pPr>
          </a:lstStyle>
          <a:p>
            <a:pPr algn="r" eaLnBrk="1" hangingPunct="1">
              <a:lnSpc>
                <a:spcPct val="90000"/>
              </a:lnSpc>
            </a:pPr>
            <a:r>
              <a:rPr lang="cs-CZ" sz="2800" dirty="0">
                <a:solidFill>
                  <a:srgbClr val="FFFF00"/>
                </a:solidFill>
                <a:latin typeface="Arial" charset="0"/>
              </a:rPr>
              <a:t>Funkce </a:t>
            </a:r>
            <a:r>
              <a:rPr lang="el-GR" sz="2800" dirty="0">
                <a:solidFill>
                  <a:srgbClr val="FFFF00"/>
                </a:solidFill>
                <a:latin typeface="Arial" charset="0"/>
              </a:rPr>
              <a:t>β</a:t>
            </a:r>
            <a:r>
              <a:rPr lang="cs-CZ" sz="2800" dirty="0">
                <a:solidFill>
                  <a:srgbClr val="FFFF00"/>
                </a:solidFill>
                <a:latin typeface="Arial" charset="0"/>
              </a:rPr>
              <a:t> buněk po intenzivní léčbě inzulínem u pacientů s nově diagnostikovaným  DM2T</a:t>
            </a:r>
            <a:r>
              <a:rPr lang="cs-CZ" sz="3200" dirty="0"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fr-FR" sz="3200" dirty="0">
              <a:solidFill>
                <a:schemeClr val="bg1"/>
              </a:solidFill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9700" name="Rectangle 5"/>
          <p:cNvSpPr>
            <a:spLocks noChangeArrowheads="1"/>
          </p:cNvSpPr>
          <p:nvPr/>
        </p:nvSpPr>
        <p:spPr bwMode="auto">
          <a:xfrm>
            <a:off x="-55944" y="6604000"/>
            <a:ext cx="2616582" cy="254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457" tIns="49729" rIns="99457" bIns="49729">
            <a:spAutoFit/>
          </a:bodyPr>
          <a:lstStyle/>
          <a:p>
            <a:pPr algn="r" defTabSz="995363"/>
            <a:r>
              <a:rPr lang="da-DK" sz="1000" b="1" dirty="0">
                <a:solidFill>
                  <a:schemeClr val="tx2"/>
                </a:solidFill>
                <a:latin typeface="Arial" charset="0"/>
                <a:ea typeface="MS PGothic" pitchFamily="34" charset="-128"/>
              </a:rPr>
              <a:t>Weng J, et al.</a:t>
            </a:r>
            <a:r>
              <a:rPr lang="da-DK" sz="1000" b="1" i="1" dirty="0">
                <a:solidFill>
                  <a:schemeClr val="tx2"/>
                </a:solidFill>
                <a:latin typeface="Arial" charset="0"/>
                <a:ea typeface="MS PGothic" pitchFamily="34" charset="-128"/>
              </a:rPr>
              <a:t> Lancet</a:t>
            </a:r>
            <a:r>
              <a:rPr lang="da-DK" sz="1000" b="1" dirty="0">
                <a:solidFill>
                  <a:schemeClr val="tx2"/>
                </a:solidFill>
                <a:latin typeface="Arial" charset="0"/>
                <a:ea typeface="MS PGothic" pitchFamily="34" charset="-128"/>
              </a:rPr>
              <a:t>  2008;371:1753-60.</a:t>
            </a:r>
          </a:p>
        </p:txBody>
      </p:sp>
      <p:sp>
        <p:nvSpPr>
          <p:cNvPr id="25620" name="Text Box 20"/>
          <p:cNvSpPr txBox="1">
            <a:spLocks noChangeArrowheads="1"/>
          </p:cNvSpPr>
          <p:nvPr/>
        </p:nvSpPr>
        <p:spPr bwMode="auto">
          <a:xfrm>
            <a:off x="84138" y="5877272"/>
            <a:ext cx="9182129" cy="276999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rgbClr val="FFCC00"/>
                </a:solidFill>
                <a:latin typeface="Times" pitchFamily="18" charset="0"/>
              </a:defRPr>
            </a:lvl1pPr>
            <a:lvl2pPr marL="742950" indent="-285750">
              <a:defRPr sz="1400" b="1">
                <a:solidFill>
                  <a:srgbClr val="FFCC00"/>
                </a:solidFill>
                <a:latin typeface="Times" pitchFamily="18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pitchFamily="18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pitchFamily="18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</a:defRPr>
            </a:lvl9pPr>
          </a:lstStyle>
          <a:p>
            <a:pPr eaLnBrk="1" hangingPunct="1">
              <a:defRPr/>
            </a:pPr>
            <a:r>
              <a:rPr lang="cs-CZ" sz="1200" dirty="0" smtClean="0">
                <a:solidFill>
                  <a:schemeClr val="tx2"/>
                </a:solidFill>
                <a:latin typeface="Arial" charset="0"/>
              </a:rPr>
              <a:t>CSII=kontinuální subkutánní inzulínová </a:t>
            </a:r>
            <a:r>
              <a:rPr lang="cs-CZ" sz="1200" dirty="0" err="1" smtClean="0">
                <a:solidFill>
                  <a:schemeClr val="tx2"/>
                </a:solidFill>
                <a:latin typeface="Arial" charset="0"/>
              </a:rPr>
              <a:t>infůze</a:t>
            </a:r>
            <a:r>
              <a:rPr lang="cs-CZ" sz="1200" dirty="0" smtClean="0">
                <a:solidFill>
                  <a:schemeClr val="tx2"/>
                </a:solidFill>
                <a:latin typeface="Arial" charset="0"/>
              </a:rPr>
              <a:t>; MDI= opakovaná subkutánní aplikace inzulínu; PAD=perorální </a:t>
            </a:r>
            <a:r>
              <a:rPr lang="cs-CZ" sz="1200" dirty="0" err="1" smtClean="0">
                <a:solidFill>
                  <a:schemeClr val="tx2"/>
                </a:solidFill>
                <a:latin typeface="Arial" charset="0"/>
              </a:rPr>
              <a:t>antidiabetika</a:t>
            </a:r>
            <a:r>
              <a:rPr lang="cs-CZ" sz="1000" dirty="0" smtClean="0">
                <a:solidFill>
                  <a:schemeClr val="tx2"/>
                </a:solidFill>
                <a:latin typeface="Arial" charset="0"/>
              </a:rPr>
              <a:t> </a:t>
            </a:r>
          </a:p>
        </p:txBody>
      </p:sp>
      <p:pic>
        <p:nvPicPr>
          <p:cNvPr id="29702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348880"/>
            <a:ext cx="720080" cy="3071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17961" dir="2700000" algn="ctr" rotWithShape="0">
                    <a:srgbClr val="2F3E78"/>
                  </a:outerShdw>
                </a:effectLst>
              </a14:hiddenEffects>
            </a:ext>
          </a:extLst>
        </p:spPr>
      </p:pic>
      <p:pic>
        <p:nvPicPr>
          <p:cNvPr id="29703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275" y="5246912"/>
            <a:ext cx="5556250" cy="279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17961" dir="2700000" algn="ctr" rotWithShape="0">
                    <a:srgbClr val="2F3E78"/>
                  </a:outerShdw>
                </a:effectLst>
              </a14:hiddenEffects>
            </a:ext>
          </a:extLst>
        </p:spPr>
      </p:pic>
      <p:pic>
        <p:nvPicPr>
          <p:cNvPr id="29704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3475" y="1916833"/>
            <a:ext cx="2292350" cy="123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17961" dir="2700000" algn="ctr" rotWithShape="0">
                    <a:srgbClr val="2F3E78"/>
                  </a:outerShdw>
                </a:effectLst>
              </a14:hiddenEffects>
            </a:ext>
          </a:extLst>
        </p:spPr>
      </p:pic>
      <p:sp>
        <p:nvSpPr>
          <p:cNvPr id="25611" name="Text Box 11"/>
          <p:cNvSpPr txBox="1">
            <a:spLocks noChangeArrowheads="1"/>
          </p:cNvSpPr>
          <p:nvPr/>
        </p:nvSpPr>
        <p:spPr bwMode="auto">
          <a:xfrm rot="16200000">
            <a:off x="-303385" y="3853755"/>
            <a:ext cx="2938463" cy="2444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1400" b="1">
                <a:solidFill>
                  <a:srgbClr val="FFCC00"/>
                </a:solidFill>
                <a:latin typeface="Times" pitchFamily="18" charset="0"/>
              </a:defRPr>
            </a:lvl1pPr>
            <a:lvl2pPr marL="742950" indent="-285750">
              <a:defRPr sz="1400" b="1">
                <a:solidFill>
                  <a:srgbClr val="FFCC00"/>
                </a:solidFill>
                <a:latin typeface="Times" pitchFamily="18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pitchFamily="18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pitchFamily="18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</a:defRPr>
            </a:lvl9pPr>
          </a:lstStyle>
          <a:p>
            <a:pPr algn="ctr" eaLnBrk="1" hangingPunct="1">
              <a:defRPr/>
            </a:pPr>
            <a:r>
              <a:rPr lang="cs-CZ" dirty="0" smtClean="0">
                <a:solidFill>
                  <a:schemeClr val="bg1"/>
                </a:solidFill>
                <a:latin typeface="Arial" charset="0"/>
              </a:rPr>
              <a:t>Akutní inzulinová odpověď </a:t>
            </a:r>
          </a:p>
          <a:p>
            <a:pPr algn="ctr" eaLnBrk="1" hangingPunct="1">
              <a:defRPr/>
            </a:pPr>
            <a:r>
              <a:rPr lang="cs-CZ" dirty="0" smtClean="0">
                <a:solidFill>
                  <a:schemeClr val="bg1"/>
                </a:solidFill>
                <a:latin typeface="Arial" charset="0"/>
              </a:rPr>
              <a:t>(</a:t>
            </a:r>
            <a:r>
              <a:rPr lang="cs-CZ" dirty="0" err="1" smtClean="0">
                <a:solidFill>
                  <a:schemeClr val="bg1"/>
                </a:solidFill>
                <a:latin typeface="Arial" charset="0"/>
              </a:rPr>
              <a:t>pmol</a:t>
            </a:r>
            <a:r>
              <a:rPr lang="cs-CZ" dirty="0" smtClean="0">
                <a:solidFill>
                  <a:schemeClr val="bg1"/>
                </a:solidFill>
                <a:latin typeface="Arial" charset="0"/>
              </a:rPr>
              <a:t>/l za minutu)</a:t>
            </a:r>
            <a:endParaRPr lang="en-US" dirty="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9706" name="Rectangle 12"/>
          <p:cNvSpPr>
            <a:spLocks noChangeArrowheads="1"/>
          </p:cNvSpPr>
          <p:nvPr/>
        </p:nvSpPr>
        <p:spPr bwMode="auto">
          <a:xfrm>
            <a:off x="1381870" y="1124744"/>
            <a:ext cx="743860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cs-CZ" b="1" dirty="0">
                <a:solidFill>
                  <a:schemeClr val="tx2"/>
                </a:solidFill>
                <a:latin typeface="Arial" charset="0"/>
              </a:rPr>
              <a:t>Časná intenzivní inzulínová terapie má příznivější  vliv na obnovu a udržení funkce </a:t>
            </a:r>
            <a:r>
              <a:rPr lang="en-US" b="1" dirty="0">
                <a:solidFill>
                  <a:schemeClr val="tx2"/>
                </a:solidFill>
                <a:latin typeface="Arial" charset="0"/>
              </a:rPr>
              <a:t>β-</a:t>
            </a:r>
            <a:r>
              <a:rPr lang="cs-CZ" b="1" dirty="0">
                <a:solidFill>
                  <a:schemeClr val="tx2"/>
                </a:solidFill>
                <a:latin typeface="Arial" charset="0"/>
              </a:rPr>
              <a:t>buněk a na dobu  remise diabetu </a:t>
            </a:r>
            <a:r>
              <a:rPr lang="cs-CZ" b="1" dirty="0" err="1">
                <a:solidFill>
                  <a:schemeClr val="tx2"/>
                </a:solidFill>
                <a:latin typeface="Arial" charset="0"/>
              </a:rPr>
              <a:t>vs</a:t>
            </a:r>
            <a:r>
              <a:rPr lang="cs-CZ" b="1" dirty="0">
                <a:solidFill>
                  <a:schemeClr val="tx2"/>
                </a:solidFill>
                <a:latin typeface="Arial" charset="0"/>
              </a:rPr>
              <a:t> P</a:t>
            </a:r>
            <a:r>
              <a:rPr lang="en-US" b="1" dirty="0">
                <a:solidFill>
                  <a:schemeClr val="tx2"/>
                </a:solidFill>
                <a:latin typeface="Arial" charset="0"/>
              </a:rPr>
              <a:t>AD</a:t>
            </a:r>
            <a:endParaRPr lang="cs-CZ" b="1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3" name="Text Box 14"/>
          <p:cNvSpPr txBox="1">
            <a:spLocks noChangeArrowheads="1"/>
          </p:cNvSpPr>
          <p:nvPr/>
        </p:nvSpPr>
        <p:spPr bwMode="auto">
          <a:xfrm>
            <a:off x="2035472" y="6165304"/>
            <a:ext cx="7001024" cy="36004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1400" b="1">
                <a:solidFill>
                  <a:srgbClr val="FFCC00"/>
                </a:solidFill>
                <a:latin typeface="Times" pitchFamily="18" charset="0"/>
              </a:defRPr>
            </a:lvl1pPr>
            <a:lvl2pPr marL="742950" indent="-285750">
              <a:defRPr sz="1400" b="1">
                <a:solidFill>
                  <a:srgbClr val="FFCC00"/>
                </a:solidFill>
                <a:latin typeface="Times" pitchFamily="18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pitchFamily="18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pitchFamily="18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</a:defRPr>
            </a:lvl9pPr>
          </a:lstStyle>
          <a:p>
            <a:pPr eaLnBrk="1" hangingPunct="1">
              <a:defRPr/>
            </a:pPr>
            <a:r>
              <a:rPr lang="cs-CZ" dirty="0" smtClean="0">
                <a:solidFill>
                  <a:schemeClr val="tx2"/>
                </a:solidFill>
                <a:latin typeface="Arial" charset="0"/>
                <a:cs typeface="Times New Roman" pitchFamily="18" charset="0"/>
              </a:rPr>
              <a:t>*</a:t>
            </a:r>
            <a:r>
              <a:rPr lang="cs-CZ" sz="1000" dirty="0" smtClean="0">
                <a:solidFill>
                  <a:schemeClr val="tx2"/>
                </a:solidFill>
                <a:latin typeface="Arial" charset="0"/>
                <a:cs typeface="Times New Roman" pitchFamily="18" charset="0"/>
              </a:rPr>
              <a:t>p&lt;0,05 ve skupině bez remise v porovnání s výsledky pro ka</a:t>
            </a:r>
            <a:r>
              <a:rPr lang="cs-CZ" sz="1000" dirty="0" smtClean="0">
                <a:solidFill>
                  <a:schemeClr val="tx2"/>
                </a:solidFill>
                <a:latin typeface="Arial" charset="0"/>
              </a:rPr>
              <a:t>ž</a:t>
            </a:r>
            <a:r>
              <a:rPr lang="cs-CZ" sz="1000" dirty="0" smtClean="0">
                <a:solidFill>
                  <a:schemeClr val="tx2"/>
                </a:solidFill>
                <a:latin typeface="Arial" charset="0"/>
                <a:cs typeface="Times New Roman" pitchFamily="18" charset="0"/>
              </a:rPr>
              <a:t>dou intervenci ve skupin</a:t>
            </a:r>
            <a:r>
              <a:rPr lang="cs-CZ" sz="1000" dirty="0" smtClean="0">
                <a:solidFill>
                  <a:schemeClr val="tx2"/>
                </a:solidFill>
                <a:latin typeface="Arial" charset="0"/>
              </a:rPr>
              <a:t>ě</a:t>
            </a:r>
            <a:r>
              <a:rPr lang="cs-CZ" sz="1000" dirty="0" smtClean="0">
                <a:solidFill>
                  <a:schemeClr val="tx2"/>
                </a:solidFill>
                <a:latin typeface="Arial" charset="0"/>
                <a:cs typeface="Times New Roman" pitchFamily="18" charset="0"/>
              </a:rPr>
              <a:t> s remisí (po lé</a:t>
            </a:r>
            <a:r>
              <a:rPr lang="cs-CZ" sz="1000" dirty="0" smtClean="0">
                <a:solidFill>
                  <a:schemeClr val="tx2"/>
                </a:solidFill>
                <a:latin typeface="Arial" charset="0"/>
              </a:rPr>
              <a:t>č</a:t>
            </a:r>
            <a:r>
              <a:rPr lang="cs-CZ" sz="1000" dirty="0" smtClean="0">
                <a:solidFill>
                  <a:schemeClr val="tx2"/>
                </a:solidFill>
                <a:latin typeface="Arial" charset="0"/>
                <a:cs typeface="Times New Roman" pitchFamily="18" charset="0"/>
              </a:rPr>
              <a:t>b</a:t>
            </a:r>
            <a:r>
              <a:rPr lang="cs-CZ" sz="1000" dirty="0" smtClean="0">
                <a:solidFill>
                  <a:schemeClr val="tx2"/>
                </a:solidFill>
                <a:latin typeface="Arial" charset="0"/>
              </a:rPr>
              <a:t>ě</a:t>
            </a:r>
            <a:r>
              <a:rPr lang="cs-CZ" sz="1000" dirty="0" smtClean="0">
                <a:solidFill>
                  <a:schemeClr val="tx2"/>
                </a:solidFill>
                <a:latin typeface="Arial" charset="0"/>
                <a:cs typeface="Times New Roman" pitchFamily="18" charset="0"/>
              </a:rPr>
              <a:t>)</a:t>
            </a:r>
          </a:p>
          <a:p>
            <a:pPr eaLnBrk="1" hangingPunct="1">
              <a:defRPr/>
            </a:pPr>
            <a:r>
              <a:rPr lang="cs-CZ" sz="1000" dirty="0" smtClean="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Skupina s remisí definována jako skupina s optimální </a:t>
            </a:r>
            <a:r>
              <a:rPr lang="cs-CZ" sz="1000" dirty="0" err="1" smtClean="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glykémiíí</a:t>
            </a:r>
            <a:r>
              <a:rPr lang="cs-CZ" sz="1000" dirty="0" smtClean="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≥ 12 měsíců po léčbě </a:t>
            </a:r>
            <a:endParaRPr lang="en-US" sz="1000" dirty="0" smtClean="0">
              <a:solidFill>
                <a:schemeClr val="tx2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2500238" y="1975421"/>
            <a:ext cx="2863850" cy="1021531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1400" b="1">
                <a:solidFill>
                  <a:srgbClr val="FFCC00"/>
                </a:solidFill>
                <a:latin typeface="Times" pitchFamily="18" charset="0"/>
              </a:defRPr>
            </a:lvl1pPr>
            <a:lvl2pPr marL="742950" indent="-285750">
              <a:defRPr sz="1400" b="1">
                <a:solidFill>
                  <a:srgbClr val="FFCC00"/>
                </a:solidFill>
                <a:latin typeface="Times" pitchFamily="18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pitchFamily="18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pitchFamily="18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</a:defRPr>
            </a:lvl9pPr>
          </a:lstStyle>
          <a:p>
            <a:pPr eaLnBrk="1" hangingPunct="1">
              <a:spcAft>
                <a:spcPct val="10000"/>
              </a:spcAft>
              <a:defRPr/>
            </a:pPr>
            <a:r>
              <a:rPr lang="cs-CZ" sz="1200" b="0" dirty="0" smtClean="0">
                <a:solidFill>
                  <a:schemeClr val="bg1"/>
                </a:solidFill>
                <a:latin typeface="Arial" charset="0"/>
              </a:rPr>
              <a:t>CSII ve skupině s remisí</a:t>
            </a:r>
          </a:p>
          <a:p>
            <a:pPr eaLnBrk="1" hangingPunct="1">
              <a:spcAft>
                <a:spcPct val="10000"/>
              </a:spcAft>
              <a:defRPr/>
            </a:pPr>
            <a:r>
              <a:rPr lang="cs-CZ" sz="1200" b="0" dirty="0" smtClean="0">
                <a:solidFill>
                  <a:schemeClr val="bg1"/>
                </a:solidFill>
                <a:latin typeface="Arial" charset="0"/>
              </a:rPr>
              <a:t>MDI ve skupině s remisí</a:t>
            </a:r>
          </a:p>
          <a:p>
            <a:pPr eaLnBrk="1" hangingPunct="1">
              <a:spcAft>
                <a:spcPct val="10000"/>
              </a:spcAft>
              <a:defRPr/>
            </a:pPr>
            <a:r>
              <a:rPr lang="cs-CZ" sz="1200" b="0" dirty="0" smtClean="0">
                <a:solidFill>
                  <a:schemeClr val="bg1"/>
                </a:solidFill>
                <a:latin typeface="Arial" charset="0"/>
              </a:rPr>
              <a:t>PAD ve skupině s remisí</a:t>
            </a:r>
          </a:p>
          <a:p>
            <a:pPr eaLnBrk="1" hangingPunct="1">
              <a:spcAft>
                <a:spcPct val="10000"/>
              </a:spcAft>
              <a:defRPr/>
            </a:pPr>
            <a:r>
              <a:rPr lang="cs-CZ" sz="1200" b="0" dirty="0" smtClean="0">
                <a:solidFill>
                  <a:schemeClr val="bg1"/>
                </a:solidFill>
                <a:latin typeface="Arial" charset="0"/>
              </a:rPr>
              <a:t>Skupina bez remise</a:t>
            </a:r>
            <a:endParaRPr lang="en-US" sz="1200" b="0" dirty="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" name="Text Box 8"/>
          <p:cNvSpPr txBox="1">
            <a:spLocks noChangeArrowheads="1"/>
          </p:cNvSpPr>
          <p:nvPr/>
        </p:nvSpPr>
        <p:spPr bwMode="auto">
          <a:xfrm>
            <a:off x="4332288" y="5229200"/>
            <a:ext cx="1357312" cy="147637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1400" b="1">
                <a:solidFill>
                  <a:srgbClr val="FFCC00"/>
                </a:solidFill>
                <a:latin typeface="Times" pitchFamily="18" charset="0"/>
              </a:defRPr>
            </a:lvl1pPr>
            <a:lvl2pPr marL="742950" indent="-285750">
              <a:defRPr sz="1400" b="1">
                <a:solidFill>
                  <a:srgbClr val="FFCC00"/>
                </a:solidFill>
                <a:latin typeface="Times" pitchFamily="18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pitchFamily="18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pitchFamily="18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</a:defRPr>
            </a:lvl9pPr>
          </a:lstStyle>
          <a:p>
            <a:pPr algn="ctr" eaLnBrk="1" hangingPunct="1">
              <a:defRPr/>
            </a:pPr>
            <a:r>
              <a:rPr lang="cs-CZ" sz="1000" dirty="0" smtClean="0">
                <a:solidFill>
                  <a:schemeClr val="bg1"/>
                </a:solidFill>
                <a:latin typeface="Arial" charset="0"/>
              </a:rPr>
              <a:t>Po terapii</a:t>
            </a:r>
            <a:endParaRPr lang="en-US" sz="1000" dirty="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6122988" y="5229200"/>
            <a:ext cx="1357312" cy="147638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1400" b="1">
                <a:solidFill>
                  <a:srgbClr val="FFCC00"/>
                </a:solidFill>
                <a:latin typeface="Times" pitchFamily="18" charset="0"/>
              </a:defRPr>
            </a:lvl1pPr>
            <a:lvl2pPr marL="742950" indent="-285750">
              <a:defRPr sz="1400" b="1">
                <a:solidFill>
                  <a:srgbClr val="FFCC00"/>
                </a:solidFill>
                <a:latin typeface="Times" pitchFamily="18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pitchFamily="18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pitchFamily="18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</a:defRPr>
            </a:lvl9pPr>
          </a:lstStyle>
          <a:p>
            <a:pPr algn="ctr" eaLnBrk="1" hangingPunct="1">
              <a:defRPr/>
            </a:pPr>
            <a:r>
              <a:rPr lang="cs-CZ" sz="1000" dirty="0" smtClean="0">
                <a:solidFill>
                  <a:schemeClr val="bg1"/>
                </a:solidFill>
                <a:latin typeface="Arial" charset="0"/>
              </a:rPr>
              <a:t>Po 1 roce</a:t>
            </a:r>
            <a:endParaRPr lang="en-US" sz="1000" dirty="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2401888" y="5229200"/>
            <a:ext cx="1357312" cy="147638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1400" b="1">
                <a:solidFill>
                  <a:srgbClr val="FFCC00"/>
                </a:solidFill>
                <a:latin typeface="Times" pitchFamily="18" charset="0"/>
              </a:defRPr>
            </a:lvl1pPr>
            <a:lvl2pPr marL="742950" indent="-285750">
              <a:defRPr sz="1400" b="1">
                <a:solidFill>
                  <a:srgbClr val="FFCC00"/>
                </a:solidFill>
                <a:latin typeface="Times" pitchFamily="18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pitchFamily="18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pitchFamily="18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</a:defRPr>
            </a:lvl9pPr>
          </a:lstStyle>
          <a:p>
            <a:pPr algn="ctr" eaLnBrk="1" hangingPunct="1">
              <a:defRPr/>
            </a:pPr>
            <a:r>
              <a:rPr lang="cs-CZ" sz="1000" dirty="0" smtClean="0">
                <a:solidFill>
                  <a:schemeClr val="bg1"/>
                </a:solidFill>
                <a:latin typeface="Arial" charset="0"/>
              </a:rPr>
              <a:t>Před terapií</a:t>
            </a:r>
            <a:endParaRPr lang="en-US" sz="1000" dirty="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0F662F-9985-4D27-9948-2BCB754C307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6468843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reeform 1031"/>
          <p:cNvSpPr>
            <a:spLocks/>
          </p:cNvSpPr>
          <p:nvPr/>
        </p:nvSpPr>
        <p:spPr bwMode="auto">
          <a:xfrm>
            <a:off x="920750" y="2420938"/>
            <a:ext cx="7467600" cy="2514600"/>
          </a:xfrm>
          <a:custGeom>
            <a:avLst/>
            <a:gdLst>
              <a:gd name="T0" fmla="*/ 0 w 4704"/>
              <a:gd name="T1" fmla="*/ 2147483647 h 1584"/>
              <a:gd name="T2" fmla="*/ 0 w 4704"/>
              <a:gd name="T3" fmla="*/ 2147483647 h 1584"/>
              <a:gd name="T4" fmla="*/ 2147483647 w 4704"/>
              <a:gd name="T5" fmla="*/ 2147483647 h 1584"/>
              <a:gd name="T6" fmla="*/ 2147483647 w 4704"/>
              <a:gd name="T7" fmla="*/ 2147483647 h 1584"/>
              <a:gd name="T8" fmla="*/ 2147483647 w 4704"/>
              <a:gd name="T9" fmla="*/ 2147483647 h 1584"/>
              <a:gd name="T10" fmla="*/ 2147483647 w 4704"/>
              <a:gd name="T11" fmla="*/ 0 h 1584"/>
              <a:gd name="T12" fmla="*/ 2147483647 w 4704"/>
              <a:gd name="T13" fmla="*/ 0 h 1584"/>
              <a:gd name="T14" fmla="*/ 2147483647 w 4704"/>
              <a:gd name="T15" fmla="*/ 2147483647 h 1584"/>
              <a:gd name="T16" fmla="*/ 0 w 4704"/>
              <a:gd name="T17" fmla="*/ 2147483647 h 15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704"/>
              <a:gd name="T28" fmla="*/ 0 h 1584"/>
              <a:gd name="T29" fmla="*/ 4704 w 4704"/>
              <a:gd name="T30" fmla="*/ 1584 h 158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704" h="1584">
                <a:moveTo>
                  <a:pt x="0" y="1584"/>
                </a:moveTo>
                <a:lnTo>
                  <a:pt x="0" y="1047"/>
                </a:lnTo>
                <a:lnTo>
                  <a:pt x="1440" y="1047"/>
                </a:lnTo>
                <a:lnTo>
                  <a:pt x="1440" y="528"/>
                </a:lnTo>
                <a:lnTo>
                  <a:pt x="3024" y="528"/>
                </a:lnTo>
                <a:lnTo>
                  <a:pt x="3024" y="0"/>
                </a:lnTo>
                <a:lnTo>
                  <a:pt x="4704" y="0"/>
                </a:lnTo>
                <a:lnTo>
                  <a:pt x="4704" y="1584"/>
                </a:lnTo>
                <a:lnTo>
                  <a:pt x="0" y="1584"/>
                </a:lnTo>
                <a:close/>
              </a:path>
            </a:pathLst>
          </a:custGeom>
          <a:solidFill>
            <a:schemeClr val="hlink"/>
          </a:solidFill>
          <a:ln w="28575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 lIns="91395" tIns="45698" rIns="91395" bIns="45698"/>
          <a:lstStyle/>
          <a:p>
            <a:endParaRPr lang="cs-CZ">
              <a:solidFill>
                <a:schemeClr val="tx2"/>
              </a:solidFill>
            </a:endParaRPr>
          </a:p>
        </p:txBody>
      </p:sp>
      <p:sp>
        <p:nvSpPr>
          <p:cNvPr id="16387" name="Text Box 1033"/>
          <p:cNvSpPr txBox="1">
            <a:spLocks noChangeArrowheads="1"/>
          </p:cNvSpPr>
          <p:nvPr/>
        </p:nvSpPr>
        <p:spPr bwMode="auto">
          <a:xfrm>
            <a:off x="1090613" y="4292600"/>
            <a:ext cx="2209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395" tIns="45698" rIns="91395" bIns="45698">
            <a:spAutoFit/>
          </a:bodyPr>
          <a:lstStyle>
            <a:lvl1pPr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1pPr>
            <a:lvl2pPr marL="742950" indent="-28575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sz="1800" dirty="0">
                <a:solidFill>
                  <a:srgbClr val="FFFF00"/>
                </a:solidFill>
                <a:latin typeface="Arial" charset="0"/>
              </a:rPr>
              <a:t>Životní styl</a:t>
            </a:r>
            <a:r>
              <a:rPr lang="en-GB" sz="1800" dirty="0">
                <a:solidFill>
                  <a:srgbClr val="FFFF00"/>
                </a:solidFill>
                <a:latin typeface="Helvetica" pitchFamily="34" charset="0"/>
                <a:ea typeface="MS PGothic" pitchFamily="34" charset="-128"/>
              </a:rPr>
              <a:t> + </a:t>
            </a:r>
            <a:r>
              <a:rPr lang="cs-CZ" sz="1800" dirty="0">
                <a:solidFill>
                  <a:srgbClr val="FFFF00"/>
                </a:solidFill>
                <a:latin typeface="Arial" charset="0"/>
              </a:rPr>
              <a:t>MET</a:t>
            </a:r>
            <a:endParaRPr lang="en-GB" sz="1800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16388" name="Text Box 1034"/>
          <p:cNvSpPr txBox="1">
            <a:spLocks noChangeArrowheads="1"/>
          </p:cNvSpPr>
          <p:nvPr/>
        </p:nvSpPr>
        <p:spPr bwMode="auto">
          <a:xfrm>
            <a:off x="3529013" y="3429000"/>
            <a:ext cx="22098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395" tIns="45698" rIns="91395" bIns="45698">
            <a:spAutoFit/>
          </a:bodyPr>
          <a:lstStyle>
            <a:lvl1pPr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1pPr>
            <a:lvl2pPr marL="742950" indent="-28575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sz="1800" dirty="0">
                <a:solidFill>
                  <a:srgbClr val="FFFF00"/>
                </a:solidFill>
                <a:latin typeface="Arial" charset="0"/>
              </a:rPr>
              <a:t>Přidání   Bazálního inzulínu nebo</a:t>
            </a:r>
            <a:r>
              <a:rPr lang="en-GB" sz="1800" dirty="0">
                <a:solidFill>
                  <a:srgbClr val="FFFF00"/>
                </a:solidFill>
                <a:latin typeface="Helvetica" pitchFamily="34" charset="0"/>
                <a:ea typeface="MS PGothic" pitchFamily="34" charset="-128"/>
              </a:rPr>
              <a:t> SU</a:t>
            </a:r>
            <a:endParaRPr lang="en-US" sz="1800" dirty="0">
              <a:solidFill>
                <a:srgbClr val="FFFF00"/>
              </a:solidFill>
              <a:latin typeface="Helvetica" pitchFamily="34" charset="0"/>
              <a:ea typeface="MS PGothic" pitchFamily="34" charset="-128"/>
            </a:endParaRPr>
          </a:p>
        </p:txBody>
      </p:sp>
      <p:sp>
        <p:nvSpPr>
          <p:cNvPr id="16389" name="Text Box 1035"/>
          <p:cNvSpPr txBox="1">
            <a:spLocks noChangeArrowheads="1"/>
          </p:cNvSpPr>
          <p:nvPr/>
        </p:nvSpPr>
        <p:spPr bwMode="auto">
          <a:xfrm>
            <a:off x="5967413" y="2636838"/>
            <a:ext cx="2209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395" tIns="45698" rIns="91395" bIns="45698">
            <a:spAutoFit/>
          </a:bodyPr>
          <a:lstStyle>
            <a:lvl1pPr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1pPr>
            <a:lvl2pPr marL="742950" indent="-28575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sz="1800" dirty="0" err="1">
                <a:solidFill>
                  <a:srgbClr val="FFFF00"/>
                </a:solidFill>
                <a:latin typeface="Helvetica" pitchFamily="34" charset="0"/>
                <a:ea typeface="MS PGothic" pitchFamily="34" charset="-128"/>
              </a:rPr>
              <a:t>Inten</a:t>
            </a:r>
            <a:r>
              <a:rPr lang="cs-CZ" sz="1800" dirty="0" err="1">
                <a:solidFill>
                  <a:srgbClr val="FFFF00"/>
                </a:solidFill>
                <a:latin typeface="Arial" charset="0"/>
              </a:rPr>
              <a:t>zifikace</a:t>
            </a:r>
            <a:r>
              <a:rPr lang="cs-CZ" sz="1800" dirty="0">
                <a:solidFill>
                  <a:srgbClr val="FFFF00"/>
                </a:solidFill>
                <a:latin typeface="Arial" charset="0"/>
              </a:rPr>
              <a:t> inzulínové léčby</a:t>
            </a:r>
            <a:r>
              <a:rPr lang="en-GB" sz="1800" dirty="0">
                <a:solidFill>
                  <a:srgbClr val="FFFF00"/>
                </a:solidFill>
                <a:latin typeface="Helvetica" pitchFamily="34" charset="0"/>
                <a:ea typeface="MS PGothic" pitchFamily="34" charset="-128"/>
              </a:rPr>
              <a:t> </a:t>
            </a:r>
            <a:r>
              <a:rPr lang="cs-CZ" sz="1800" dirty="0">
                <a:solidFill>
                  <a:srgbClr val="FFFF00"/>
                </a:solidFill>
                <a:latin typeface="Arial" charset="0"/>
              </a:rPr>
              <a:t>  </a:t>
            </a:r>
            <a:endParaRPr lang="en-US" sz="1600" b="0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16390" name="Text Box 1037"/>
          <p:cNvSpPr txBox="1">
            <a:spLocks noChangeArrowheads="1"/>
          </p:cNvSpPr>
          <p:nvPr/>
        </p:nvSpPr>
        <p:spPr bwMode="auto">
          <a:xfrm>
            <a:off x="1547664" y="3429000"/>
            <a:ext cx="1143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395" tIns="45698" rIns="91395" bIns="45698">
            <a:spAutoFit/>
          </a:bodyPr>
          <a:lstStyle>
            <a:lvl1pPr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1pPr>
            <a:lvl2pPr marL="742950" indent="-28575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sz="4000" dirty="0" smtClean="0">
                <a:solidFill>
                  <a:schemeClr val="tx2"/>
                </a:solidFill>
                <a:latin typeface="Helvetica" pitchFamily="34" charset="0"/>
                <a:ea typeface="MS PGothic" pitchFamily="34" charset="-128"/>
              </a:rPr>
              <a:t>1</a:t>
            </a:r>
            <a:endParaRPr lang="en-US" sz="4000" dirty="0">
              <a:solidFill>
                <a:schemeClr val="tx2"/>
              </a:solidFill>
              <a:latin typeface="Helvetica" pitchFamily="34" charset="0"/>
              <a:ea typeface="MS PGothic" pitchFamily="34" charset="-128"/>
            </a:endParaRPr>
          </a:p>
        </p:txBody>
      </p:sp>
      <p:sp>
        <p:nvSpPr>
          <p:cNvPr id="16391" name="Text Box 1039"/>
          <p:cNvSpPr txBox="1">
            <a:spLocks noChangeArrowheads="1"/>
          </p:cNvSpPr>
          <p:nvPr/>
        </p:nvSpPr>
        <p:spPr bwMode="auto">
          <a:xfrm>
            <a:off x="6516216" y="1772816"/>
            <a:ext cx="1143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395" tIns="45698" rIns="91395" bIns="45698">
            <a:spAutoFit/>
          </a:bodyPr>
          <a:lstStyle>
            <a:lvl1pPr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1pPr>
            <a:lvl2pPr marL="742950" indent="-28575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sz="4000" dirty="0">
                <a:solidFill>
                  <a:schemeClr val="tx2"/>
                </a:solidFill>
                <a:latin typeface="Helvetica" pitchFamily="34" charset="0"/>
                <a:ea typeface="MS PGothic" pitchFamily="34" charset="-128"/>
              </a:rPr>
              <a:t>3</a:t>
            </a:r>
            <a:endParaRPr lang="en-US" sz="4000" dirty="0">
              <a:solidFill>
                <a:schemeClr val="tx2"/>
              </a:solidFill>
              <a:latin typeface="Helvetica" pitchFamily="34" charset="0"/>
              <a:ea typeface="MS PGothic" pitchFamily="34" charset="-128"/>
            </a:endParaRPr>
          </a:p>
        </p:txBody>
      </p:sp>
      <p:sp>
        <p:nvSpPr>
          <p:cNvPr id="16392" name="Text Box 1038"/>
          <p:cNvSpPr txBox="1">
            <a:spLocks noChangeArrowheads="1"/>
          </p:cNvSpPr>
          <p:nvPr/>
        </p:nvSpPr>
        <p:spPr bwMode="auto">
          <a:xfrm>
            <a:off x="3995936" y="2636912"/>
            <a:ext cx="1143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395" tIns="45698" rIns="91395" bIns="45698">
            <a:spAutoFit/>
          </a:bodyPr>
          <a:lstStyle>
            <a:lvl1pPr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1pPr>
            <a:lvl2pPr marL="742950" indent="-28575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sz="4000" dirty="0">
                <a:solidFill>
                  <a:schemeClr val="tx2"/>
                </a:solidFill>
                <a:latin typeface="Helvetica" pitchFamily="34" charset="0"/>
                <a:ea typeface="MS PGothic" pitchFamily="34" charset="-128"/>
              </a:rPr>
              <a:t>2</a:t>
            </a:r>
            <a:endParaRPr lang="en-US" sz="4000" dirty="0">
              <a:solidFill>
                <a:schemeClr val="tx2"/>
              </a:solidFill>
              <a:latin typeface="Helvetica" pitchFamily="34" charset="0"/>
              <a:ea typeface="MS PGothic" pitchFamily="34" charset="-128"/>
            </a:endParaRPr>
          </a:p>
        </p:txBody>
      </p:sp>
      <p:sp>
        <p:nvSpPr>
          <p:cNvPr id="221200" name="Oval 1040"/>
          <p:cNvSpPr>
            <a:spLocks noChangeArrowheads="1"/>
          </p:cNvSpPr>
          <p:nvPr/>
        </p:nvSpPr>
        <p:spPr bwMode="auto">
          <a:xfrm>
            <a:off x="5940152" y="1628800"/>
            <a:ext cx="2209800" cy="2209800"/>
          </a:xfrm>
          <a:prstGeom prst="ellipse">
            <a:avLst/>
          </a:prstGeom>
          <a:noFill/>
          <a:ln w="76200">
            <a:solidFill>
              <a:srgbClr val="FF9933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395" tIns="45698" rIns="91395" bIns="45698" anchor="ctr"/>
          <a:lstStyle/>
          <a:p>
            <a:endParaRPr lang="cs-CZ" sz="1800" b="0">
              <a:solidFill>
                <a:schemeClr val="tx2"/>
              </a:solidFill>
              <a:latin typeface="Arial" charset="0"/>
              <a:ea typeface="MS PGothic" pitchFamily="34" charset="-128"/>
            </a:endParaRPr>
          </a:p>
        </p:txBody>
      </p:sp>
      <p:sp>
        <p:nvSpPr>
          <p:cNvPr id="227338" name="Rectangle 10"/>
          <p:cNvSpPr>
            <a:spLocks noGrp="1" noChangeArrowheads="1"/>
          </p:cNvSpPr>
          <p:nvPr>
            <p:ph type="title"/>
          </p:nvPr>
        </p:nvSpPr>
        <p:spPr>
          <a:xfrm>
            <a:off x="798314" y="615405"/>
            <a:ext cx="8238182" cy="941387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cs-CZ" sz="3200" dirty="0" smtClean="0">
                <a:solidFill>
                  <a:srgbClr val="FFFF00"/>
                </a:solidFill>
              </a:rPr>
              <a:t>Doporučení </a:t>
            </a:r>
            <a:r>
              <a:rPr lang="en-US" sz="3200" dirty="0" smtClean="0">
                <a:solidFill>
                  <a:srgbClr val="FFFF00"/>
                </a:solidFill>
              </a:rPr>
              <a:t> EASD / ADA </a:t>
            </a:r>
            <a:r>
              <a:rPr lang="cs-CZ" sz="3200" dirty="0" smtClean="0">
                <a:solidFill>
                  <a:srgbClr val="FFFF00"/>
                </a:solidFill>
              </a:rPr>
              <a:t>pro léčbu DMT2</a:t>
            </a:r>
            <a:r>
              <a:rPr lang="cs-CZ" sz="2800" dirty="0" smtClean="0">
                <a:solidFill>
                  <a:srgbClr val="FFFF00"/>
                </a:solidFill>
              </a:rPr>
              <a:t/>
            </a:r>
            <a:br>
              <a:rPr lang="cs-CZ" sz="2800" dirty="0" smtClean="0">
                <a:solidFill>
                  <a:srgbClr val="FFFF00"/>
                </a:solidFill>
              </a:rPr>
            </a:br>
            <a:r>
              <a:rPr lang="cs-CZ" sz="2800" dirty="0" smtClean="0">
                <a:solidFill>
                  <a:srgbClr val="FFFF00"/>
                </a:solidFill>
              </a:rPr>
              <a:t/>
            </a:r>
            <a:br>
              <a:rPr lang="cs-CZ" sz="2800" dirty="0" smtClean="0">
                <a:solidFill>
                  <a:srgbClr val="FFFF00"/>
                </a:solidFill>
              </a:rPr>
            </a:br>
            <a:r>
              <a:rPr lang="cs-CZ" sz="1800" dirty="0">
                <a:solidFill>
                  <a:srgbClr val="FFFF00"/>
                </a:solidFill>
              </a:rPr>
              <a:t/>
            </a:r>
            <a:br>
              <a:rPr lang="cs-CZ" sz="1800" dirty="0">
                <a:solidFill>
                  <a:srgbClr val="FFFF00"/>
                </a:solidFill>
              </a:rPr>
            </a:br>
            <a:r>
              <a:rPr lang="cs-CZ" sz="2800" dirty="0" smtClean="0">
                <a:solidFill>
                  <a:schemeClr val="tx2"/>
                </a:solidFill>
              </a:rPr>
              <a:t>preferovaná volba (efektivní a ověřená)</a:t>
            </a:r>
            <a:r>
              <a:rPr lang="cs-CZ" dirty="0" smtClean="0">
                <a:solidFill>
                  <a:schemeClr val="tx2"/>
                </a:solidFill>
              </a:rPr>
              <a:t> </a:t>
            </a:r>
            <a:endParaRPr lang="en-US" dirty="0" smtClean="0">
              <a:solidFill>
                <a:schemeClr val="tx2"/>
              </a:solidFill>
            </a:endParaRPr>
          </a:p>
        </p:txBody>
      </p:sp>
      <p:sp>
        <p:nvSpPr>
          <p:cNvPr id="16395" name="Text Box 2"/>
          <p:cNvSpPr txBox="1">
            <a:spLocks noChangeArrowheads="1"/>
          </p:cNvSpPr>
          <p:nvPr/>
        </p:nvSpPr>
        <p:spPr bwMode="auto">
          <a:xfrm>
            <a:off x="179512" y="6525344"/>
            <a:ext cx="607853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1pPr>
            <a:lvl2pPr marL="742950" indent="-28575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9pPr>
          </a:lstStyle>
          <a:p>
            <a:r>
              <a:rPr lang="en-GB" sz="1200" b="0" dirty="0">
                <a:solidFill>
                  <a:schemeClr val="tx2"/>
                </a:solidFill>
                <a:latin typeface="Arial" charset="0"/>
                <a:ea typeface="MS PGothic" pitchFamily="34" charset="-128"/>
              </a:rPr>
              <a:t>Nathan DM, et al. </a:t>
            </a:r>
            <a:r>
              <a:rPr lang="en-GB" sz="1200" b="0" i="1" dirty="0" err="1">
                <a:solidFill>
                  <a:schemeClr val="tx2"/>
                </a:solidFill>
                <a:latin typeface="Arial" charset="0"/>
                <a:ea typeface="MS PGothic" pitchFamily="34" charset="-128"/>
              </a:rPr>
              <a:t>Diabet</a:t>
            </a:r>
            <a:r>
              <a:rPr lang="cs-CZ" sz="1200" b="0" i="1" dirty="0" err="1">
                <a:solidFill>
                  <a:schemeClr val="tx2"/>
                </a:solidFill>
                <a:latin typeface="Arial" charset="0"/>
                <a:ea typeface="MS PGothic" pitchFamily="34" charset="-128"/>
              </a:rPr>
              <a:t>ologia</a:t>
            </a:r>
            <a:r>
              <a:rPr lang="cs-CZ" sz="1200" b="0" dirty="0">
                <a:solidFill>
                  <a:schemeClr val="tx2"/>
                </a:solidFill>
                <a:latin typeface="Arial" charset="0"/>
                <a:ea typeface="MS PGothic" pitchFamily="34" charset="-128"/>
              </a:rPr>
              <a:t> 2009;52:17-30</a:t>
            </a:r>
            <a:endParaRPr lang="en-US" sz="1200" b="0" dirty="0">
              <a:solidFill>
                <a:schemeClr val="tx2"/>
              </a:solidFill>
              <a:latin typeface="Arial" charset="0"/>
              <a:ea typeface="MS PGothic" pitchFamily="34" charset="-128"/>
            </a:endParaRPr>
          </a:p>
        </p:txBody>
      </p:sp>
      <p:sp>
        <p:nvSpPr>
          <p:cNvPr id="16396" name="Rectangle 1029"/>
          <p:cNvSpPr>
            <a:spLocks noChangeArrowheads="1"/>
          </p:cNvSpPr>
          <p:nvPr/>
        </p:nvSpPr>
        <p:spPr bwMode="auto">
          <a:xfrm>
            <a:off x="900113" y="4941888"/>
            <a:ext cx="7848600" cy="87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56" tIns="46777" rIns="89956" bIns="46777"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cs-CZ" sz="1600">
                <a:solidFill>
                  <a:schemeClr val="tx2"/>
                </a:solidFill>
                <a:latin typeface="Arial" charset="0"/>
              </a:rPr>
              <a:t> </a:t>
            </a:r>
          </a:p>
          <a:p>
            <a:pPr eaLnBrk="1" hangingPunct="1">
              <a:spcBef>
                <a:spcPct val="20000"/>
              </a:spcBef>
            </a:pPr>
            <a:endParaRPr lang="cs-CZ" sz="1600">
              <a:solidFill>
                <a:schemeClr val="tx2"/>
              </a:solidFill>
              <a:latin typeface="Arial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cs-CZ" sz="1600">
                <a:solidFill>
                  <a:schemeClr val="tx2"/>
                </a:solidFill>
                <a:latin typeface="Arial" charset="0"/>
              </a:rPr>
              <a:t> </a:t>
            </a:r>
            <a:r>
              <a:rPr lang="cs-CZ" sz="1600">
                <a:solidFill>
                  <a:schemeClr val="tx2"/>
                </a:solidFill>
                <a:ea typeface="Arial Unicode MS" pitchFamily="34" charset="-128"/>
                <a:cs typeface="Arial Unicode MS" pitchFamily="34" charset="-128"/>
              </a:rPr>
              <a:t>  </a:t>
            </a:r>
            <a:endParaRPr lang="en-US" sz="2000">
              <a:solidFill>
                <a:schemeClr val="tx2"/>
              </a:solidFill>
              <a:latin typeface="Helvetica" pitchFamily="34" charset="0"/>
              <a:ea typeface="MS PGothic" pitchFamily="34" charset="-128"/>
            </a:endParaRPr>
          </a:p>
        </p:txBody>
      </p:sp>
      <p:sp>
        <p:nvSpPr>
          <p:cNvPr id="16397" name="Rectangle 13"/>
          <p:cNvSpPr>
            <a:spLocks noChangeArrowheads="1"/>
          </p:cNvSpPr>
          <p:nvPr/>
        </p:nvSpPr>
        <p:spPr bwMode="auto">
          <a:xfrm>
            <a:off x="323528" y="5401101"/>
            <a:ext cx="86042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cs-CZ" sz="2400" b="1" dirty="0">
                <a:solidFill>
                  <a:schemeClr val="tx2"/>
                </a:solidFill>
                <a:latin typeface="Arial" charset="0"/>
              </a:rPr>
              <a:t>Časné zahájení léčby inzulínem pokud není dosaženo cílů </a:t>
            </a:r>
            <a:r>
              <a:rPr lang="cs-CZ" sz="2400" b="1" dirty="0" smtClean="0">
                <a:solidFill>
                  <a:schemeClr val="tx2"/>
                </a:solidFill>
                <a:latin typeface="Arial" charset="0"/>
              </a:rPr>
              <a:t>kompenzace možný </a:t>
            </a:r>
            <a:r>
              <a:rPr lang="cs-CZ" sz="2400" b="1" dirty="0">
                <a:solidFill>
                  <a:schemeClr val="tx2"/>
                </a:solidFill>
                <a:latin typeface="Arial" charset="0"/>
              </a:rPr>
              <a:t>2. krok v </a:t>
            </a:r>
            <a:r>
              <a:rPr lang="cs-CZ" sz="2400" b="1" dirty="0" smtClean="0">
                <a:solidFill>
                  <a:schemeClr val="tx2"/>
                </a:solidFill>
                <a:latin typeface="Arial" charset="0"/>
              </a:rPr>
              <a:t>léčbě</a:t>
            </a:r>
            <a:r>
              <a:rPr lang="cs-CZ" sz="1800" b="0" dirty="0" smtClean="0">
                <a:solidFill>
                  <a:schemeClr val="bg1"/>
                </a:solidFill>
                <a:latin typeface="Arial" charset="0"/>
              </a:rPr>
              <a:t> </a:t>
            </a:r>
            <a:endParaRPr lang="cs-CZ" sz="1800" b="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" name="Zástupný symbol čísla snímky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1CCB4E-F61D-4BCE-9568-BC40D770DDB9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6676725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1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20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49276" y="260648"/>
            <a:ext cx="8434387" cy="1143000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9407" tIns="49705" rIns="99407" bIns="49705"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sk-SK" dirty="0" smtClean="0">
                <a:solidFill>
                  <a:srgbClr val="FFFF00"/>
                </a:solidFill>
                <a:ea typeface="SimSun" pitchFamily="2" charset="-122"/>
              </a:rPr>
              <a:t>Koncept </a:t>
            </a:r>
            <a:r>
              <a:rPr lang="sk-SK" dirty="0" err="1" smtClean="0">
                <a:solidFill>
                  <a:srgbClr val="FFFF00"/>
                </a:solidFill>
                <a:ea typeface="SimSun" pitchFamily="2" charset="-122"/>
              </a:rPr>
              <a:t>Bazál</a:t>
            </a:r>
            <a:r>
              <a:rPr lang="sk-SK" dirty="0" smtClean="0">
                <a:solidFill>
                  <a:srgbClr val="FFFF00"/>
                </a:solidFill>
                <a:ea typeface="SimSun" pitchFamily="2" charset="-122"/>
              </a:rPr>
              <a:t> Plus</a:t>
            </a:r>
            <a:r>
              <a:rPr lang="en-US" sz="2800" dirty="0" smtClean="0">
                <a:solidFill>
                  <a:srgbClr val="FFFF00"/>
                </a:solidFill>
                <a:ea typeface="SimSun" pitchFamily="2" charset="-122"/>
              </a:rPr>
              <a:t>:</a:t>
            </a:r>
            <a:r>
              <a:rPr lang="cs-CZ" sz="2800" dirty="0" smtClean="0">
                <a:solidFill>
                  <a:srgbClr val="FFFF00"/>
                </a:solidFill>
                <a:ea typeface="SimSun" pitchFamily="2" charset="-122"/>
              </a:rPr>
              <a:t/>
            </a:r>
            <a:br>
              <a:rPr lang="cs-CZ" sz="2800" dirty="0" smtClean="0">
                <a:solidFill>
                  <a:srgbClr val="FFFF00"/>
                </a:solidFill>
                <a:ea typeface="SimSun" pitchFamily="2" charset="-122"/>
              </a:rPr>
            </a:br>
            <a:r>
              <a:rPr lang="en-US" sz="2800" dirty="0" smtClean="0">
                <a:solidFill>
                  <a:srgbClr val="FFFF00"/>
                </a:solidFill>
                <a:ea typeface="SimSun" pitchFamily="2" charset="-122"/>
              </a:rPr>
              <a:t> </a:t>
            </a:r>
            <a:br>
              <a:rPr lang="en-US" sz="2800" dirty="0" smtClean="0">
                <a:solidFill>
                  <a:srgbClr val="FFFF00"/>
                </a:solidFill>
                <a:ea typeface="SimSun" pitchFamily="2" charset="-122"/>
              </a:rPr>
            </a:br>
            <a:r>
              <a:rPr lang="sk-SK" sz="2800" dirty="0" err="1" smtClean="0">
                <a:solidFill>
                  <a:schemeClr val="tx2"/>
                </a:solidFill>
                <a:ea typeface="SimSun" pitchFamily="2" charset="-122"/>
              </a:rPr>
              <a:t>Kdy</a:t>
            </a:r>
            <a:r>
              <a:rPr lang="sk-SK" sz="2800" dirty="0" smtClean="0">
                <a:solidFill>
                  <a:schemeClr val="tx2"/>
                </a:solidFill>
                <a:ea typeface="SimSun" pitchFamily="2" charset="-122"/>
              </a:rPr>
              <a:t> a jak </a:t>
            </a:r>
            <a:r>
              <a:rPr lang="sk-SK" sz="2800" dirty="0" err="1" smtClean="0">
                <a:solidFill>
                  <a:schemeClr val="tx2"/>
                </a:solidFill>
                <a:ea typeface="SimSun" pitchFamily="2" charset="-122"/>
              </a:rPr>
              <a:t>p</a:t>
            </a:r>
            <a:r>
              <a:rPr lang="sk-SK" sz="2800" dirty="0" err="1" smtClean="0">
                <a:solidFill>
                  <a:schemeClr val="tx2"/>
                </a:solidFill>
              </a:rPr>
              <a:t>ř</a:t>
            </a:r>
            <a:r>
              <a:rPr lang="sk-SK" sz="2800" dirty="0" err="1" smtClean="0">
                <a:solidFill>
                  <a:schemeClr val="tx2"/>
                </a:solidFill>
                <a:ea typeface="SimSun" pitchFamily="2" charset="-122"/>
              </a:rPr>
              <a:t>idat</a:t>
            </a:r>
            <a:r>
              <a:rPr lang="sk-SK" sz="2800" dirty="0" smtClean="0">
                <a:solidFill>
                  <a:schemeClr val="tx2"/>
                </a:solidFill>
                <a:ea typeface="SimSun" pitchFamily="2" charset="-122"/>
              </a:rPr>
              <a:t> </a:t>
            </a:r>
            <a:r>
              <a:rPr lang="sk-SK" sz="2800" dirty="0" err="1" smtClean="0">
                <a:solidFill>
                  <a:schemeClr val="tx2"/>
                </a:solidFill>
                <a:ea typeface="SimSun" pitchFamily="2" charset="-122"/>
              </a:rPr>
              <a:t>první</a:t>
            </a:r>
            <a:r>
              <a:rPr lang="sk-SK" sz="2800" dirty="0" smtClean="0">
                <a:solidFill>
                  <a:schemeClr val="tx2"/>
                </a:solidFill>
                <a:ea typeface="SimSun" pitchFamily="2" charset="-122"/>
              </a:rPr>
              <a:t> </a:t>
            </a:r>
            <a:r>
              <a:rPr lang="sk-SK" sz="2800" dirty="0" err="1" smtClean="0">
                <a:solidFill>
                  <a:schemeClr val="tx2"/>
                </a:solidFill>
                <a:ea typeface="SimSun" pitchFamily="2" charset="-122"/>
              </a:rPr>
              <a:t>prandiální</a:t>
            </a:r>
            <a:r>
              <a:rPr lang="sk-SK" sz="2800" dirty="0" smtClean="0">
                <a:solidFill>
                  <a:schemeClr val="tx2"/>
                </a:solidFill>
                <a:ea typeface="SimSun" pitchFamily="2" charset="-122"/>
              </a:rPr>
              <a:t> inzulín</a:t>
            </a:r>
            <a:r>
              <a:rPr lang="en-US" sz="2800" dirty="0" smtClean="0">
                <a:solidFill>
                  <a:schemeClr val="tx2"/>
                </a:solidFill>
                <a:ea typeface="SimSun" pitchFamily="2" charset="-122"/>
              </a:rPr>
              <a:t>?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26801" y="1412776"/>
            <a:ext cx="8221663" cy="4938712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9407" tIns="49705" rIns="99407" bIns="49705"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sk-SK" sz="2400" b="1" dirty="0" smtClean="0">
                <a:solidFill>
                  <a:srgbClr val="FFFF00"/>
                </a:solidFill>
              </a:rPr>
              <a:t>KOMU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k-SK" sz="1600" b="1" dirty="0" smtClean="0">
                <a:solidFill>
                  <a:schemeClr val="tx2"/>
                </a:solidFill>
              </a:rPr>
              <a:t>Pacientovi u </a:t>
            </a:r>
            <a:r>
              <a:rPr lang="sk-SK" sz="1600" b="1" dirty="0" err="1" smtClean="0">
                <a:solidFill>
                  <a:schemeClr val="tx2"/>
                </a:solidFill>
              </a:rPr>
              <a:t>kterého</a:t>
            </a:r>
            <a:r>
              <a:rPr lang="sk-SK" sz="1600" b="1" dirty="0" smtClean="0">
                <a:solidFill>
                  <a:schemeClr val="tx2"/>
                </a:solidFill>
              </a:rPr>
              <a:t> je HbA1c </a:t>
            </a:r>
            <a:r>
              <a:rPr lang="en-US" sz="1600" b="1" dirty="0" smtClean="0">
                <a:solidFill>
                  <a:schemeClr val="tx2"/>
                </a:solidFill>
                <a:cs typeface="Arial" charset="0"/>
              </a:rPr>
              <a:t>&gt;</a:t>
            </a:r>
            <a:r>
              <a:rPr lang="cs-CZ" sz="1600" b="1" dirty="0" smtClean="0">
                <a:solidFill>
                  <a:schemeClr val="tx2"/>
                </a:solidFill>
                <a:cs typeface="Arial" charset="0"/>
              </a:rPr>
              <a:t>7% DCCT (</a:t>
            </a:r>
            <a:r>
              <a:rPr lang="en-US" sz="1600" b="1" dirty="0" smtClean="0">
                <a:solidFill>
                  <a:schemeClr val="tx2"/>
                </a:solidFill>
                <a:cs typeface="Arial" charset="0"/>
              </a:rPr>
              <a:t>&gt;</a:t>
            </a:r>
            <a:r>
              <a:rPr lang="cs-CZ" sz="1600" b="1" dirty="0" smtClean="0">
                <a:solidFill>
                  <a:schemeClr val="tx2"/>
                </a:solidFill>
                <a:cs typeface="Arial" charset="0"/>
              </a:rPr>
              <a:t>5,3% IFCC)</a:t>
            </a:r>
            <a:r>
              <a:rPr lang="sk-SK" sz="1600" b="1" dirty="0" smtClean="0">
                <a:solidFill>
                  <a:schemeClr val="tx2"/>
                </a:solidFill>
              </a:rPr>
              <a:t> </a:t>
            </a:r>
            <a:r>
              <a:rPr lang="sk-SK" sz="1600" b="1" dirty="0" err="1" smtClean="0">
                <a:solidFill>
                  <a:schemeClr val="tx2"/>
                </a:solidFill>
              </a:rPr>
              <a:t>přes</a:t>
            </a:r>
            <a:r>
              <a:rPr lang="sk-SK" sz="1600" b="1" dirty="0" smtClean="0">
                <a:solidFill>
                  <a:schemeClr val="tx2"/>
                </a:solidFill>
              </a:rPr>
              <a:t> </a:t>
            </a:r>
            <a:r>
              <a:rPr lang="sk-SK" sz="1600" b="1" dirty="0" err="1" smtClean="0">
                <a:solidFill>
                  <a:schemeClr val="tx2"/>
                </a:solidFill>
              </a:rPr>
              <a:t>optimální</a:t>
            </a:r>
            <a:endParaRPr lang="sk-SK" sz="1600" b="1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k-SK" sz="1600" b="1" dirty="0" err="1" smtClean="0">
                <a:solidFill>
                  <a:schemeClr val="tx2"/>
                </a:solidFill>
              </a:rPr>
              <a:t>titraci</a:t>
            </a:r>
            <a:r>
              <a:rPr lang="sk-SK" sz="1600" b="1" dirty="0" smtClean="0">
                <a:solidFill>
                  <a:schemeClr val="tx2"/>
                </a:solidFill>
              </a:rPr>
              <a:t> </a:t>
            </a:r>
            <a:r>
              <a:rPr lang="sk-SK" sz="1600" b="1" dirty="0" err="1" smtClean="0">
                <a:solidFill>
                  <a:schemeClr val="tx2"/>
                </a:solidFill>
              </a:rPr>
              <a:t>bazálního</a:t>
            </a:r>
            <a:r>
              <a:rPr lang="sk-SK" sz="1600" b="1" dirty="0" smtClean="0">
                <a:solidFill>
                  <a:schemeClr val="tx2"/>
                </a:solidFill>
              </a:rPr>
              <a:t> inzulínu a u </a:t>
            </a:r>
            <a:r>
              <a:rPr lang="sk-SK" sz="1600" b="1" dirty="0" err="1" smtClean="0">
                <a:solidFill>
                  <a:schemeClr val="tx2"/>
                </a:solidFill>
              </a:rPr>
              <a:t>kterého</a:t>
            </a:r>
            <a:r>
              <a:rPr lang="sk-SK" sz="1600" b="1" dirty="0" smtClean="0">
                <a:solidFill>
                  <a:schemeClr val="tx2"/>
                </a:solidFill>
              </a:rPr>
              <a:t> je </a:t>
            </a:r>
            <a:r>
              <a:rPr lang="sk-SK" sz="1600" b="1" dirty="0" err="1" smtClean="0">
                <a:solidFill>
                  <a:schemeClr val="tx2"/>
                </a:solidFill>
              </a:rPr>
              <a:t>dosaženo</a:t>
            </a:r>
            <a:r>
              <a:rPr lang="sk-SK" sz="1600" b="1" dirty="0" smtClean="0">
                <a:solidFill>
                  <a:schemeClr val="tx2"/>
                </a:solidFill>
              </a:rPr>
              <a:t> </a:t>
            </a:r>
            <a:r>
              <a:rPr lang="sk-SK" sz="1600" b="1" dirty="0" err="1" smtClean="0">
                <a:solidFill>
                  <a:schemeClr val="tx2"/>
                </a:solidFill>
              </a:rPr>
              <a:t>cílové</a:t>
            </a:r>
            <a:r>
              <a:rPr lang="sk-SK" sz="1600" b="1" dirty="0" smtClean="0">
                <a:solidFill>
                  <a:schemeClr val="tx2"/>
                </a:solidFill>
              </a:rPr>
              <a:t> FPG nebo je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k-SK" sz="1600" b="1" dirty="0" smtClean="0">
                <a:solidFill>
                  <a:schemeClr val="tx2"/>
                </a:solidFill>
              </a:rPr>
              <a:t>FPG blízko </a:t>
            </a:r>
            <a:r>
              <a:rPr lang="sk-SK" sz="1600" b="1" dirty="0" err="1" smtClean="0">
                <a:solidFill>
                  <a:schemeClr val="tx2"/>
                </a:solidFill>
              </a:rPr>
              <a:t>této</a:t>
            </a:r>
            <a:r>
              <a:rPr lang="sk-SK" sz="1600" b="1" dirty="0" smtClean="0">
                <a:solidFill>
                  <a:schemeClr val="tx2"/>
                </a:solidFill>
              </a:rPr>
              <a:t> hodnoty  (</a:t>
            </a:r>
            <a:r>
              <a:rPr lang="cs-CZ" sz="1600" b="1" dirty="0" smtClean="0">
                <a:solidFill>
                  <a:schemeClr val="tx2"/>
                </a:solidFill>
              </a:rPr>
              <a:t>FPG 3.9–7.2 </a:t>
            </a:r>
            <a:r>
              <a:rPr lang="cs-CZ" sz="1600" b="1" dirty="0" err="1" smtClean="0">
                <a:solidFill>
                  <a:schemeClr val="tx2"/>
                </a:solidFill>
              </a:rPr>
              <a:t>mmol</a:t>
            </a:r>
            <a:r>
              <a:rPr lang="cs-CZ" sz="1600" b="1" dirty="0" smtClean="0">
                <a:solidFill>
                  <a:schemeClr val="tx2"/>
                </a:solidFill>
              </a:rPr>
              <a:t>/l)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k-SK" sz="1200" b="1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k-SK" sz="2400" b="1" dirty="0" smtClean="0">
                <a:solidFill>
                  <a:srgbClr val="FFFF00"/>
                </a:solidFill>
              </a:rPr>
              <a:t>KDY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k-SK" sz="1600" b="1" dirty="0" err="1" smtClean="0">
                <a:solidFill>
                  <a:schemeClr val="tx2"/>
                </a:solidFill>
              </a:rPr>
              <a:t>Před</a:t>
            </a:r>
            <a:r>
              <a:rPr lang="sk-SK" sz="1600" b="1" dirty="0" smtClean="0">
                <a:solidFill>
                  <a:schemeClr val="tx2"/>
                </a:solidFill>
              </a:rPr>
              <a:t> hlavní </a:t>
            </a:r>
            <a:r>
              <a:rPr lang="sk-SK" sz="1600" b="1" dirty="0" err="1" smtClean="0">
                <a:solidFill>
                  <a:schemeClr val="tx2"/>
                </a:solidFill>
              </a:rPr>
              <a:t>jídlo</a:t>
            </a:r>
            <a:r>
              <a:rPr lang="sk-SK" sz="1600" b="1" dirty="0" smtClean="0">
                <a:solidFill>
                  <a:schemeClr val="tx2"/>
                </a:solidFill>
              </a:rPr>
              <a:t> (</a:t>
            </a:r>
            <a:r>
              <a:rPr lang="sk-SK" sz="1600" b="1" dirty="0" err="1" smtClean="0">
                <a:solidFill>
                  <a:schemeClr val="tx2"/>
                </a:solidFill>
              </a:rPr>
              <a:t>jídlo</a:t>
            </a:r>
            <a:r>
              <a:rPr lang="sk-SK" sz="1600" b="1" dirty="0" smtClean="0">
                <a:solidFill>
                  <a:schemeClr val="tx2"/>
                </a:solidFill>
              </a:rPr>
              <a:t> s </a:t>
            </a:r>
            <a:r>
              <a:rPr lang="sk-SK" sz="1600" b="1" dirty="0" err="1" smtClean="0">
                <a:solidFill>
                  <a:schemeClr val="tx2"/>
                </a:solidFill>
              </a:rPr>
              <a:t>největší</a:t>
            </a:r>
            <a:r>
              <a:rPr lang="sk-SK" sz="1600" b="1" dirty="0" smtClean="0">
                <a:solidFill>
                  <a:schemeClr val="tx2"/>
                </a:solidFill>
              </a:rPr>
              <a:t> </a:t>
            </a:r>
            <a:r>
              <a:rPr lang="sk-SK" sz="1600" b="1" dirty="0" err="1" smtClean="0">
                <a:solidFill>
                  <a:schemeClr val="tx2"/>
                </a:solidFill>
              </a:rPr>
              <a:t>postprandiální</a:t>
            </a:r>
            <a:r>
              <a:rPr lang="sk-SK" sz="1600" b="1" dirty="0" smtClean="0">
                <a:solidFill>
                  <a:schemeClr val="tx2"/>
                </a:solidFill>
              </a:rPr>
              <a:t> glykémií)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k-SK" sz="1400" b="1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k-SK" sz="2000" b="1" dirty="0" smtClean="0">
                <a:solidFill>
                  <a:srgbClr val="FFFF00"/>
                </a:solidFill>
              </a:rPr>
              <a:t>JAK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k-SK" sz="1600" dirty="0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k-SK" sz="1600" dirty="0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k-SK" sz="1600" dirty="0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k-SK" sz="1000" dirty="0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k-SK" sz="1000" dirty="0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k-SK" sz="1000" dirty="0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k-SK" sz="1050" b="1" dirty="0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k-SK" sz="2400" b="1" dirty="0" smtClean="0">
                <a:solidFill>
                  <a:srgbClr val="FFFF00"/>
                </a:solidFill>
              </a:rPr>
              <a:t>PAD?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k-SK" sz="1600" b="1" dirty="0" smtClean="0"/>
              <a:t>MET </a:t>
            </a:r>
            <a:r>
              <a:rPr lang="sk-SK" sz="1600" b="1" dirty="0" err="1" smtClean="0"/>
              <a:t>ponechat</a:t>
            </a:r>
            <a:r>
              <a:rPr lang="sk-SK" sz="1600" b="1" dirty="0" smtClean="0"/>
              <a:t>, </a:t>
            </a:r>
            <a:r>
              <a:rPr lang="sk-SK" sz="1600" b="1" dirty="0" err="1" smtClean="0"/>
              <a:t>doporučuje</a:t>
            </a:r>
            <a:r>
              <a:rPr lang="sk-SK" sz="1600" b="1" dirty="0" smtClean="0"/>
              <a:t> </a:t>
            </a:r>
            <a:r>
              <a:rPr lang="sk-SK" sz="1600" b="1" dirty="0" err="1" smtClean="0"/>
              <a:t>se</a:t>
            </a:r>
            <a:r>
              <a:rPr lang="sk-SK" sz="1600" b="1" dirty="0" smtClean="0"/>
              <a:t> </a:t>
            </a:r>
            <a:r>
              <a:rPr lang="sk-SK" sz="1600" b="1" dirty="0" err="1" smtClean="0"/>
              <a:t>zvážit</a:t>
            </a:r>
            <a:r>
              <a:rPr lang="sk-SK" sz="1600" b="1" dirty="0" smtClean="0"/>
              <a:t> ukončení </a:t>
            </a:r>
            <a:r>
              <a:rPr lang="sk-SK" sz="1600" b="1" dirty="0" err="1" smtClean="0"/>
              <a:t>léčby</a:t>
            </a:r>
            <a:r>
              <a:rPr lang="sk-SK" sz="1600" b="1" dirty="0" smtClean="0"/>
              <a:t> </a:t>
            </a:r>
            <a:r>
              <a:rPr lang="sk-SK" sz="1600" b="1" dirty="0" err="1" smtClean="0"/>
              <a:t>sekretagogy</a:t>
            </a:r>
            <a:endParaRPr lang="sk-SK" sz="1600" b="1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k-SK" sz="1000" b="1" dirty="0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k-SK" sz="2400" b="1" dirty="0" smtClean="0">
                <a:solidFill>
                  <a:schemeClr val="tx2"/>
                </a:solidFill>
              </a:rPr>
              <a:t>BAZÁLNÍ INZULÍN?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k-SK" sz="1600" b="1" dirty="0" err="1" smtClean="0"/>
              <a:t>Ponechat</a:t>
            </a:r>
            <a:r>
              <a:rPr lang="sk-SK" sz="1600" b="1" dirty="0" smtClean="0"/>
              <a:t> </a:t>
            </a:r>
            <a:r>
              <a:rPr lang="sk-SK" sz="1600" b="1" dirty="0" err="1" smtClean="0"/>
              <a:t>beze</a:t>
            </a:r>
            <a:r>
              <a:rPr lang="sk-SK" sz="1600" b="1" dirty="0" smtClean="0"/>
              <a:t> </a:t>
            </a:r>
            <a:r>
              <a:rPr lang="sk-SK" sz="1600" b="1" dirty="0" err="1" smtClean="0"/>
              <a:t>změny</a:t>
            </a:r>
            <a:endParaRPr lang="sk-SK" sz="1600" b="1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900" dirty="0" smtClean="0"/>
          </a:p>
        </p:txBody>
      </p:sp>
      <p:graphicFrame>
        <p:nvGraphicFramePr>
          <p:cNvPr id="190486" name="Group 22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="" xmlns:p14="http://schemas.microsoft.com/office/powerpoint/2010/main" val="1069666811"/>
              </p:ext>
            </p:extLst>
          </p:nvPr>
        </p:nvGraphicFramePr>
        <p:xfrm>
          <a:off x="611560" y="3797300"/>
          <a:ext cx="7994650" cy="1098551"/>
        </p:xfrm>
        <a:graphic>
          <a:graphicData uri="http://schemas.openxmlformats.org/drawingml/2006/table">
            <a:tbl>
              <a:tblPr/>
              <a:tblGrid>
                <a:gridCol w="5099050"/>
                <a:gridCol w="2895600"/>
              </a:tblGrid>
              <a:tr h="3658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sk-SK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Zahajovací</a:t>
                      </a:r>
                      <a:r>
                        <a:rPr kumimoji="0" lang="sk-SK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 dávka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sk-SK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4 U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668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sk-SK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Každé 3 dny  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sk-SK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+  2 U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658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sk-SK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Dokud</a:t>
                      </a:r>
                      <a:r>
                        <a:rPr kumimoji="0" lang="sk-SK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sk-SK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nejsou</a:t>
                      </a:r>
                      <a:r>
                        <a:rPr kumimoji="0" lang="sk-SK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hodnoty glykémie v </a:t>
                      </a:r>
                      <a:r>
                        <a:rPr kumimoji="0" lang="sk-SK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normě</a:t>
                      </a:r>
                      <a:r>
                        <a:rPr kumimoji="0" lang="sk-SK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sk-SK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35858" name="Text Box 18"/>
          <p:cNvSpPr txBox="1">
            <a:spLocks noChangeArrowheads="1"/>
          </p:cNvSpPr>
          <p:nvPr/>
        </p:nvSpPr>
        <p:spPr bwMode="auto">
          <a:xfrm>
            <a:off x="4860925" y="6400800"/>
            <a:ext cx="4122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1pPr>
            <a:lvl2pPr marL="742950" indent="-28575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pitchFamily="18" charset="0"/>
                <a:cs typeface="Arial" charset="0"/>
              </a:defRPr>
            </a:lvl9pPr>
          </a:lstStyle>
          <a:p>
            <a:r>
              <a:rPr lang="da-DK" sz="1200" b="0">
                <a:solidFill>
                  <a:schemeClr val="bg1"/>
                </a:solidFill>
                <a:latin typeface="Arial" charset="0"/>
                <a:ea typeface="MS PGothic" pitchFamily="34" charset="-128"/>
              </a:rPr>
              <a:t>Nathan D, et al. Diabetes Care 2008;31:1−11</a:t>
            </a:r>
            <a:endParaRPr lang="cs-CZ" sz="1200" b="0">
              <a:solidFill>
                <a:schemeClr val="bg1"/>
              </a:solidFill>
              <a:latin typeface="Arial" charset="0"/>
              <a:ea typeface="MS PGothic" pitchFamily="34" charset="-128"/>
            </a:endParaRPr>
          </a:p>
          <a:p>
            <a:r>
              <a:rPr lang="en-US" sz="1200" b="0">
                <a:solidFill>
                  <a:schemeClr val="bg1"/>
                </a:solidFill>
                <a:latin typeface="Arial" charset="0"/>
                <a:ea typeface="MS PGothic" pitchFamily="34" charset="-128"/>
              </a:rPr>
              <a:t>Raccah D, et al. Diabetes Metab Res Rev 2007;23:257</a:t>
            </a:r>
            <a:r>
              <a:rPr lang="en-US" sz="1200" b="0">
                <a:solidFill>
                  <a:schemeClr val="bg1"/>
                </a:solidFill>
                <a:latin typeface="Arial Narrow" pitchFamily="34" charset="0"/>
                <a:ea typeface="MS PGothic" pitchFamily="34" charset="-128"/>
              </a:rPr>
              <a:t>–</a:t>
            </a:r>
            <a:r>
              <a:rPr lang="en-US" sz="1200" b="0">
                <a:solidFill>
                  <a:schemeClr val="bg1"/>
                </a:solidFill>
                <a:latin typeface="Arial" charset="0"/>
                <a:ea typeface="MS PGothic" pitchFamily="34" charset="-128"/>
              </a:rPr>
              <a:t>64</a:t>
            </a:r>
          </a:p>
        </p:txBody>
      </p:sp>
    </p:spTree>
    <p:extLst>
      <p:ext uri="{BB962C8B-B14F-4D97-AF65-F5344CB8AC3E}">
        <p14:creationId xmlns="" xmlns:p14="http://schemas.microsoft.com/office/powerpoint/2010/main" val="25771238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Zástupný symbol pro číslo snímku 2"/>
          <p:cNvSpPr>
            <a:spLocks noGrp="1"/>
          </p:cNvSpPr>
          <p:nvPr>
            <p:ph type="sldNum" sz="quarter" idx="12"/>
          </p:nvPr>
        </p:nvSpPr>
        <p:spPr>
          <a:xfrm>
            <a:off x="457200" y="6553200"/>
            <a:ext cx="2133600" cy="24288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fld id="{641EA9D3-1814-48CC-96DB-4D2D01C4B4FF}" type="slidenum">
              <a:rPr lang="fr-FR" smtClean="0">
                <a:solidFill>
                  <a:schemeClr val="bg1"/>
                </a:solidFill>
                <a:latin typeface="Times" pitchFamily="18" charset="0"/>
                <a:cs typeface="Arial" charset="0"/>
              </a:rPr>
              <a:pPr algn="l" eaLnBrk="1" hangingPunct="1"/>
              <a:t>19</a:t>
            </a:fld>
            <a:endParaRPr lang="fr-FR" smtClean="0">
              <a:solidFill>
                <a:schemeClr val="bg1"/>
              </a:solidFill>
              <a:latin typeface="Times" pitchFamily="18" charset="0"/>
              <a:cs typeface="Arial" charset="0"/>
            </a:endParaRPr>
          </a:p>
        </p:txBody>
      </p:sp>
      <p:sp>
        <p:nvSpPr>
          <p:cNvPr id="34819" name="Rectangle 2"/>
          <p:cNvSpPr>
            <a:spLocks noChangeArrowheads="1"/>
          </p:cNvSpPr>
          <p:nvPr/>
        </p:nvSpPr>
        <p:spPr bwMode="auto">
          <a:xfrm>
            <a:off x="503238" y="4691063"/>
            <a:ext cx="8366125" cy="754062"/>
          </a:xfrm>
          <a:prstGeom prst="rect">
            <a:avLst/>
          </a:prstGeom>
          <a:solidFill>
            <a:srgbClr val="FFFFFF"/>
          </a:solidFill>
          <a:ln w="19050">
            <a:solidFill>
              <a:schemeClr val="folHlink"/>
            </a:solidFill>
            <a:miter lim="800000"/>
            <a:headEnd/>
            <a:tailEnd/>
          </a:ln>
        </p:spPr>
        <p:txBody>
          <a:bodyPr anchor="ctr" anchorCtr="1"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cs-CZ" sz="2400" b="1" dirty="0">
                <a:solidFill>
                  <a:schemeClr val="tx2"/>
                </a:solidFill>
              </a:rPr>
              <a:t>Změna životního stylu + MET</a:t>
            </a:r>
            <a:r>
              <a:rPr lang="en-GB" sz="2400" b="1" dirty="0">
                <a:solidFill>
                  <a:schemeClr val="tx2"/>
                </a:solidFill>
              </a:rPr>
              <a:t> (</a:t>
            </a:r>
            <a:r>
              <a:rPr lang="en-US" sz="2400" b="1" dirty="0">
                <a:solidFill>
                  <a:schemeClr val="tx2"/>
                </a:solidFill>
              </a:rPr>
              <a:t>± </a:t>
            </a:r>
            <a:r>
              <a:rPr lang="cs-CZ" sz="2400" b="1" dirty="0">
                <a:solidFill>
                  <a:schemeClr val="tx2"/>
                </a:solidFill>
              </a:rPr>
              <a:t>jiný přípravek</a:t>
            </a:r>
            <a:r>
              <a:rPr lang="en-GB" sz="2400" b="1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1763713" y="3914775"/>
            <a:ext cx="7105650" cy="773113"/>
          </a:xfrm>
          <a:prstGeom prst="rect">
            <a:avLst/>
          </a:prstGeom>
          <a:solidFill>
            <a:srgbClr val="FFFF66"/>
          </a:solidFill>
          <a:ln w="19050">
            <a:solidFill>
              <a:schemeClr val="folHlink"/>
            </a:solidFill>
            <a:miter lim="800000"/>
            <a:headEnd/>
            <a:tailEnd/>
          </a:ln>
        </p:spPr>
        <p:txBody>
          <a:bodyPr anchor="ctr" anchorCtr="1"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GB" sz="2400" b="1" dirty="0">
                <a:solidFill>
                  <a:schemeClr val="tx2"/>
                </a:solidFill>
              </a:rPr>
              <a:t>Ba</a:t>
            </a:r>
            <a:r>
              <a:rPr lang="cs-CZ" sz="2400" b="1" dirty="0" err="1">
                <a:solidFill>
                  <a:schemeClr val="tx2"/>
                </a:solidFill>
              </a:rPr>
              <a:t>zál</a:t>
            </a:r>
            <a:endParaRPr lang="en-GB" sz="2400" b="1" dirty="0">
              <a:solidFill>
                <a:schemeClr val="tx2"/>
              </a:solidFill>
            </a:endParaRPr>
          </a:p>
          <a:p>
            <a:pPr>
              <a:lnSpc>
                <a:spcPct val="75000"/>
              </a:lnSpc>
              <a:spcBef>
                <a:spcPct val="20000"/>
              </a:spcBef>
            </a:pPr>
            <a:r>
              <a:rPr lang="cs-CZ" b="1" dirty="0">
                <a:solidFill>
                  <a:schemeClr val="tx2"/>
                </a:solidFill>
              </a:rPr>
              <a:t>+ bazální inzulín a titrace jeho dávky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3975100" y="3136900"/>
            <a:ext cx="4900613" cy="777875"/>
          </a:xfrm>
          <a:prstGeom prst="rect">
            <a:avLst/>
          </a:prstGeom>
          <a:solidFill>
            <a:srgbClr val="FFCC00"/>
          </a:solidFill>
          <a:ln w="19050">
            <a:solidFill>
              <a:schemeClr val="folHlink"/>
            </a:solidFill>
            <a:miter lim="800000"/>
            <a:headEnd/>
            <a:tailEnd/>
          </a:ln>
        </p:spPr>
        <p:txBody>
          <a:bodyPr anchor="ctr" anchorCtr="1"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GB" sz="2400" b="1" dirty="0">
                <a:solidFill>
                  <a:schemeClr val="tx2"/>
                </a:solidFill>
              </a:rPr>
              <a:t>Ba</a:t>
            </a:r>
            <a:r>
              <a:rPr lang="cs-CZ" sz="2400" b="1" dirty="0">
                <a:solidFill>
                  <a:schemeClr val="tx2"/>
                </a:solidFill>
              </a:rPr>
              <a:t>zá</a:t>
            </a:r>
            <a:r>
              <a:rPr lang="en-GB" sz="2400" b="1" dirty="0">
                <a:solidFill>
                  <a:schemeClr val="tx2"/>
                </a:solidFill>
              </a:rPr>
              <a:t>l Plus</a:t>
            </a:r>
          </a:p>
          <a:p>
            <a:pPr>
              <a:lnSpc>
                <a:spcPct val="75000"/>
              </a:lnSpc>
              <a:spcBef>
                <a:spcPct val="20000"/>
              </a:spcBef>
            </a:pPr>
            <a:r>
              <a:rPr lang="cs-CZ" b="1" dirty="0">
                <a:solidFill>
                  <a:schemeClr val="tx2"/>
                </a:solidFill>
              </a:rPr>
              <a:t>+ </a:t>
            </a:r>
            <a:r>
              <a:rPr lang="cs-CZ" b="1" dirty="0" err="1">
                <a:solidFill>
                  <a:schemeClr val="tx2"/>
                </a:solidFill>
              </a:rPr>
              <a:t>prandiální</a:t>
            </a:r>
            <a:r>
              <a:rPr lang="cs-CZ" b="1" dirty="0">
                <a:solidFill>
                  <a:schemeClr val="tx2"/>
                </a:solidFill>
              </a:rPr>
              <a:t> inzulín k hlavnímu jídlu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5346700" y="2293938"/>
            <a:ext cx="3530600" cy="846137"/>
          </a:xfrm>
          <a:prstGeom prst="rect">
            <a:avLst/>
          </a:prstGeom>
          <a:solidFill>
            <a:srgbClr val="FF9900"/>
          </a:solidFill>
          <a:ln w="19050">
            <a:solidFill>
              <a:schemeClr val="folHlink"/>
            </a:solidFill>
            <a:miter lim="800000"/>
            <a:headEnd/>
            <a:tailEnd/>
          </a:ln>
        </p:spPr>
        <p:txBody>
          <a:bodyPr anchor="ctr" anchorCtr="1"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GB" sz="2400" b="1" dirty="0">
                <a:solidFill>
                  <a:schemeClr val="tx2"/>
                </a:solidFill>
              </a:rPr>
              <a:t>Ba</a:t>
            </a:r>
            <a:r>
              <a:rPr lang="cs-CZ" sz="2400" b="1" dirty="0">
                <a:solidFill>
                  <a:schemeClr val="tx2"/>
                </a:solidFill>
              </a:rPr>
              <a:t>zá</a:t>
            </a:r>
            <a:r>
              <a:rPr lang="en-GB" sz="2400" b="1" dirty="0">
                <a:solidFill>
                  <a:schemeClr val="tx2"/>
                </a:solidFill>
              </a:rPr>
              <a:t>l Bolus</a:t>
            </a:r>
          </a:p>
          <a:p>
            <a:pPr>
              <a:spcBef>
                <a:spcPct val="20000"/>
              </a:spcBef>
            </a:pPr>
            <a:r>
              <a:rPr lang="cs-CZ" b="1" dirty="0">
                <a:solidFill>
                  <a:schemeClr val="tx2"/>
                </a:solidFill>
              </a:rPr>
              <a:t>+ 3x </a:t>
            </a:r>
            <a:r>
              <a:rPr lang="cs-CZ" b="1" dirty="0" err="1">
                <a:solidFill>
                  <a:schemeClr val="tx2"/>
                </a:solidFill>
              </a:rPr>
              <a:t>prandiální</a:t>
            </a:r>
            <a:r>
              <a:rPr lang="cs-CZ" b="1" dirty="0">
                <a:solidFill>
                  <a:schemeClr val="tx2"/>
                </a:solidFill>
              </a:rPr>
              <a:t> inzulín </a:t>
            </a:r>
            <a:r>
              <a:rPr lang="cs-CZ" sz="1400" b="1" dirty="0">
                <a:solidFill>
                  <a:schemeClr val="tx2"/>
                </a:solidFill>
              </a:rPr>
              <a:t>před jídly</a:t>
            </a:r>
            <a:endParaRPr lang="en-GB" sz="1400" b="1" dirty="0">
              <a:solidFill>
                <a:schemeClr val="tx2"/>
              </a:solidFill>
            </a:endParaRPr>
          </a:p>
        </p:txBody>
      </p:sp>
      <p:sp>
        <p:nvSpPr>
          <p:cNvPr id="34823" name="Line 7"/>
          <p:cNvSpPr>
            <a:spLocks noChangeShapeType="1"/>
          </p:cNvSpPr>
          <p:nvPr/>
        </p:nvSpPr>
        <p:spPr bwMode="auto">
          <a:xfrm>
            <a:off x="539750" y="5732463"/>
            <a:ext cx="8331200" cy="0"/>
          </a:xfrm>
          <a:prstGeom prst="line">
            <a:avLst/>
          </a:prstGeom>
          <a:noFill/>
          <a:ln w="57150">
            <a:solidFill>
              <a:srgbClr val="FFCC00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34824" name="Rectangle 10"/>
          <p:cNvSpPr>
            <a:spLocks noChangeArrowheads="1"/>
          </p:cNvSpPr>
          <p:nvPr/>
        </p:nvSpPr>
        <p:spPr bwMode="auto">
          <a:xfrm>
            <a:off x="1979613" y="5768975"/>
            <a:ext cx="59769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2000" b="1"/>
              <a:t>Progre</a:t>
            </a:r>
            <a:r>
              <a:rPr lang="cs-CZ" sz="2000" b="1"/>
              <a:t>sivní úbytek funkce</a:t>
            </a:r>
            <a:r>
              <a:rPr lang="en-GB" sz="2000" b="1"/>
              <a:t> </a:t>
            </a:r>
            <a:r>
              <a:rPr lang="en-GB" sz="2000" b="1">
                <a:sym typeface="Symbol" pitchFamily="18" charset="2"/>
              </a:rPr>
              <a:t></a:t>
            </a:r>
            <a:r>
              <a:rPr lang="cs-CZ" sz="2000" b="1">
                <a:sym typeface="Symbol" pitchFamily="18" charset="2"/>
              </a:rPr>
              <a:t> buněk</a:t>
            </a:r>
            <a:endParaRPr lang="en-GB" sz="2000" b="1"/>
          </a:p>
        </p:txBody>
      </p:sp>
      <p:sp>
        <p:nvSpPr>
          <p:cNvPr id="12299" name="Rectangle 10"/>
          <p:cNvSpPr>
            <a:spLocks noGrp="1" noChangeArrowheads="1"/>
          </p:cNvSpPr>
          <p:nvPr>
            <p:ph type="title"/>
          </p:nvPr>
        </p:nvSpPr>
        <p:spPr>
          <a:xfrm>
            <a:off x="1134938" y="44624"/>
            <a:ext cx="7829550" cy="727075"/>
          </a:xfrm>
        </p:spPr>
        <p:txBody>
          <a:bodyPr/>
          <a:lstStyle/>
          <a:p>
            <a:pPr>
              <a:defRPr/>
            </a:pPr>
            <a:r>
              <a:rPr lang="cs-CZ" dirty="0">
                <a:solidFill>
                  <a:srgbClr val="FFFF00"/>
                </a:solidFill>
              </a:rPr>
              <a:t>Režim „</a:t>
            </a:r>
            <a:r>
              <a:rPr lang="fr-FR" dirty="0">
                <a:solidFill>
                  <a:srgbClr val="FFFF00"/>
                </a:solidFill>
                <a:ea typeface="SimSun" pitchFamily="2" charset="-122"/>
              </a:rPr>
              <a:t>Ba</a:t>
            </a:r>
            <a:r>
              <a:rPr lang="cs-CZ" dirty="0" err="1">
                <a:solidFill>
                  <a:srgbClr val="FFFF00"/>
                </a:solidFill>
              </a:rPr>
              <a:t>zál</a:t>
            </a:r>
            <a:r>
              <a:rPr lang="fr-FR" dirty="0">
                <a:solidFill>
                  <a:srgbClr val="FFFF00"/>
                </a:solidFill>
                <a:ea typeface="SimSun" pitchFamily="2" charset="-122"/>
              </a:rPr>
              <a:t> </a:t>
            </a:r>
            <a:r>
              <a:rPr lang="cs-CZ" dirty="0">
                <a:solidFill>
                  <a:srgbClr val="FFFF00"/>
                </a:solidFill>
              </a:rPr>
              <a:t>Bolus“ 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12300" name="Text Box 94"/>
          <p:cNvSpPr txBox="1">
            <a:spLocks noChangeArrowheads="1"/>
          </p:cNvSpPr>
          <p:nvPr/>
        </p:nvSpPr>
        <p:spPr bwMode="auto">
          <a:xfrm>
            <a:off x="122238" y="6237288"/>
            <a:ext cx="6970712" cy="5873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40000"/>
              </a:lnSpc>
              <a:defRPr/>
            </a:pPr>
            <a:r>
              <a:rPr lang="cs-CZ" sz="1400" b="1" dirty="0" smtClean="0">
                <a:solidFill>
                  <a:schemeClr val="accent2"/>
                </a:solidFill>
                <a:cs typeface="Arial" charset="0"/>
              </a:rPr>
              <a:t> </a:t>
            </a:r>
            <a:endParaRPr lang="en-US" sz="1000" dirty="0" smtClean="0">
              <a:solidFill>
                <a:schemeClr val="accent2"/>
              </a:solidFill>
              <a:cs typeface="Arial" charset="0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cs-CZ" sz="1050" dirty="0" smtClean="0">
                <a:cs typeface="Arial" charset="0"/>
              </a:rPr>
              <a:t>Upraveno podle</a:t>
            </a:r>
            <a:r>
              <a:rPr lang="en-US" sz="1050" dirty="0" smtClean="0">
                <a:ea typeface="MS PGothic" pitchFamily="34" charset="-128"/>
                <a:cs typeface="Arial" charset="0"/>
              </a:rPr>
              <a:t> </a:t>
            </a:r>
            <a:r>
              <a:rPr lang="en-US" sz="1050" dirty="0" err="1" smtClean="0">
                <a:ea typeface="MS PGothic" pitchFamily="34" charset="-128"/>
                <a:cs typeface="Arial" charset="0"/>
              </a:rPr>
              <a:t>Raccah</a:t>
            </a:r>
            <a:r>
              <a:rPr lang="en-US" sz="1050" dirty="0" smtClean="0">
                <a:ea typeface="MS PGothic" pitchFamily="34" charset="-128"/>
                <a:cs typeface="Arial" charset="0"/>
              </a:rPr>
              <a:t> D, et al. Diabetes </a:t>
            </a:r>
            <a:r>
              <a:rPr lang="en-US" sz="1050" dirty="0" err="1" smtClean="0">
                <a:ea typeface="MS PGothic" pitchFamily="34" charset="-128"/>
                <a:cs typeface="Arial" charset="0"/>
              </a:rPr>
              <a:t>Metab</a:t>
            </a:r>
            <a:r>
              <a:rPr lang="en-US" sz="1050" dirty="0" smtClean="0">
                <a:ea typeface="MS PGothic" pitchFamily="34" charset="-128"/>
                <a:cs typeface="Arial" charset="0"/>
              </a:rPr>
              <a:t> Res Rev 2007;23:257–64</a:t>
            </a:r>
          </a:p>
        </p:txBody>
      </p:sp>
      <p:sp>
        <p:nvSpPr>
          <p:cNvPr id="14" name="AutoShape 12"/>
          <p:cNvSpPr>
            <a:spLocks noChangeArrowheads="1"/>
          </p:cNvSpPr>
          <p:nvPr/>
        </p:nvSpPr>
        <p:spPr bwMode="auto">
          <a:xfrm>
            <a:off x="200025" y="1276350"/>
            <a:ext cx="5124450" cy="8588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2">
                  <a:gamma/>
                  <a:tint val="60392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ln w="19050" algn="ctr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cs-CZ" sz="3200" b="1" dirty="0">
                <a:solidFill>
                  <a:schemeClr val="tx2"/>
                </a:solidFill>
              </a:rPr>
              <a:t>Další krok </a:t>
            </a:r>
            <a:r>
              <a:rPr lang="cs-CZ" sz="2400" b="1" dirty="0">
                <a:solidFill>
                  <a:schemeClr val="tx2"/>
                </a:solidFill>
              </a:rPr>
              <a:t>v intenzifikaci léčby</a:t>
            </a:r>
            <a:endParaRPr lang="cs-CZ" b="1" dirty="0">
              <a:solidFill>
                <a:schemeClr val="tx2"/>
              </a:solidFill>
            </a:endParaRPr>
          </a:p>
          <a:p>
            <a:pPr marL="1588" indent="-1588">
              <a:lnSpc>
                <a:spcPct val="90000"/>
              </a:lnSpc>
              <a:spcBef>
                <a:spcPct val="10000"/>
              </a:spcBef>
              <a:defRPr/>
            </a:pPr>
            <a:endParaRPr lang="en-US" b="1" baseline="30000" dirty="0"/>
          </a:p>
        </p:txBody>
      </p:sp>
      <p:sp>
        <p:nvSpPr>
          <p:cNvPr id="45068" name="Line 13"/>
          <p:cNvSpPr>
            <a:spLocks noChangeShapeType="1"/>
          </p:cNvSpPr>
          <p:nvPr/>
        </p:nvSpPr>
        <p:spPr bwMode="auto">
          <a:xfrm>
            <a:off x="5346700" y="1706563"/>
            <a:ext cx="809625" cy="56991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9871386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506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sz="3200" b="1" dirty="0">
                <a:solidFill>
                  <a:srgbClr val="FFFF00"/>
                </a:solidFill>
                <a:latin typeface="Verdana" pitchFamily="34" charset="0"/>
              </a:rPr>
              <a:t>Fyziologický přístup k terapii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63525" indent="-263525">
              <a:buClr>
                <a:schemeClr val="tx1"/>
              </a:buClr>
            </a:pPr>
            <a:r>
              <a:rPr lang="cs-CZ" sz="3200" b="1" dirty="0">
                <a:solidFill>
                  <a:srgbClr val="0000CC"/>
                </a:solidFill>
                <a:latin typeface="Verdana" pitchFamily="34" charset="0"/>
              </a:rPr>
              <a:t>Fyziologický stav: zdraví, normál – medicínsky, sociálně</a:t>
            </a:r>
          </a:p>
          <a:p>
            <a:pPr marL="263525" indent="-263525">
              <a:buClr>
                <a:schemeClr val="tx1"/>
              </a:buClr>
            </a:pPr>
            <a:endParaRPr lang="cs-CZ" sz="3200" b="1" dirty="0">
              <a:solidFill>
                <a:srgbClr val="0000CC"/>
              </a:solidFill>
              <a:latin typeface="Verdana" pitchFamily="34" charset="0"/>
            </a:endParaRPr>
          </a:p>
          <a:p>
            <a:pPr marL="263525" indent="-263525">
              <a:buClr>
                <a:schemeClr val="tx1"/>
              </a:buClr>
            </a:pPr>
            <a:r>
              <a:rPr lang="cs-CZ" sz="3200" b="1" dirty="0">
                <a:solidFill>
                  <a:srgbClr val="0000CC"/>
                </a:solidFill>
                <a:latin typeface="Verdana" pitchFamily="34" charset="0"/>
              </a:rPr>
              <a:t>Fyziologický přístup: snaha </a:t>
            </a:r>
            <a:r>
              <a:rPr lang="cs-CZ" sz="3200" b="1" dirty="0" smtClean="0">
                <a:solidFill>
                  <a:srgbClr val="0000CC"/>
                </a:solidFill>
                <a:latin typeface="Verdana" pitchFamily="34" charset="0"/>
              </a:rPr>
              <a:t>        o </a:t>
            </a:r>
            <a:r>
              <a:rPr lang="cs-CZ" sz="3200" b="1" dirty="0">
                <a:solidFill>
                  <a:srgbClr val="0000CC"/>
                </a:solidFill>
                <a:latin typeface="Verdana" pitchFamily="34" charset="0"/>
              </a:rPr>
              <a:t>přiblížení se, napodobení stavu zdraví</a:t>
            </a:r>
          </a:p>
        </p:txBody>
      </p:sp>
      <p:sp>
        <p:nvSpPr>
          <p:cNvPr id="3" name="Zástupný symbol čísla snímky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0F662F-9985-4D27-9948-2BCB754C307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625577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801020" y="-171400"/>
            <a:ext cx="6595516" cy="1143000"/>
          </a:xfrm>
        </p:spPr>
        <p:txBody>
          <a:bodyPr/>
          <a:lstStyle/>
          <a:p>
            <a:pPr algn="l"/>
            <a:r>
              <a:rPr lang="cs-CZ" sz="3200" b="1" dirty="0">
                <a:solidFill>
                  <a:srgbClr val="FFFF00"/>
                </a:solidFill>
                <a:latin typeface="Verdana" pitchFamily="34" charset="0"/>
              </a:rPr>
              <a:t>Profil humánního inzulínu</a:t>
            </a:r>
            <a:endParaRPr lang="en-GB" sz="3200" b="1" dirty="0">
              <a:solidFill>
                <a:srgbClr val="FFFF00"/>
              </a:solidFill>
              <a:latin typeface="Verdana" pitchFamily="34" charset="0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822825" y="571500"/>
            <a:ext cx="4321175" cy="1163638"/>
          </a:xfrm>
        </p:spPr>
        <p:txBody>
          <a:bodyPr/>
          <a:lstStyle/>
          <a:p>
            <a:pPr marL="263525" indent="-263525">
              <a:lnSpc>
                <a:spcPct val="80000"/>
              </a:lnSpc>
              <a:buFontTx/>
              <a:buNone/>
            </a:pPr>
            <a:endParaRPr lang="en-GB" sz="1800"/>
          </a:p>
          <a:p>
            <a:pPr marL="263525" indent="-263525">
              <a:lnSpc>
                <a:spcPct val="80000"/>
              </a:lnSpc>
              <a:buFontTx/>
              <a:buNone/>
            </a:pPr>
            <a:endParaRPr lang="en-GB" sz="1800"/>
          </a:p>
          <a:p>
            <a:pPr marL="263525" indent="-263525">
              <a:lnSpc>
                <a:spcPct val="80000"/>
              </a:lnSpc>
              <a:buFontTx/>
              <a:buNone/>
            </a:pPr>
            <a:endParaRPr lang="en-GB" sz="1800"/>
          </a:p>
          <a:p>
            <a:pPr marL="263525" indent="-263525">
              <a:lnSpc>
                <a:spcPct val="80000"/>
              </a:lnSpc>
              <a:buFontTx/>
              <a:buNone/>
            </a:pPr>
            <a:endParaRPr lang="en-GB" sz="1800"/>
          </a:p>
          <a:p>
            <a:pPr marL="263525" indent="-263525">
              <a:lnSpc>
                <a:spcPct val="80000"/>
              </a:lnSpc>
              <a:buFontTx/>
              <a:buNone/>
            </a:pPr>
            <a:endParaRPr lang="en-GB" sz="1800"/>
          </a:p>
          <a:p>
            <a:pPr marL="263525" indent="-263525">
              <a:lnSpc>
                <a:spcPct val="80000"/>
              </a:lnSpc>
              <a:buFontTx/>
              <a:buNone/>
            </a:pPr>
            <a:endParaRPr lang="en-GB" sz="1800"/>
          </a:p>
        </p:txBody>
      </p:sp>
      <p:grpSp>
        <p:nvGrpSpPr>
          <p:cNvPr id="29700" name="Group 4"/>
          <p:cNvGrpSpPr>
            <a:grpSpLocks/>
          </p:cNvGrpSpPr>
          <p:nvPr/>
        </p:nvGrpSpPr>
        <p:grpSpPr bwMode="auto">
          <a:xfrm>
            <a:off x="1406525" y="3019426"/>
            <a:ext cx="7292976" cy="2225675"/>
            <a:chOff x="846" y="2006"/>
            <a:chExt cx="4594" cy="1402"/>
          </a:xfrm>
        </p:grpSpPr>
        <p:sp>
          <p:nvSpPr>
            <p:cNvPr id="29701" name="Freeform 5"/>
            <p:cNvSpPr>
              <a:spLocks/>
            </p:cNvSpPr>
            <p:nvPr/>
          </p:nvSpPr>
          <p:spPr bwMode="auto">
            <a:xfrm>
              <a:off x="846" y="2280"/>
              <a:ext cx="1274" cy="1128"/>
            </a:xfrm>
            <a:custGeom>
              <a:avLst/>
              <a:gdLst>
                <a:gd name="T0" fmla="*/ 0 w 1274"/>
                <a:gd name="T1" fmla="*/ 1128 h 1128"/>
                <a:gd name="T2" fmla="*/ 18 w 1274"/>
                <a:gd name="T3" fmla="*/ 1123 h 1128"/>
                <a:gd name="T4" fmla="*/ 36 w 1274"/>
                <a:gd name="T5" fmla="*/ 1107 h 1128"/>
                <a:gd name="T6" fmla="*/ 70 w 1274"/>
                <a:gd name="T7" fmla="*/ 1046 h 1128"/>
                <a:gd name="T8" fmla="*/ 102 w 1274"/>
                <a:gd name="T9" fmla="*/ 962 h 1128"/>
                <a:gd name="T10" fmla="*/ 132 w 1274"/>
                <a:gd name="T11" fmla="*/ 852 h 1128"/>
                <a:gd name="T12" fmla="*/ 188 w 1274"/>
                <a:gd name="T13" fmla="*/ 598 h 1128"/>
                <a:gd name="T14" fmla="*/ 246 w 1274"/>
                <a:gd name="T15" fmla="*/ 339 h 1128"/>
                <a:gd name="T16" fmla="*/ 276 w 1274"/>
                <a:gd name="T17" fmla="*/ 221 h 1128"/>
                <a:gd name="T18" fmla="*/ 310 w 1274"/>
                <a:gd name="T19" fmla="*/ 123 h 1128"/>
                <a:gd name="T20" fmla="*/ 346 w 1274"/>
                <a:gd name="T21" fmla="*/ 49 h 1128"/>
                <a:gd name="T22" fmla="*/ 364 w 1274"/>
                <a:gd name="T23" fmla="*/ 24 h 1128"/>
                <a:gd name="T24" fmla="*/ 384 w 1274"/>
                <a:gd name="T25" fmla="*/ 5 h 1128"/>
                <a:gd name="T26" fmla="*/ 406 w 1274"/>
                <a:gd name="T27" fmla="*/ 0 h 1128"/>
                <a:gd name="T28" fmla="*/ 428 w 1274"/>
                <a:gd name="T29" fmla="*/ 2 h 1128"/>
                <a:gd name="T30" fmla="*/ 452 w 1274"/>
                <a:gd name="T31" fmla="*/ 16 h 1128"/>
                <a:gd name="T32" fmla="*/ 478 w 1274"/>
                <a:gd name="T33" fmla="*/ 41 h 1128"/>
                <a:gd name="T34" fmla="*/ 504 w 1274"/>
                <a:gd name="T35" fmla="*/ 79 h 1128"/>
                <a:gd name="T36" fmla="*/ 532 w 1274"/>
                <a:gd name="T37" fmla="*/ 131 h 1128"/>
                <a:gd name="T38" fmla="*/ 594 w 1274"/>
                <a:gd name="T39" fmla="*/ 281 h 1128"/>
                <a:gd name="T40" fmla="*/ 622 w 1274"/>
                <a:gd name="T41" fmla="*/ 358 h 1128"/>
                <a:gd name="T42" fmla="*/ 682 w 1274"/>
                <a:gd name="T43" fmla="*/ 497 h 1128"/>
                <a:gd name="T44" fmla="*/ 740 w 1274"/>
                <a:gd name="T45" fmla="*/ 620 h 1128"/>
                <a:gd name="T46" fmla="*/ 800 w 1274"/>
                <a:gd name="T47" fmla="*/ 724 h 1128"/>
                <a:gd name="T48" fmla="*/ 858 w 1274"/>
                <a:gd name="T49" fmla="*/ 814 h 1128"/>
                <a:gd name="T50" fmla="*/ 916 w 1274"/>
                <a:gd name="T51" fmla="*/ 891 h 1128"/>
                <a:gd name="T52" fmla="*/ 972 w 1274"/>
                <a:gd name="T53" fmla="*/ 951 h 1128"/>
                <a:gd name="T54" fmla="*/ 1024 w 1274"/>
                <a:gd name="T55" fmla="*/ 1003 h 1128"/>
                <a:gd name="T56" fmla="*/ 1096 w 1274"/>
                <a:gd name="T57" fmla="*/ 1057 h 1128"/>
                <a:gd name="T58" fmla="*/ 1178 w 1274"/>
                <a:gd name="T59" fmla="*/ 1104 h 1128"/>
                <a:gd name="T60" fmla="*/ 1238 w 1274"/>
                <a:gd name="T61" fmla="*/ 1123 h 1128"/>
                <a:gd name="T62" fmla="*/ 1274 w 1274"/>
                <a:gd name="T63" fmla="*/ 1128 h 1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74" h="1128">
                  <a:moveTo>
                    <a:pt x="0" y="1128"/>
                  </a:moveTo>
                  <a:lnTo>
                    <a:pt x="0" y="1128"/>
                  </a:lnTo>
                  <a:lnTo>
                    <a:pt x="8" y="1128"/>
                  </a:lnTo>
                  <a:lnTo>
                    <a:pt x="18" y="1123"/>
                  </a:lnTo>
                  <a:lnTo>
                    <a:pt x="28" y="1115"/>
                  </a:lnTo>
                  <a:lnTo>
                    <a:pt x="36" y="1107"/>
                  </a:lnTo>
                  <a:lnTo>
                    <a:pt x="54" y="1082"/>
                  </a:lnTo>
                  <a:lnTo>
                    <a:pt x="70" y="1046"/>
                  </a:lnTo>
                  <a:lnTo>
                    <a:pt x="86" y="1008"/>
                  </a:lnTo>
                  <a:lnTo>
                    <a:pt x="102" y="962"/>
                  </a:lnTo>
                  <a:lnTo>
                    <a:pt x="118" y="910"/>
                  </a:lnTo>
                  <a:lnTo>
                    <a:pt x="132" y="852"/>
                  </a:lnTo>
                  <a:lnTo>
                    <a:pt x="160" y="729"/>
                  </a:lnTo>
                  <a:lnTo>
                    <a:pt x="188" y="598"/>
                  </a:lnTo>
                  <a:lnTo>
                    <a:pt x="216" y="467"/>
                  </a:lnTo>
                  <a:lnTo>
                    <a:pt x="246" y="339"/>
                  </a:lnTo>
                  <a:lnTo>
                    <a:pt x="262" y="278"/>
                  </a:lnTo>
                  <a:lnTo>
                    <a:pt x="276" y="221"/>
                  </a:lnTo>
                  <a:lnTo>
                    <a:pt x="292" y="169"/>
                  </a:lnTo>
                  <a:lnTo>
                    <a:pt x="310" y="123"/>
                  </a:lnTo>
                  <a:lnTo>
                    <a:pt x="328" y="82"/>
                  </a:lnTo>
                  <a:lnTo>
                    <a:pt x="346" y="49"/>
                  </a:lnTo>
                  <a:lnTo>
                    <a:pt x="354" y="35"/>
                  </a:lnTo>
                  <a:lnTo>
                    <a:pt x="364" y="24"/>
                  </a:lnTo>
                  <a:lnTo>
                    <a:pt x="374" y="13"/>
                  </a:lnTo>
                  <a:lnTo>
                    <a:pt x="384" y="5"/>
                  </a:lnTo>
                  <a:lnTo>
                    <a:pt x="396" y="2"/>
                  </a:lnTo>
                  <a:lnTo>
                    <a:pt x="406" y="0"/>
                  </a:lnTo>
                  <a:lnTo>
                    <a:pt x="418" y="0"/>
                  </a:lnTo>
                  <a:lnTo>
                    <a:pt x="428" y="2"/>
                  </a:lnTo>
                  <a:lnTo>
                    <a:pt x="440" y="8"/>
                  </a:lnTo>
                  <a:lnTo>
                    <a:pt x="452" y="16"/>
                  </a:lnTo>
                  <a:lnTo>
                    <a:pt x="466" y="27"/>
                  </a:lnTo>
                  <a:lnTo>
                    <a:pt x="478" y="41"/>
                  </a:lnTo>
                  <a:lnTo>
                    <a:pt x="490" y="60"/>
                  </a:lnTo>
                  <a:lnTo>
                    <a:pt x="504" y="79"/>
                  </a:lnTo>
                  <a:lnTo>
                    <a:pt x="518" y="104"/>
                  </a:lnTo>
                  <a:lnTo>
                    <a:pt x="532" y="131"/>
                  </a:lnTo>
                  <a:lnTo>
                    <a:pt x="562" y="199"/>
                  </a:lnTo>
                  <a:lnTo>
                    <a:pt x="594" y="281"/>
                  </a:lnTo>
                  <a:lnTo>
                    <a:pt x="594" y="281"/>
                  </a:lnTo>
                  <a:lnTo>
                    <a:pt x="622" y="358"/>
                  </a:lnTo>
                  <a:lnTo>
                    <a:pt x="652" y="429"/>
                  </a:lnTo>
                  <a:lnTo>
                    <a:pt x="682" y="497"/>
                  </a:lnTo>
                  <a:lnTo>
                    <a:pt x="712" y="560"/>
                  </a:lnTo>
                  <a:lnTo>
                    <a:pt x="740" y="620"/>
                  </a:lnTo>
                  <a:lnTo>
                    <a:pt x="770" y="675"/>
                  </a:lnTo>
                  <a:lnTo>
                    <a:pt x="800" y="724"/>
                  </a:lnTo>
                  <a:lnTo>
                    <a:pt x="830" y="770"/>
                  </a:lnTo>
                  <a:lnTo>
                    <a:pt x="858" y="814"/>
                  </a:lnTo>
                  <a:lnTo>
                    <a:pt x="888" y="852"/>
                  </a:lnTo>
                  <a:lnTo>
                    <a:pt x="916" y="891"/>
                  </a:lnTo>
                  <a:lnTo>
                    <a:pt x="944" y="923"/>
                  </a:lnTo>
                  <a:lnTo>
                    <a:pt x="972" y="951"/>
                  </a:lnTo>
                  <a:lnTo>
                    <a:pt x="998" y="978"/>
                  </a:lnTo>
                  <a:lnTo>
                    <a:pt x="1024" y="1003"/>
                  </a:lnTo>
                  <a:lnTo>
                    <a:pt x="1050" y="1025"/>
                  </a:lnTo>
                  <a:lnTo>
                    <a:pt x="1096" y="1057"/>
                  </a:lnTo>
                  <a:lnTo>
                    <a:pt x="1140" y="1085"/>
                  </a:lnTo>
                  <a:lnTo>
                    <a:pt x="1178" y="1104"/>
                  </a:lnTo>
                  <a:lnTo>
                    <a:pt x="1212" y="1117"/>
                  </a:lnTo>
                  <a:lnTo>
                    <a:pt x="1238" y="1123"/>
                  </a:lnTo>
                  <a:lnTo>
                    <a:pt x="1258" y="1128"/>
                  </a:lnTo>
                  <a:lnTo>
                    <a:pt x="1274" y="1128"/>
                  </a:lnTo>
                </a:path>
              </a:pathLst>
            </a:custGeom>
            <a:noFill/>
            <a:ln w="47625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9702" name="Text Box 6"/>
            <p:cNvSpPr txBox="1">
              <a:spLocks noChangeArrowheads="1"/>
            </p:cNvSpPr>
            <p:nvPr/>
          </p:nvSpPr>
          <p:spPr bwMode="auto">
            <a:xfrm>
              <a:off x="2002" y="2006"/>
              <a:ext cx="3438" cy="8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BF0000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400050" indent="-40005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514350">
                <a:defRPr>
                  <a:solidFill>
                    <a:schemeClr val="tx1"/>
                  </a:solidFill>
                  <a:latin typeface="Arial" charset="0"/>
                </a:defRPr>
              </a:lvl2pPr>
              <a:lvl3pPr>
                <a:defRPr>
                  <a:solidFill>
                    <a:schemeClr val="tx1"/>
                  </a:solidFill>
                  <a:latin typeface="Arial" charset="0"/>
                </a:defRPr>
              </a:lvl3pPr>
              <a:lvl4pPr>
                <a:defRPr>
                  <a:solidFill>
                    <a:schemeClr val="tx1"/>
                  </a:solidFill>
                  <a:latin typeface="Arial" charset="0"/>
                </a:defRPr>
              </a:lvl4pPr>
              <a:lvl5pPr>
                <a:defRPr>
                  <a:solidFill>
                    <a:schemeClr val="tx1"/>
                  </a:solidFill>
                  <a:latin typeface="Arial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10000"/>
                </a:lnSpc>
                <a:spcBef>
                  <a:spcPct val="20000"/>
                </a:spcBef>
                <a:buClr>
                  <a:schemeClr val="accent2"/>
                </a:buClr>
                <a:buSzPct val="180000"/>
                <a:buFontTx/>
                <a:buChar char="•"/>
              </a:pPr>
              <a:r>
                <a:rPr lang="cs-CZ" sz="2400" b="1" dirty="0">
                  <a:latin typeface="Verdana" pitchFamily="34" charset="0"/>
                </a:rPr>
                <a:t>Humánní rozpustný inzulín není schopen dosáhnout po jídle adekvátní koncentrace </a:t>
              </a:r>
              <a:endParaRPr lang="en-GB" sz="2400" b="1" dirty="0">
                <a:latin typeface="Verdana" pitchFamily="34" charset="0"/>
              </a:endParaRPr>
            </a:p>
          </p:txBody>
        </p:sp>
      </p:grpSp>
      <p:grpSp>
        <p:nvGrpSpPr>
          <p:cNvPr id="29703" name="Group 7"/>
          <p:cNvGrpSpPr>
            <a:grpSpLocks/>
          </p:cNvGrpSpPr>
          <p:nvPr/>
        </p:nvGrpSpPr>
        <p:grpSpPr bwMode="auto">
          <a:xfrm>
            <a:off x="539750" y="1341438"/>
            <a:ext cx="7848600" cy="4627562"/>
            <a:chOff x="334" y="862"/>
            <a:chExt cx="4944" cy="2915"/>
          </a:xfrm>
        </p:grpSpPr>
        <p:grpSp>
          <p:nvGrpSpPr>
            <p:cNvPr id="29704" name="Group 8"/>
            <p:cNvGrpSpPr>
              <a:grpSpLocks/>
            </p:cNvGrpSpPr>
            <p:nvPr/>
          </p:nvGrpSpPr>
          <p:grpSpPr bwMode="auto">
            <a:xfrm>
              <a:off x="358" y="3348"/>
              <a:ext cx="3083" cy="429"/>
              <a:chOff x="358" y="3348"/>
              <a:chExt cx="3083" cy="429"/>
            </a:xfrm>
          </p:grpSpPr>
          <p:sp>
            <p:nvSpPr>
              <p:cNvPr id="29705" name="Line 9"/>
              <p:cNvSpPr>
                <a:spLocks noChangeShapeType="1"/>
              </p:cNvSpPr>
              <p:nvPr/>
            </p:nvSpPr>
            <p:spPr bwMode="auto">
              <a:xfrm>
                <a:off x="358" y="3777"/>
                <a:ext cx="308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06" name="Line 10"/>
              <p:cNvSpPr>
                <a:spLocks noChangeShapeType="1"/>
              </p:cNvSpPr>
              <p:nvPr/>
            </p:nvSpPr>
            <p:spPr bwMode="auto">
              <a:xfrm>
                <a:off x="358" y="3348"/>
                <a:ext cx="308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</p:grpSp>
        <p:grpSp>
          <p:nvGrpSpPr>
            <p:cNvPr id="29707" name="Group 11"/>
            <p:cNvGrpSpPr>
              <a:grpSpLocks/>
            </p:cNvGrpSpPr>
            <p:nvPr/>
          </p:nvGrpSpPr>
          <p:grpSpPr bwMode="auto">
            <a:xfrm>
              <a:off x="334" y="2014"/>
              <a:ext cx="1159" cy="1388"/>
              <a:chOff x="414" y="1818"/>
              <a:chExt cx="1159" cy="1388"/>
            </a:xfrm>
          </p:grpSpPr>
          <p:sp>
            <p:nvSpPr>
              <p:cNvPr id="29708" name="Line 12"/>
              <p:cNvSpPr>
                <a:spLocks noChangeShapeType="1"/>
              </p:cNvSpPr>
              <p:nvPr/>
            </p:nvSpPr>
            <p:spPr bwMode="auto">
              <a:xfrm flipV="1">
                <a:off x="1032" y="1842"/>
                <a:ext cx="40" cy="27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09" name="Line 13"/>
              <p:cNvSpPr>
                <a:spLocks noChangeShapeType="1"/>
              </p:cNvSpPr>
              <p:nvPr/>
            </p:nvSpPr>
            <p:spPr bwMode="auto">
              <a:xfrm>
                <a:off x="438" y="3127"/>
                <a:ext cx="79" cy="27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10" name="Line 14"/>
              <p:cNvSpPr>
                <a:spLocks noChangeShapeType="1"/>
              </p:cNvSpPr>
              <p:nvPr/>
            </p:nvSpPr>
            <p:spPr bwMode="auto">
              <a:xfrm>
                <a:off x="517" y="3154"/>
                <a:ext cx="79" cy="0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11" name="Line 15"/>
              <p:cNvSpPr>
                <a:spLocks noChangeShapeType="1"/>
              </p:cNvSpPr>
              <p:nvPr/>
            </p:nvSpPr>
            <p:spPr bwMode="auto">
              <a:xfrm>
                <a:off x="596" y="3154"/>
                <a:ext cx="79" cy="0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12" name="Line 16"/>
              <p:cNvSpPr>
                <a:spLocks noChangeShapeType="1"/>
              </p:cNvSpPr>
              <p:nvPr/>
            </p:nvSpPr>
            <p:spPr bwMode="auto">
              <a:xfrm>
                <a:off x="675" y="3154"/>
                <a:ext cx="80" cy="0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13" name="Line 17"/>
              <p:cNvSpPr>
                <a:spLocks noChangeShapeType="1"/>
              </p:cNvSpPr>
              <p:nvPr/>
            </p:nvSpPr>
            <p:spPr bwMode="auto">
              <a:xfrm>
                <a:off x="755" y="3154"/>
                <a:ext cx="79" cy="0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14" name="Line 18"/>
              <p:cNvSpPr>
                <a:spLocks noChangeShapeType="1"/>
              </p:cNvSpPr>
              <p:nvPr/>
            </p:nvSpPr>
            <p:spPr bwMode="auto">
              <a:xfrm>
                <a:off x="834" y="3154"/>
                <a:ext cx="80" cy="27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15" name="Line 19"/>
              <p:cNvSpPr>
                <a:spLocks noChangeShapeType="1"/>
              </p:cNvSpPr>
              <p:nvPr/>
            </p:nvSpPr>
            <p:spPr bwMode="auto">
              <a:xfrm flipV="1">
                <a:off x="914" y="2779"/>
                <a:ext cx="39" cy="402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16" name="Line 20"/>
              <p:cNvSpPr>
                <a:spLocks noChangeShapeType="1"/>
              </p:cNvSpPr>
              <p:nvPr/>
            </p:nvSpPr>
            <p:spPr bwMode="auto">
              <a:xfrm flipV="1">
                <a:off x="953" y="2163"/>
                <a:ext cx="40" cy="616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17" name="Line 21"/>
              <p:cNvSpPr>
                <a:spLocks noChangeShapeType="1"/>
              </p:cNvSpPr>
              <p:nvPr/>
            </p:nvSpPr>
            <p:spPr bwMode="auto">
              <a:xfrm flipV="1">
                <a:off x="993" y="1869"/>
                <a:ext cx="39" cy="294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18" name="Line 22"/>
              <p:cNvSpPr>
                <a:spLocks noChangeShapeType="1"/>
              </p:cNvSpPr>
              <p:nvPr/>
            </p:nvSpPr>
            <p:spPr bwMode="auto">
              <a:xfrm>
                <a:off x="1072" y="1842"/>
                <a:ext cx="40" cy="214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19" name="Line 23"/>
              <p:cNvSpPr>
                <a:spLocks noChangeShapeType="1"/>
              </p:cNvSpPr>
              <p:nvPr/>
            </p:nvSpPr>
            <p:spPr bwMode="auto">
              <a:xfrm>
                <a:off x="1112" y="2056"/>
                <a:ext cx="39" cy="161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20" name="Line 24"/>
              <p:cNvSpPr>
                <a:spLocks noChangeShapeType="1"/>
              </p:cNvSpPr>
              <p:nvPr/>
            </p:nvSpPr>
            <p:spPr bwMode="auto">
              <a:xfrm flipV="1">
                <a:off x="1151" y="2190"/>
                <a:ext cx="80" cy="27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21" name="Line 25"/>
              <p:cNvSpPr>
                <a:spLocks noChangeShapeType="1"/>
              </p:cNvSpPr>
              <p:nvPr/>
            </p:nvSpPr>
            <p:spPr bwMode="auto">
              <a:xfrm>
                <a:off x="1231" y="2190"/>
                <a:ext cx="79" cy="402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22" name="Line 26"/>
              <p:cNvSpPr>
                <a:spLocks noChangeShapeType="1"/>
              </p:cNvSpPr>
              <p:nvPr/>
            </p:nvSpPr>
            <p:spPr bwMode="auto">
              <a:xfrm>
                <a:off x="1310" y="2592"/>
                <a:ext cx="79" cy="240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23" name="Line 27"/>
              <p:cNvSpPr>
                <a:spLocks noChangeShapeType="1"/>
              </p:cNvSpPr>
              <p:nvPr/>
            </p:nvSpPr>
            <p:spPr bwMode="auto">
              <a:xfrm>
                <a:off x="1389" y="2832"/>
                <a:ext cx="80" cy="188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24" name="Line 28"/>
              <p:cNvSpPr>
                <a:spLocks noChangeShapeType="1"/>
              </p:cNvSpPr>
              <p:nvPr/>
            </p:nvSpPr>
            <p:spPr bwMode="auto">
              <a:xfrm>
                <a:off x="1469" y="3020"/>
                <a:ext cx="79" cy="80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25" name="Freeform 29"/>
              <p:cNvSpPr>
                <a:spLocks/>
              </p:cNvSpPr>
              <p:nvPr/>
            </p:nvSpPr>
            <p:spPr bwMode="auto">
              <a:xfrm>
                <a:off x="414" y="3103"/>
                <a:ext cx="49" cy="49"/>
              </a:xfrm>
              <a:custGeom>
                <a:avLst/>
                <a:gdLst>
                  <a:gd name="T0" fmla="*/ 48 w 49"/>
                  <a:gd name="T1" fmla="*/ 24 h 49"/>
                  <a:gd name="T2" fmla="*/ 46 w 49"/>
                  <a:gd name="T3" fmla="*/ 18 h 49"/>
                  <a:gd name="T4" fmla="*/ 44 w 49"/>
                  <a:gd name="T5" fmla="*/ 12 h 49"/>
                  <a:gd name="T6" fmla="*/ 40 w 49"/>
                  <a:gd name="T7" fmla="*/ 7 h 49"/>
                  <a:gd name="T8" fmla="*/ 35 w 49"/>
                  <a:gd name="T9" fmla="*/ 3 h 49"/>
                  <a:gd name="T10" fmla="*/ 30 w 49"/>
                  <a:gd name="T11" fmla="*/ 1 h 49"/>
                  <a:gd name="T12" fmla="*/ 24 w 49"/>
                  <a:gd name="T13" fmla="*/ 0 h 49"/>
                  <a:gd name="T14" fmla="*/ 17 w 49"/>
                  <a:gd name="T15" fmla="*/ 1 h 49"/>
                  <a:gd name="T16" fmla="*/ 11 w 49"/>
                  <a:gd name="T17" fmla="*/ 3 h 49"/>
                  <a:gd name="T18" fmla="*/ 6 w 49"/>
                  <a:gd name="T19" fmla="*/ 7 h 49"/>
                  <a:gd name="T20" fmla="*/ 3 w 49"/>
                  <a:gd name="T21" fmla="*/ 12 h 49"/>
                  <a:gd name="T22" fmla="*/ 1 w 49"/>
                  <a:gd name="T23" fmla="*/ 18 h 49"/>
                  <a:gd name="T24" fmla="*/ 0 w 49"/>
                  <a:gd name="T25" fmla="*/ 24 h 49"/>
                  <a:gd name="T26" fmla="*/ 1 w 49"/>
                  <a:gd name="T27" fmla="*/ 30 h 49"/>
                  <a:gd name="T28" fmla="*/ 3 w 49"/>
                  <a:gd name="T29" fmla="*/ 36 h 49"/>
                  <a:gd name="T30" fmla="*/ 6 w 49"/>
                  <a:gd name="T31" fmla="*/ 41 h 49"/>
                  <a:gd name="T32" fmla="*/ 11 w 49"/>
                  <a:gd name="T33" fmla="*/ 45 h 49"/>
                  <a:gd name="T34" fmla="*/ 17 w 49"/>
                  <a:gd name="T35" fmla="*/ 47 h 49"/>
                  <a:gd name="T36" fmla="*/ 24 w 49"/>
                  <a:gd name="T37" fmla="*/ 48 h 49"/>
                  <a:gd name="T38" fmla="*/ 30 w 49"/>
                  <a:gd name="T39" fmla="*/ 47 h 49"/>
                  <a:gd name="T40" fmla="*/ 35 w 49"/>
                  <a:gd name="T41" fmla="*/ 45 h 49"/>
                  <a:gd name="T42" fmla="*/ 40 w 49"/>
                  <a:gd name="T43" fmla="*/ 41 h 49"/>
                  <a:gd name="T44" fmla="*/ 44 w 49"/>
                  <a:gd name="T45" fmla="*/ 36 h 49"/>
                  <a:gd name="T46" fmla="*/ 46 w 49"/>
                  <a:gd name="T47" fmla="*/ 30 h 49"/>
                  <a:gd name="T48" fmla="*/ 48 w 49"/>
                  <a:gd name="T49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" h="49">
                    <a:moveTo>
                      <a:pt x="48" y="24"/>
                    </a:moveTo>
                    <a:lnTo>
                      <a:pt x="46" y="18"/>
                    </a:lnTo>
                    <a:lnTo>
                      <a:pt x="44" y="12"/>
                    </a:lnTo>
                    <a:lnTo>
                      <a:pt x="40" y="7"/>
                    </a:lnTo>
                    <a:lnTo>
                      <a:pt x="35" y="3"/>
                    </a:lnTo>
                    <a:lnTo>
                      <a:pt x="30" y="1"/>
                    </a:lnTo>
                    <a:lnTo>
                      <a:pt x="24" y="0"/>
                    </a:lnTo>
                    <a:lnTo>
                      <a:pt x="17" y="1"/>
                    </a:lnTo>
                    <a:lnTo>
                      <a:pt x="11" y="3"/>
                    </a:lnTo>
                    <a:lnTo>
                      <a:pt x="6" y="7"/>
                    </a:lnTo>
                    <a:lnTo>
                      <a:pt x="3" y="12"/>
                    </a:lnTo>
                    <a:lnTo>
                      <a:pt x="1" y="18"/>
                    </a:lnTo>
                    <a:lnTo>
                      <a:pt x="0" y="24"/>
                    </a:lnTo>
                    <a:lnTo>
                      <a:pt x="1" y="30"/>
                    </a:lnTo>
                    <a:lnTo>
                      <a:pt x="3" y="36"/>
                    </a:lnTo>
                    <a:lnTo>
                      <a:pt x="6" y="41"/>
                    </a:lnTo>
                    <a:lnTo>
                      <a:pt x="11" y="45"/>
                    </a:lnTo>
                    <a:lnTo>
                      <a:pt x="17" y="47"/>
                    </a:lnTo>
                    <a:lnTo>
                      <a:pt x="24" y="48"/>
                    </a:lnTo>
                    <a:lnTo>
                      <a:pt x="30" y="47"/>
                    </a:lnTo>
                    <a:lnTo>
                      <a:pt x="35" y="45"/>
                    </a:lnTo>
                    <a:lnTo>
                      <a:pt x="40" y="41"/>
                    </a:lnTo>
                    <a:lnTo>
                      <a:pt x="44" y="36"/>
                    </a:lnTo>
                    <a:lnTo>
                      <a:pt x="46" y="30"/>
                    </a:lnTo>
                    <a:lnTo>
                      <a:pt x="48" y="24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26" name="Freeform 30"/>
              <p:cNvSpPr>
                <a:spLocks/>
              </p:cNvSpPr>
              <p:nvPr/>
            </p:nvSpPr>
            <p:spPr bwMode="auto">
              <a:xfrm>
                <a:off x="493" y="3130"/>
                <a:ext cx="49" cy="49"/>
              </a:xfrm>
              <a:custGeom>
                <a:avLst/>
                <a:gdLst>
                  <a:gd name="T0" fmla="*/ 48 w 49"/>
                  <a:gd name="T1" fmla="*/ 24 h 49"/>
                  <a:gd name="T2" fmla="*/ 47 w 49"/>
                  <a:gd name="T3" fmla="*/ 18 h 49"/>
                  <a:gd name="T4" fmla="*/ 44 w 49"/>
                  <a:gd name="T5" fmla="*/ 12 h 49"/>
                  <a:gd name="T6" fmla="*/ 41 w 49"/>
                  <a:gd name="T7" fmla="*/ 7 h 49"/>
                  <a:gd name="T8" fmla="*/ 36 w 49"/>
                  <a:gd name="T9" fmla="*/ 3 h 49"/>
                  <a:gd name="T10" fmla="*/ 30 w 49"/>
                  <a:gd name="T11" fmla="*/ 1 h 49"/>
                  <a:gd name="T12" fmla="*/ 24 w 49"/>
                  <a:gd name="T13" fmla="*/ 0 h 49"/>
                  <a:gd name="T14" fmla="*/ 17 w 49"/>
                  <a:gd name="T15" fmla="*/ 1 h 49"/>
                  <a:gd name="T16" fmla="*/ 12 w 49"/>
                  <a:gd name="T17" fmla="*/ 3 h 49"/>
                  <a:gd name="T18" fmla="*/ 7 w 49"/>
                  <a:gd name="T19" fmla="*/ 7 h 49"/>
                  <a:gd name="T20" fmla="*/ 3 w 49"/>
                  <a:gd name="T21" fmla="*/ 12 h 49"/>
                  <a:gd name="T22" fmla="*/ 1 w 49"/>
                  <a:gd name="T23" fmla="*/ 18 h 49"/>
                  <a:gd name="T24" fmla="*/ 0 w 49"/>
                  <a:gd name="T25" fmla="*/ 24 h 49"/>
                  <a:gd name="T26" fmla="*/ 1 w 49"/>
                  <a:gd name="T27" fmla="*/ 30 h 49"/>
                  <a:gd name="T28" fmla="*/ 3 w 49"/>
                  <a:gd name="T29" fmla="*/ 36 h 49"/>
                  <a:gd name="T30" fmla="*/ 7 w 49"/>
                  <a:gd name="T31" fmla="*/ 41 h 49"/>
                  <a:gd name="T32" fmla="*/ 12 w 49"/>
                  <a:gd name="T33" fmla="*/ 45 h 49"/>
                  <a:gd name="T34" fmla="*/ 17 w 49"/>
                  <a:gd name="T35" fmla="*/ 47 h 49"/>
                  <a:gd name="T36" fmla="*/ 24 w 49"/>
                  <a:gd name="T37" fmla="*/ 48 h 49"/>
                  <a:gd name="T38" fmla="*/ 30 w 49"/>
                  <a:gd name="T39" fmla="*/ 47 h 49"/>
                  <a:gd name="T40" fmla="*/ 36 w 49"/>
                  <a:gd name="T41" fmla="*/ 45 h 49"/>
                  <a:gd name="T42" fmla="*/ 41 w 49"/>
                  <a:gd name="T43" fmla="*/ 41 h 49"/>
                  <a:gd name="T44" fmla="*/ 44 w 49"/>
                  <a:gd name="T45" fmla="*/ 36 h 49"/>
                  <a:gd name="T46" fmla="*/ 47 w 49"/>
                  <a:gd name="T47" fmla="*/ 30 h 49"/>
                  <a:gd name="T48" fmla="*/ 48 w 49"/>
                  <a:gd name="T49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" h="49">
                    <a:moveTo>
                      <a:pt x="48" y="24"/>
                    </a:moveTo>
                    <a:lnTo>
                      <a:pt x="47" y="18"/>
                    </a:lnTo>
                    <a:lnTo>
                      <a:pt x="44" y="12"/>
                    </a:lnTo>
                    <a:lnTo>
                      <a:pt x="41" y="7"/>
                    </a:lnTo>
                    <a:lnTo>
                      <a:pt x="36" y="3"/>
                    </a:lnTo>
                    <a:lnTo>
                      <a:pt x="30" y="1"/>
                    </a:lnTo>
                    <a:lnTo>
                      <a:pt x="24" y="0"/>
                    </a:lnTo>
                    <a:lnTo>
                      <a:pt x="17" y="1"/>
                    </a:lnTo>
                    <a:lnTo>
                      <a:pt x="12" y="3"/>
                    </a:lnTo>
                    <a:lnTo>
                      <a:pt x="7" y="7"/>
                    </a:lnTo>
                    <a:lnTo>
                      <a:pt x="3" y="12"/>
                    </a:lnTo>
                    <a:lnTo>
                      <a:pt x="1" y="18"/>
                    </a:lnTo>
                    <a:lnTo>
                      <a:pt x="0" y="24"/>
                    </a:lnTo>
                    <a:lnTo>
                      <a:pt x="1" y="30"/>
                    </a:lnTo>
                    <a:lnTo>
                      <a:pt x="3" y="36"/>
                    </a:lnTo>
                    <a:lnTo>
                      <a:pt x="7" y="41"/>
                    </a:lnTo>
                    <a:lnTo>
                      <a:pt x="12" y="45"/>
                    </a:lnTo>
                    <a:lnTo>
                      <a:pt x="17" y="47"/>
                    </a:lnTo>
                    <a:lnTo>
                      <a:pt x="24" y="48"/>
                    </a:lnTo>
                    <a:lnTo>
                      <a:pt x="30" y="47"/>
                    </a:lnTo>
                    <a:lnTo>
                      <a:pt x="36" y="45"/>
                    </a:lnTo>
                    <a:lnTo>
                      <a:pt x="41" y="41"/>
                    </a:lnTo>
                    <a:lnTo>
                      <a:pt x="44" y="36"/>
                    </a:lnTo>
                    <a:lnTo>
                      <a:pt x="47" y="30"/>
                    </a:lnTo>
                    <a:lnTo>
                      <a:pt x="48" y="24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27" name="Freeform 31"/>
              <p:cNvSpPr>
                <a:spLocks/>
              </p:cNvSpPr>
              <p:nvPr/>
            </p:nvSpPr>
            <p:spPr bwMode="auto">
              <a:xfrm>
                <a:off x="572" y="3130"/>
                <a:ext cx="49" cy="49"/>
              </a:xfrm>
              <a:custGeom>
                <a:avLst/>
                <a:gdLst>
                  <a:gd name="T0" fmla="*/ 48 w 49"/>
                  <a:gd name="T1" fmla="*/ 24 h 49"/>
                  <a:gd name="T2" fmla="*/ 47 w 49"/>
                  <a:gd name="T3" fmla="*/ 18 h 49"/>
                  <a:gd name="T4" fmla="*/ 45 w 49"/>
                  <a:gd name="T5" fmla="*/ 12 h 49"/>
                  <a:gd name="T6" fmla="*/ 41 w 49"/>
                  <a:gd name="T7" fmla="*/ 7 h 49"/>
                  <a:gd name="T8" fmla="*/ 36 w 49"/>
                  <a:gd name="T9" fmla="*/ 3 h 49"/>
                  <a:gd name="T10" fmla="*/ 30 w 49"/>
                  <a:gd name="T11" fmla="*/ 1 h 49"/>
                  <a:gd name="T12" fmla="*/ 24 w 49"/>
                  <a:gd name="T13" fmla="*/ 0 h 49"/>
                  <a:gd name="T14" fmla="*/ 18 w 49"/>
                  <a:gd name="T15" fmla="*/ 1 h 49"/>
                  <a:gd name="T16" fmla="*/ 12 w 49"/>
                  <a:gd name="T17" fmla="*/ 3 h 49"/>
                  <a:gd name="T18" fmla="*/ 7 w 49"/>
                  <a:gd name="T19" fmla="*/ 7 h 49"/>
                  <a:gd name="T20" fmla="*/ 3 w 49"/>
                  <a:gd name="T21" fmla="*/ 12 h 49"/>
                  <a:gd name="T22" fmla="*/ 1 w 49"/>
                  <a:gd name="T23" fmla="*/ 18 h 49"/>
                  <a:gd name="T24" fmla="*/ 0 w 49"/>
                  <a:gd name="T25" fmla="*/ 24 h 49"/>
                  <a:gd name="T26" fmla="*/ 1 w 49"/>
                  <a:gd name="T27" fmla="*/ 30 h 49"/>
                  <a:gd name="T28" fmla="*/ 3 w 49"/>
                  <a:gd name="T29" fmla="*/ 36 h 49"/>
                  <a:gd name="T30" fmla="*/ 7 w 49"/>
                  <a:gd name="T31" fmla="*/ 41 h 49"/>
                  <a:gd name="T32" fmla="*/ 12 w 49"/>
                  <a:gd name="T33" fmla="*/ 45 h 49"/>
                  <a:gd name="T34" fmla="*/ 18 w 49"/>
                  <a:gd name="T35" fmla="*/ 47 h 49"/>
                  <a:gd name="T36" fmla="*/ 24 w 49"/>
                  <a:gd name="T37" fmla="*/ 48 h 49"/>
                  <a:gd name="T38" fmla="*/ 30 w 49"/>
                  <a:gd name="T39" fmla="*/ 47 h 49"/>
                  <a:gd name="T40" fmla="*/ 36 w 49"/>
                  <a:gd name="T41" fmla="*/ 45 h 49"/>
                  <a:gd name="T42" fmla="*/ 41 w 49"/>
                  <a:gd name="T43" fmla="*/ 41 h 49"/>
                  <a:gd name="T44" fmla="*/ 44 w 49"/>
                  <a:gd name="T45" fmla="*/ 36 h 49"/>
                  <a:gd name="T46" fmla="*/ 47 w 49"/>
                  <a:gd name="T47" fmla="*/ 30 h 49"/>
                  <a:gd name="T48" fmla="*/ 48 w 49"/>
                  <a:gd name="T49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" h="49">
                    <a:moveTo>
                      <a:pt x="48" y="24"/>
                    </a:moveTo>
                    <a:lnTo>
                      <a:pt x="47" y="18"/>
                    </a:lnTo>
                    <a:lnTo>
                      <a:pt x="45" y="12"/>
                    </a:lnTo>
                    <a:lnTo>
                      <a:pt x="41" y="7"/>
                    </a:lnTo>
                    <a:lnTo>
                      <a:pt x="36" y="3"/>
                    </a:lnTo>
                    <a:lnTo>
                      <a:pt x="30" y="1"/>
                    </a:lnTo>
                    <a:lnTo>
                      <a:pt x="24" y="0"/>
                    </a:lnTo>
                    <a:lnTo>
                      <a:pt x="18" y="1"/>
                    </a:lnTo>
                    <a:lnTo>
                      <a:pt x="12" y="3"/>
                    </a:lnTo>
                    <a:lnTo>
                      <a:pt x="7" y="7"/>
                    </a:lnTo>
                    <a:lnTo>
                      <a:pt x="3" y="12"/>
                    </a:lnTo>
                    <a:lnTo>
                      <a:pt x="1" y="18"/>
                    </a:lnTo>
                    <a:lnTo>
                      <a:pt x="0" y="24"/>
                    </a:lnTo>
                    <a:lnTo>
                      <a:pt x="1" y="30"/>
                    </a:lnTo>
                    <a:lnTo>
                      <a:pt x="3" y="36"/>
                    </a:lnTo>
                    <a:lnTo>
                      <a:pt x="7" y="41"/>
                    </a:lnTo>
                    <a:lnTo>
                      <a:pt x="12" y="45"/>
                    </a:lnTo>
                    <a:lnTo>
                      <a:pt x="18" y="47"/>
                    </a:lnTo>
                    <a:lnTo>
                      <a:pt x="24" y="48"/>
                    </a:lnTo>
                    <a:lnTo>
                      <a:pt x="30" y="47"/>
                    </a:lnTo>
                    <a:lnTo>
                      <a:pt x="36" y="45"/>
                    </a:lnTo>
                    <a:lnTo>
                      <a:pt x="41" y="41"/>
                    </a:lnTo>
                    <a:lnTo>
                      <a:pt x="44" y="36"/>
                    </a:lnTo>
                    <a:lnTo>
                      <a:pt x="47" y="30"/>
                    </a:lnTo>
                    <a:lnTo>
                      <a:pt x="48" y="24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28" name="Freeform 32"/>
              <p:cNvSpPr>
                <a:spLocks/>
              </p:cNvSpPr>
              <p:nvPr/>
            </p:nvSpPr>
            <p:spPr bwMode="auto">
              <a:xfrm>
                <a:off x="651" y="3130"/>
                <a:ext cx="49" cy="49"/>
              </a:xfrm>
              <a:custGeom>
                <a:avLst/>
                <a:gdLst>
                  <a:gd name="T0" fmla="*/ 48 w 49"/>
                  <a:gd name="T1" fmla="*/ 24 h 49"/>
                  <a:gd name="T2" fmla="*/ 47 w 49"/>
                  <a:gd name="T3" fmla="*/ 18 h 49"/>
                  <a:gd name="T4" fmla="*/ 45 w 49"/>
                  <a:gd name="T5" fmla="*/ 12 h 49"/>
                  <a:gd name="T6" fmla="*/ 41 w 49"/>
                  <a:gd name="T7" fmla="*/ 7 h 49"/>
                  <a:gd name="T8" fmla="*/ 36 w 49"/>
                  <a:gd name="T9" fmla="*/ 3 h 49"/>
                  <a:gd name="T10" fmla="*/ 30 w 49"/>
                  <a:gd name="T11" fmla="*/ 1 h 49"/>
                  <a:gd name="T12" fmla="*/ 24 w 49"/>
                  <a:gd name="T13" fmla="*/ 0 h 49"/>
                  <a:gd name="T14" fmla="*/ 18 w 49"/>
                  <a:gd name="T15" fmla="*/ 1 h 49"/>
                  <a:gd name="T16" fmla="*/ 12 w 49"/>
                  <a:gd name="T17" fmla="*/ 3 h 49"/>
                  <a:gd name="T18" fmla="*/ 7 w 49"/>
                  <a:gd name="T19" fmla="*/ 7 h 49"/>
                  <a:gd name="T20" fmla="*/ 4 w 49"/>
                  <a:gd name="T21" fmla="*/ 12 h 49"/>
                  <a:gd name="T22" fmla="*/ 1 w 49"/>
                  <a:gd name="T23" fmla="*/ 18 h 49"/>
                  <a:gd name="T24" fmla="*/ 0 w 49"/>
                  <a:gd name="T25" fmla="*/ 24 h 49"/>
                  <a:gd name="T26" fmla="*/ 1 w 49"/>
                  <a:gd name="T27" fmla="*/ 30 h 49"/>
                  <a:gd name="T28" fmla="*/ 4 w 49"/>
                  <a:gd name="T29" fmla="*/ 36 h 49"/>
                  <a:gd name="T30" fmla="*/ 7 w 49"/>
                  <a:gd name="T31" fmla="*/ 41 h 49"/>
                  <a:gd name="T32" fmla="*/ 12 w 49"/>
                  <a:gd name="T33" fmla="*/ 45 h 49"/>
                  <a:gd name="T34" fmla="*/ 18 w 49"/>
                  <a:gd name="T35" fmla="*/ 47 h 49"/>
                  <a:gd name="T36" fmla="*/ 24 w 49"/>
                  <a:gd name="T37" fmla="*/ 48 h 49"/>
                  <a:gd name="T38" fmla="*/ 30 w 49"/>
                  <a:gd name="T39" fmla="*/ 47 h 49"/>
                  <a:gd name="T40" fmla="*/ 36 w 49"/>
                  <a:gd name="T41" fmla="*/ 45 h 49"/>
                  <a:gd name="T42" fmla="*/ 41 w 49"/>
                  <a:gd name="T43" fmla="*/ 41 h 49"/>
                  <a:gd name="T44" fmla="*/ 44 w 49"/>
                  <a:gd name="T45" fmla="*/ 36 h 49"/>
                  <a:gd name="T46" fmla="*/ 47 w 49"/>
                  <a:gd name="T47" fmla="*/ 30 h 49"/>
                  <a:gd name="T48" fmla="*/ 48 w 49"/>
                  <a:gd name="T49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" h="49">
                    <a:moveTo>
                      <a:pt x="48" y="24"/>
                    </a:moveTo>
                    <a:lnTo>
                      <a:pt x="47" y="18"/>
                    </a:lnTo>
                    <a:lnTo>
                      <a:pt x="45" y="12"/>
                    </a:lnTo>
                    <a:lnTo>
                      <a:pt x="41" y="7"/>
                    </a:lnTo>
                    <a:lnTo>
                      <a:pt x="36" y="3"/>
                    </a:lnTo>
                    <a:lnTo>
                      <a:pt x="30" y="1"/>
                    </a:lnTo>
                    <a:lnTo>
                      <a:pt x="24" y="0"/>
                    </a:lnTo>
                    <a:lnTo>
                      <a:pt x="18" y="1"/>
                    </a:lnTo>
                    <a:lnTo>
                      <a:pt x="12" y="3"/>
                    </a:lnTo>
                    <a:lnTo>
                      <a:pt x="7" y="7"/>
                    </a:lnTo>
                    <a:lnTo>
                      <a:pt x="4" y="12"/>
                    </a:lnTo>
                    <a:lnTo>
                      <a:pt x="1" y="18"/>
                    </a:lnTo>
                    <a:lnTo>
                      <a:pt x="0" y="24"/>
                    </a:lnTo>
                    <a:lnTo>
                      <a:pt x="1" y="30"/>
                    </a:lnTo>
                    <a:lnTo>
                      <a:pt x="4" y="36"/>
                    </a:lnTo>
                    <a:lnTo>
                      <a:pt x="7" y="41"/>
                    </a:lnTo>
                    <a:lnTo>
                      <a:pt x="12" y="45"/>
                    </a:lnTo>
                    <a:lnTo>
                      <a:pt x="18" y="47"/>
                    </a:lnTo>
                    <a:lnTo>
                      <a:pt x="24" y="48"/>
                    </a:lnTo>
                    <a:lnTo>
                      <a:pt x="30" y="47"/>
                    </a:lnTo>
                    <a:lnTo>
                      <a:pt x="36" y="45"/>
                    </a:lnTo>
                    <a:lnTo>
                      <a:pt x="41" y="41"/>
                    </a:lnTo>
                    <a:lnTo>
                      <a:pt x="44" y="36"/>
                    </a:lnTo>
                    <a:lnTo>
                      <a:pt x="47" y="30"/>
                    </a:lnTo>
                    <a:lnTo>
                      <a:pt x="48" y="24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29" name="Freeform 33"/>
              <p:cNvSpPr>
                <a:spLocks/>
              </p:cNvSpPr>
              <p:nvPr/>
            </p:nvSpPr>
            <p:spPr bwMode="auto">
              <a:xfrm>
                <a:off x="731" y="3130"/>
                <a:ext cx="49" cy="49"/>
              </a:xfrm>
              <a:custGeom>
                <a:avLst/>
                <a:gdLst>
                  <a:gd name="T0" fmla="*/ 48 w 49"/>
                  <a:gd name="T1" fmla="*/ 24 h 49"/>
                  <a:gd name="T2" fmla="*/ 47 w 49"/>
                  <a:gd name="T3" fmla="*/ 18 h 49"/>
                  <a:gd name="T4" fmla="*/ 44 w 49"/>
                  <a:gd name="T5" fmla="*/ 12 h 49"/>
                  <a:gd name="T6" fmla="*/ 40 w 49"/>
                  <a:gd name="T7" fmla="*/ 7 h 49"/>
                  <a:gd name="T8" fmla="*/ 36 w 49"/>
                  <a:gd name="T9" fmla="*/ 3 h 49"/>
                  <a:gd name="T10" fmla="*/ 30 w 49"/>
                  <a:gd name="T11" fmla="*/ 1 h 49"/>
                  <a:gd name="T12" fmla="*/ 24 w 49"/>
                  <a:gd name="T13" fmla="*/ 0 h 49"/>
                  <a:gd name="T14" fmla="*/ 17 w 49"/>
                  <a:gd name="T15" fmla="*/ 1 h 49"/>
                  <a:gd name="T16" fmla="*/ 12 w 49"/>
                  <a:gd name="T17" fmla="*/ 3 h 49"/>
                  <a:gd name="T18" fmla="*/ 6 w 49"/>
                  <a:gd name="T19" fmla="*/ 7 h 49"/>
                  <a:gd name="T20" fmla="*/ 3 w 49"/>
                  <a:gd name="T21" fmla="*/ 12 h 49"/>
                  <a:gd name="T22" fmla="*/ 1 w 49"/>
                  <a:gd name="T23" fmla="*/ 18 h 49"/>
                  <a:gd name="T24" fmla="*/ 0 w 49"/>
                  <a:gd name="T25" fmla="*/ 24 h 49"/>
                  <a:gd name="T26" fmla="*/ 1 w 49"/>
                  <a:gd name="T27" fmla="*/ 30 h 49"/>
                  <a:gd name="T28" fmla="*/ 3 w 49"/>
                  <a:gd name="T29" fmla="*/ 36 h 49"/>
                  <a:gd name="T30" fmla="*/ 6 w 49"/>
                  <a:gd name="T31" fmla="*/ 41 h 49"/>
                  <a:gd name="T32" fmla="*/ 12 w 49"/>
                  <a:gd name="T33" fmla="*/ 45 h 49"/>
                  <a:gd name="T34" fmla="*/ 17 w 49"/>
                  <a:gd name="T35" fmla="*/ 47 h 49"/>
                  <a:gd name="T36" fmla="*/ 24 w 49"/>
                  <a:gd name="T37" fmla="*/ 48 h 49"/>
                  <a:gd name="T38" fmla="*/ 30 w 49"/>
                  <a:gd name="T39" fmla="*/ 47 h 49"/>
                  <a:gd name="T40" fmla="*/ 36 w 49"/>
                  <a:gd name="T41" fmla="*/ 45 h 49"/>
                  <a:gd name="T42" fmla="*/ 40 w 49"/>
                  <a:gd name="T43" fmla="*/ 41 h 49"/>
                  <a:gd name="T44" fmla="*/ 44 w 49"/>
                  <a:gd name="T45" fmla="*/ 36 h 49"/>
                  <a:gd name="T46" fmla="*/ 47 w 49"/>
                  <a:gd name="T47" fmla="*/ 30 h 49"/>
                  <a:gd name="T48" fmla="*/ 48 w 49"/>
                  <a:gd name="T49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" h="49">
                    <a:moveTo>
                      <a:pt x="48" y="24"/>
                    </a:moveTo>
                    <a:lnTo>
                      <a:pt x="47" y="18"/>
                    </a:lnTo>
                    <a:lnTo>
                      <a:pt x="44" y="12"/>
                    </a:lnTo>
                    <a:lnTo>
                      <a:pt x="40" y="7"/>
                    </a:lnTo>
                    <a:lnTo>
                      <a:pt x="36" y="3"/>
                    </a:lnTo>
                    <a:lnTo>
                      <a:pt x="30" y="1"/>
                    </a:lnTo>
                    <a:lnTo>
                      <a:pt x="24" y="0"/>
                    </a:lnTo>
                    <a:lnTo>
                      <a:pt x="17" y="1"/>
                    </a:lnTo>
                    <a:lnTo>
                      <a:pt x="12" y="3"/>
                    </a:lnTo>
                    <a:lnTo>
                      <a:pt x="6" y="7"/>
                    </a:lnTo>
                    <a:lnTo>
                      <a:pt x="3" y="12"/>
                    </a:lnTo>
                    <a:lnTo>
                      <a:pt x="1" y="18"/>
                    </a:lnTo>
                    <a:lnTo>
                      <a:pt x="0" y="24"/>
                    </a:lnTo>
                    <a:lnTo>
                      <a:pt x="1" y="30"/>
                    </a:lnTo>
                    <a:lnTo>
                      <a:pt x="3" y="36"/>
                    </a:lnTo>
                    <a:lnTo>
                      <a:pt x="6" y="41"/>
                    </a:lnTo>
                    <a:lnTo>
                      <a:pt x="12" y="45"/>
                    </a:lnTo>
                    <a:lnTo>
                      <a:pt x="17" y="47"/>
                    </a:lnTo>
                    <a:lnTo>
                      <a:pt x="24" y="48"/>
                    </a:lnTo>
                    <a:lnTo>
                      <a:pt x="30" y="47"/>
                    </a:lnTo>
                    <a:lnTo>
                      <a:pt x="36" y="45"/>
                    </a:lnTo>
                    <a:lnTo>
                      <a:pt x="40" y="41"/>
                    </a:lnTo>
                    <a:lnTo>
                      <a:pt x="44" y="36"/>
                    </a:lnTo>
                    <a:lnTo>
                      <a:pt x="47" y="30"/>
                    </a:lnTo>
                    <a:lnTo>
                      <a:pt x="48" y="24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30" name="Freeform 34"/>
              <p:cNvSpPr>
                <a:spLocks/>
              </p:cNvSpPr>
              <p:nvPr/>
            </p:nvSpPr>
            <p:spPr bwMode="auto">
              <a:xfrm>
                <a:off x="810" y="3130"/>
                <a:ext cx="49" cy="49"/>
              </a:xfrm>
              <a:custGeom>
                <a:avLst/>
                <a:gdLst>
                  <a:gd name="T0" fmla="*/ 48 w 49"/>
                  <a:gd name="T1" fmla="*/ 24 h 49"/>
                  <a:gd name="T2" fmla="*/ 47 w 49"/>
                  <a:gd name="T3" fmla="*/ 18 h 49"/>
                  <a:gd name="T4" fmla="*/ 44 w 49"/>
                  <a:gd name="T5" fmla="*/ 12 h 49"/>
                  <a:gd name="T6" fmla="*/ 40 w 49"/>
                  <a:gd name="T7" fmla="*/ 7 h 49"/>
                  <a:gd name="T8" fmla="*/ 36 w 49"/>
                  <a:gd name="T9" fmla="*/ 3 h 49"/>
                  <a:gd name="T10" fmla="*/ 30 w 49"/>
                  <a:gd name="T11" fmla="*/ 1 h 49"/>
                  <a:gd name="T12" fmla="*/ 24 w 49"/>
                  <a:gd name="T13" fmla="*/ 0 h 49"/>
                  <a:gd name="T14" fmla="*/ 18 w 49"/>
                  <a:gd name="T15" fmla="*/ 1 h 49"/>
                  <a:gd name="T16" fmla="*/ 12 w 49"/>
                  <a:gd name="T17" fmla="*/ 3 h 49"/>
                  <a:gd name="T18" fmla="*/ 6 w 49"/>
                  <a:gd name="T19" fmla="*/ 7 h 49"/>
                  <a:gd name="T20" fmla="*/ 3 w 49"/>
                  <a:gd name="T21" fmla="*/ 12 h 49"/>
                  <a:gd name="T22" fmla="*/ 1 w 49"/>
                  <a:gd name="T23" fmla="*/ 18 h 49"/>
                  <a:gd name="T24" fmla="*/ 0 w 49"/>
                  <a:gd name="T25" fmla="*/ 24 h 49"/>
                  <a:gd name="T26" fmla="*/ 1 w 49"/>
                  <a:gd name="T27" fmla="*/ 30 h 49"/>
                  <a:gd name="T28" fmla="*/ 3 w 49"/>
                  <a:gd name="T29" fmla="*/ 36 h 49"/>
                  <a:gd name="T30" fmla="*/ 6 w 49"/>
                  <a:gd name="T31" fmla="*/ 41 h 49"/>
                  <a:gd name="T32" fmla="*/ 12 w 49"/>
                  <a:gd name="T33" fmla="*/ 45 h 49"/>
                  <a:gd name="T34" fmla="*/ 18 w 49"/>
                  <a:gd name="T35" fmla="*/ 47 h 49"/>
                  <a:gd name="T36" fmla="*/ 24 w 49"/>
                  <a:gd name="T37" fmla="*/ 48 h 49"/>
                  <a:gd name="T38" fmla="*/ 30 w 49"/>
                  <a:gd name="T39" fmla="*/ 47 h 49"/>
                  <a:gd name="T40" fmla="*/ 36 w 49"/>
                  <a:gd name="T41" fmla="*/ 45 h 49"/>
                  <a:gd name="T42" fmla="*/ 40 w 49"/>
                  <a:gd name="T43" fmla="*/ 41 h 49"/>
                  <a:gd name="T44" fmla="*/ 44 w 49"/>
                  <a:gd name="T45" fmla="*/ 36 h 49"/>
                  <a:gd name="T46" fmla="*/ 47 w 49"/>
                  <a:gd name="T47" fmla="*/ 30 h 49"/>
                  <a:gd name="T48" fmla="*/ 48 w 49"/>
                  <a:gd name="T49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" h="49">
                    <a:moveTo>
                      <a:pt x="48" y="24"/>
                    </a:moveTo>
                    <a:lnTo>
                      <a:pt x="47" y="18"/>
                    </a:lnTo>
                    <a:lnTo>
                      <a:pt x="44" y="12"/>
                    </a:lnTo>
                    <a:lnTo>
                      <a:pt x="40" y="7"/>
                    </a:lnTo>
                    <a:lnTo>
                      <a:pt x="36" y="3"/>
                    </a:lnTo>
                    <a:lnTo>
                      <a:pt x="30" y="1"/>
                    </a:lnTo>
                    <a:lnTo>
                      <a:pt x="24" y="0"/>
                    </a:lnTo>
                    <a:lnTo>
                      <a:pt x="18" y="1"/>
                    </a:lnTo>
                    <a:lnTo>
                      <a:pt x="12" y="3"/>
                    </a:lnTo>
                    <a:lnTo>
                      <a:pt x="6" y="7"/>
                    </a:lnTo>
                    <a:lnTo>
                      <a:pt x="3" y="12"/>
                    </a:lnTo>
                    <a:lnTo>
                      <a:pt x="1" y="18"/>
                    </a:lnTo>
                    <a:lnTo>
                      <a:pt x="0" y="24"/>
                    </a:lnTo>
                    <a:lnTo>
                      <a:pt x="1" y="30"/>
                    </a:lnTo>
                    <a:lnTo>
                      <a:pt x="3" y="36"/>
                    </a:lnTo>
                    <a:lnTo>
                      <a:pt x="6" y="41"/>
                    </a:lnTo>
                    <a:lnTo>
                      <a:pt x="12" y="45"/>
                    </a:lnTo>
                    <a:lnTo>
                      <a:pt x="18" y="47"/>
                    </a:lnTo>
                    <a:lnTo>
                      <a:pt x="24" y="48"/>
                    </a:lnTo>
                    <a:lnTo>
                      <a:pt x="30" y="47"/>
                    </a:lnTo>
                    <a:lnTo>
                      <a:pt x="36" y="45"/>
                    </a:lnTo>
                    <a:lnTo>
                      <a:pt x="40" y="41"/>
                    </a:lnTo>
                    <a:lnTo>
                      <a:pt x="44" y="36"/>
                    </a:lnTo>
                    <a:lnTo>
                      <a:pt x="47" y="30"/>
                    </a:lnTo>
                    <a:lnTo>
                      <a:pt x="48" y="24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31" name="Freeform 35"/>
              <p:cNvSpPr>
                <a:spLocks/>
              </p:cNvSpPr>
              <p:nvPr/>
            </p:nvSpPr>
            <p:spPr bwMode="auto">
              <a:xfrm>
                <a:off x="890" y="3157"/>
                <a:ext cx="49" cy="49"/>
              </a:xfrm>
              <a:custGeom>
                <a:avLst/>
                <a:gdLst>
                  <a:gd name="T0" fmla="*/ 48 w 49"/>
                  <a:gd name="T1" fmla="*/ 24 h 49"/>
                  <a:gd name="T2" fmla="*/ 46 w 49"/>
                  <a:gd name="T3" fmla="*/ 18 h 49"/>
                  <a:gd name="T4" fmla="*/ 44 w 49"/>
                  <a:gd name="T5" fmla="*/ 12 h 49"/>
                  <a:gd name="T6" fmla="*/ 40 w 49"/>
                  <a:gd name="T7" fmla="*/ 7 h 49"/>
                  <a:gd name="T8" fmla="*/ 35 w 49"/>
                  <a:gd name="T9" fmla="*/ 3 h 49"/>
                  <a:gd name="T10" fmla="*/ 30 w 49"/>
                  <a:gd name="T11" fmla="*/ 1 h 49"/>
                  <a:gd name="T12" fmla="*/ 24 w 49"/>
                  <a:gd name="T13" fmla="*/ 0 h 49"/>
                  <a:gd name="T14" fmla="*/ 17 w 49"/>
                  <a:gd name="T15" fmla="*/ 1 h 49"/>
                  <a:gd name="T16" fmla="*/ 11 w 49"/>
                  <a:gd name="T17" fmla="*/ 3 h 49"/>
                  <a:gd name="T18" fmla="*/ 6 w 49"/>
                  <a:gd name="T19" fmla="*/ 7 h 49"/>
                  <a:gd name="T20" fmla="*/ 3 w 49"/>
                  <a:gd name="T21" fmla="*/ 12 h 49"/>
                  <a:gd name="T22" fmla="*/ 0 w 49"/>
                  <a:gd name="T23" fmla="*/ 18 h 49"/>
                  <a:gd name="T24" fmla="*/ 0 w 49"/>
                  <a:gd name="T25" fmla="*/ 24 h 49"/>
                  <a:gd name="T26" fmla="*/ 0 w 49"/>
                  <a:gd name="T27" fmla="*/ 30 h 49"/>
                  <a:gd name="T28" fmla="*/ 3 w 49"/>
                  <a:gd name="T29" fmla="*/ 36 h 49"/>
                  <a:gd name="T30" fmla="*/ 6 w 49"/>
                  <a:gd name="T31" fmla="*/ 41 h 49"/>
                  <a:gd name="T32" fmla="*/ 11 w 49"/>
                  <a:gd name="T33" fmla="*/ 44 h 49"/>
                  <a:gd name="T34" fmla="*/ 17 w 49"/>
                  <a:gd name="T35" fmla="*/ 46 h 49"/>
                  <a:gd name="T36" fmla="*/ 24 w 49"/>
                  <a:gd name="T37" fmla="*/ 48 h 49"/>
                  <a:gd name="T38" fmla="*/ 30 w 49"/>
                  <a:gd name="T39" fmla="*/ 46 h 49"/>
                  <a:gd name="T40" fmla="*/ 35 w 49"/>
                  <a:gd name="T41" fmla="*/ 44 h 49"/>
                  <a:gd name="T42" fmla="*/ 40 w 49"/>
                  <a:gd name="T43" fmla="*/ 41 h 49"/>
                  <a:gd name="T44" fmla="*/ 44 w 49"/>
                  <a:gd name="T45" fmla="*/ 36 h 49"/>
                  <a:gd name="T46" fmla="*/ 46 w 49"/>
                  <a:gd name="T47" fmla="*/ 30 h 49"/>
                  <a:gd name="T48" fmla="*/ 48 w 49"/>
                  <a:gd name="T49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" h="49">
                    <a:moveTo>
                      <a:pt x="48" y="24"/>
                    </a:moveTo>
                    <a:lnTo>
                      <a:pt x="46" y="18"/>
                    </a:lnTo>
                    <a:lnTo>
                      <a:pt x="44" y="12"/>
                    </a:lnTo>
                    <a:lnTo>
                      <a:pt x="40" y="7"/>
                    </a:lnTo>
                    <a:lnTo>
                      <a:pt x="35" y="3"/>
                    </a:lnTo>
                    <a:lnTo>
                      <a:pt x="30" y="1"/>
                    </a:lnTo>
                    <a:lnTo>
                      <a:pt x="24" y="0"/>
                    </a:lnTo>
                    <a:lnTo>
                      <a:pt x="17" y="1"/>
                    </a:lnTo>
                    <a:lnTo>
                      <a:pt x="11" y="3"/>
                    </a:lnTo>
                    <a:lnTo>
                      <a:pt x="6" y="7"/>
                    </a:lnTo>
                    <a:lnTo>
                      <a:pt x="3" y="12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3" y="36"/>
                    </a:lnTo>
                    <a:lnTo>
                      <a:pt x="6" y="41"/>
                    </a:lnTo>
                    <a:lnTo>
                      <a:pt x="11" y="44"/>
                    </a:lnTo>
                    <a:lnTo>
                      <a:pt x="17" y="46"/>
                    </a:lnTo>
                    <a:lnTo>
                      <a:pt x="24" y="48"/>
                    </a:lnTo>
                    <a:lnTo>
                      <a:pt x="30" y="46"/>
                    </a:lnTo>
                    <a:lnTo>
                      <a:pt x="35" y="44"/>
                    </a:lnTo>
                    <a:lnTo>
                      <a:pt x="40" y="41"/>
                    </a:lnTo>
                    <a:lnTo>
                      <a:pt x="44" y="36"/>
                    </a:lnTo>
                    <a:lnTo>
                      <a:pt x="46" y="30"/>
                    </a:lnTo>
                    <a:lnTo>
                      <a:pt x="48" y="24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32" name="Freeform 36"/>
              <p:cNvSpPr>
                <a:spLocks/>
              </p:cNvSpPr>
              <p:nvPr/>
            </p:nvSpPr>
            <p:spPr bwMode="auto">
              <a:xfrm>
                <a:off x="929" y="2755"/>
                <a:ext cx="49" cy="49"/>
              </a:xfrm>
              <a:custGeom>
                <a:avLst/>
                <a:gdLst>
                  <a:gd name="T0" fmla="*/ 48 w 49"/>
                  <a:gd name="T1" fmla="*/ 24 h 49"/>
                  <a:gd name="T2" fmla="*/ 47 w 49"/>
                  <a:gd name="T3" fmla="*/ 18 h 49"/>
                  <a:gd name="T4" fmla="*/ 44 w 49"/>
                  <a:gd name="T5" fmla="*/ 12 h 49"/>
                  <a:gd name="T6" fmla="*/ 41 w 49"/>
                  <a:gd name="T7" fmla="*/ 8 h 49"/>
                  <a:gd name="T8" fmla="*/ 36 w 49"/>
                  <a:gd name="T9" fmla="*/ 4 h 49"/>
                  <a:gd name="T10" fmla="*/ 30 w 49"/>
                  <a:gd name="T11" fmla="*/ 1 h 49"/>
                  <a:gd name="T12" fmla="*/ 24 w 49"/>
                  <a:gd name="T13" fmla="*/ 0 h 49"/>
                  <a:gd name="T14" fmla="*/ 18 w 49"/>
                  <a:gd name="T15" fmla="*/ 1 h 49"/>
                  <a:gd name="T16" fmla="*/ 12 w 49"/>
                  <a:gd name="T17" fmla="*/ 4 h 49"/>
                  <a:gd name="T18" fmla="*/ 7 w 49"/>
                  <a:gd name="T19" fmla="*/ 8 h 49"/>
                  <a:gd name="T20" fmla="*/ 3 w 49"/>
                  <a:gd name="T21" fmla="*/ 12 h 49"/>
                  <a:gd name="T22" fmla="*/ 1 w 49"/>
                  <a:gd name="T23" fmla="*/ 18 h 49"/>
                  <a:gd name="T24" fmla="*/ 0 w 49"/>
                  <a:gd name="T25" fmla="*/ 24 h 49"/>
                  <a:gd name="T26" fmla="*/ 1 w 49"/>
                  <a:gd name="T27" fmla="*/ 30 h 49"/>
                  <a:gd name="T28" fmla="*/ 3 w 49"/>
                  <a:gd name="T29" fmla="*/ 36 h 49"/>
                  <a:gd name="T30" fmla="*/ 7 w 49"/>
                  <a:gd name="T31" fmla="*/ 41 h 49"/>
                  <a:gd name="T32" fmla="*/ 12 w 49"/>
                  <a:gd name="T33" fmla="*/ 45 h 49"/>
                  <a:gd name="T34" fmla="*/ 18 w 49"/>
                  <a:gd name="T35" fmla="*/ 47 h 49"/>
                  <a:gd name="T36" fmla="*/ 24 w 49"/>
                  <a:gd name="T37" fmla="*/ 48 h 49"/>
                  <a:gd name="T38" fmla="*/ 30 w 49"/>
                  <a:gd name="T39" fmla="*/ 47 h 49"/>
                  <a:gd name="T40" fmla="*/ 36 w 49"/>
                  <a:gd name="T41" fmla="*/ 45 h 49"/>
                  <a:gd name="T42" fmla="*/ 41 w 49"/>
                  <a:gd name="T43" fmla="*/ 41 h 49"/>
                  <a:gd name="T44" fmla="*/ 44 w 49"/>
                  <a:gd name="T45" fmla="*/ 36 h 49"/>
                  <a:gd name="T46" fmla="*/ 47 w 49"/>
                  <a:gd name="T47" fmla="*/ 30 h 49"/>
                  <a:gd name="T48" fmla="*/ 48 w 49"/>
                  <a:gd name="T49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" h="49">
                    <a:moveTo>
                      <a:pt x="48" y="24"/>
                    </a:moveTo>
                    <a:lnTo>
                      <a:pt x="47" y="18"/>
                    </a:lnTo>
                    <a:lnTo>
                      <a:pt x="44" y="12"/>
                    </a:lnTo>
                    <a:lnTo>
                      <a:pt x="41" y="8"/>
                    </a:lnTo>
                    <a:lnTo>
                      <a:pt x="36" y="4"/>
                    </a:lnTo>
                    <a:lnTo>
                      <a:pt x="30" y="1"/>
                    </a:lnTo>
                    <a:lnTo>
                      <a:pt x="24" y="0"/>
                    </a:lnTo>
                    <a:lnTo>
                      <a:pt x="18" y="1"/>
                    </a:lnTo>
                    <a:lnTo>
                      <a:pt x="12" y="4"/>
                    </a:lnTo>
                    <a:lnTo>
                      <a:pt x="7" y="8"/>
                    </a:lnTo>
                    <a:lnTo>
                      <a:pt x="3" y="12"/>
                    </a:lnTo>
                    <a:lnTo>
                      <a:pt x="1" y="18"/>
                    </a:lnTo>
                    <a:lnTo>
                      <a:pt x="0" y="24"/>
                    </a:lnTo>
                    <a:lnTo>
                      <a:pt x="1" y="30"/>
                    </a:lnTo>
                    <a:lnTo>
                      <a:pt x="3" y="36"/>
                    </a:lnTo>
                    <a:lnTo>
                      <a:pt x="7" y="41"/>
                    </a:lnTo>
                    <a:lnTo>
                      <a:pt x="12" y="45"/>
                    </a:lnTo>
                    <a:lnTo>
                      <a:pt x="18" y="47"/>
                    </a:lnTo>
                    <a:lnTo>
                      <a:pt x="24" y="48"/>
                    </a:lnTo>
                    <a:lnTo>
                      <a:pt x="30" y="47"/>
                    </a:lnTo>
                    <a:lnTo>
                      <a:pt x="36" y="45"/>
                    </a:lnTo>
                    <a:lnTo>
                      <a:pt x="41" y="41"/>
                    </a:lnTo>
                    <a:lnTo>
                      <a:pt x="44" y="36"/>
                    </a:lnTo>
                    <a:lnTo>
                      <a:pt x="47" y="30"/>
                    </a:lnTo>
                    <a:lnTo>
                      <a:pt x="48" y="24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33" name="Freeform 37"/>
              <p:cNvSpPr>
                <a:spLocks/>
              </p:cNvSpPr>
              <p:nvPr/>
            </p:nvSpPr>
            <p:spPr bwMode="auto">
              <a:xfrm>
                <a:off x="969" y="2139"/>
                <a:ext cx="49" cy="49"/>
              </a:xfrm>
              <a:custGeom>
                <a:avLst/>
                <a:gdLst>
                  <a:gd name="T0" fmla="*/ 48 w 49"/>
                  <a:gd name="T1" fmla="*/ 24 h 49"/>
                  <a:gd name="T2" fmla="*/ 47 w 49"/>
                  <a:gd name="T3" fmla="*/ 18 h 49"/>
                  <a:gd name="T4" fmla="*/ 44 w 49"/>
                  <a:gd name="T5" fmla="*/ 12 h 49"/>
                  <a:gd name="T6" fmla="*/ 40 w 49"/>
                  <a:gd name="T7" fmla="*/ 7 h 49"/>
                  <a:gd name="T8" fmla="*/ 36 w 49"/>
                  <a:gd name="T9" fmla="*/ 3 h 49"/>
                  <a:gd name="T10" fmla="*/ 30 w 49"/>
                  <a:gd name="T11" fmla="*/ 1 h 49"/>
                  <a:gd name="T12" fmla="*/ 24 w 49"/>
                  <a:gd name="T13" fmla="*/ 0 h 49"/>
                  <a:gd name="T14" fmla="*/ 17 w 49"/>
                  <a:gd name="T15" fmla="*/ 1 h 49"/>
                  <a:gd name="T16" fmla="*/ 12 w 49"/>
                  <a:gd name="T17" fmla="*/ 3 h 49"/>
                  <a:gd name="T18" fmla="*/ 6 w 49"/>
                  <a:gd name="T19" fmla="*/ 7 h 49"/>
                  <a:gd name="T20" fmla="*/ 3 w 49"/>
                  <a:gd name="T21" fmla="*/ 12 h 49"/>
                  <a:gd name="T22" fmla="*/ 1 w 49"/>
                  <a:gd name="T23" fmla="*/ 18 h 49"/>
                  <a:gd name="T24" fmla="*/ 0 w 49"/>
                  <a:gd name="T25" fmla="*/ 24 h 49"/>
                  <a:gd name="T26" fmla="*/ 1 w 49"/>
                  <a:gd name="T27" fmla="*/ 30 h 49"/>
                  <a:gd name="T28" fmla="*/ 3 w 49"/>
                  <a:gd name="T29" fmla="*/ 36 h 49"/>
                  <a:gd name="T30" fmla="*/ 6 w 49"/>
                  <a:gd name="T31" fmla="*/ 41 h 49"/>
                  <a:gd name="T32" fmla="*/ 12 w 49"/>
                  <a:gd name="T33" fmla="*/ 45 h 49"/>
                  <a:gd name="T34" fmla="*/ 17 w 49"/>
                  <a:gd name="T35" fmla="*/ 47 h 49"/>
                  <a:gd name="T36" fmla="*/ 24 w 49"/>
                  <a:gd name="T37" fmla="*/ 48 h 49"/>
                  <a:gd name="T38" fmla="*/ 30 w 49"/>
                  <a:gd name="T39" fmla="*/ 47 h 49"/>
                  <a:gd name="T40" fmla="*/ 36 w 49"/>
                  <a:gd name="T41" fmla="*/ 45 h 49"/>
                  <a:gd name="T42" fmla="*/ 40 w 49"/>
                  <a:gd name="T43" fmla="*/ 41 h 49"/>
                  <a:gd name="T44" fmla="*/ 44 w 49"/>
                  <a:gd name="T45" fmla="*/ 36 h 49"/>
                  <a:gd name="T46" fmla="*/ 47 w 49"/>
                  <a:gd name="T47" fmla="*/ 30 h 49"/>
                  <a:gd name="T48" fmla="*/ 48 w 49"/>
                  <a:gd name="T49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" h="49">
                    <a:moveTo>
                      <a:pt x="48" y="24"/>
                    </a:moveTo>
                    <a:lnTo>
                      <a:pt x="47" y="18"/>
                    </a:lnTo>
                    <a:lnTo>
                      <a:pt x="44" y="12"/>
                    </a:lnTo>
                    <a:lnTo>
                      <a:pt x="40" y="7"/>
                    </a:lnTo>
                    <a:lnTo>
                      <a:pt x="36" y="3"/>
                    </a:lnTo>
                    <a:lnTo>
                      <a:pt x="30" y="1"/>
                    </a:lnTo>
                    <a:lnTo>
                      <a:pt x="24" y="0"/>
                    </a:lnTo>
                    <a:lnTo>
                      <a:pt x="17" y="1"/>
                    </a:lnTo>
                    <a:lnTo>
                      <a:pt x="12" y="3"/>
                    </a:lnTo>
                    <a:lnTo>
                      <a:pt x="6" y="7"/>
                    </a:lnTo>
                    <a:lnTo>
                      <a:pt x="3" y="12"/>
                    </a:lnTo>
                    <a:lnTo>
                      <a:pt x="1" y="18"/>
                    </a:lnTo>
                    <a:lnTo>
                      <a:pt x="0" y="24"/>
                    </a:lnTo>
                    <a:lnTo>
                      <a:pt x="1" y="30"/>
                    </a:lnTo>
                    <a:lnTo>
                      <a:pt x="3" y="36"/>
                    </a:lnTo>
                    <a:lnTo>
                      <a:pt x="6" y="41"/>
                    </a:lnTo>
                    <a:lnTo>
                      <a:pt x="12" y="45"/>
                    </a:lnTo>
                    <a:lnTo>
                      <a:pt x="17" y="47"/>
                    </a:lnTo>
                    <a:lnTo>
                      <a:pt x="24" y="48"/>
                    </a:lnTo>
                    <a:lnTo>
                      <a:pt x="30" y="47"/>
                    </a:lnTo>
                    <a:lnTo>
                      <a:pt x="36" y="45"/>
                    </a:lnTo>
                    <a:lnTo>
                      <a:pt x="40" y="41"/>
                    </a:lnTo>
                    <a:lnTo>
                      <a:pt x="44" y="36"/>
                    </a:lnTo>
                    <a:lnTo>
                      <a:pt x="47" y="30"/>
                    </a:lnTo>
                    <a:lnTo>
                      <a:pt x="48" y="24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34" name="Freeform 38"/>
              <p:cNvSpPr>
                <a:spLocks/>
              </p:cNvSpPr>
              <p:nvPr/>
            </p:nvSpPr>
            <p:spPr bwMode="auto">
              <a:xfrm>
                <a:off x="1008" y="1845"/>
                <a:ext cx="49" cy="49"/>
              </a:xfrm>
              <a:custGeom>
                <a:avLst/>
                <a:gdLst>
                  <a:gd name="T0" fmla="*/ 48 w 49"/>
                  <a:gd name="T1" fmla="*/ 24 h 49"/>
                  <a:gd name="T2" fmla="*/ 47 w 49"/>
                  <a:gd name="T3" fmla="*/ 18 h 49"/>
                  <a:gd name="T4" fmla="*/ 45 w 49"/>
                  <a:gd name="T5" fmla="*/ 12 h 49"/>
                  <a:gd name="T6" fmla="*/ 41 w 49"/>
                  <a:gd name="T7" fmla="*/ 7 h 49"/>
                  <a:gd name="T8" fmla="*/ 36 w 49"/>
                  <a:gd name="T9" fmla="*/ 3 h 49"/>
                  <a:gd name="T10" fmla="*/ 31 w 49"/>
                  <a:gd name="T11" fmla="*/ 1 h 49"/>
                  <a:gd name="T12" fmla="*/ 24 w 49"/>
                  <a:gd name="T13" fmla="*/ 0 h 49"/>
                  <a:gd name="T14" fmla="*/ 18 w 49"/>
                  <a:gd name="T15" fmla="*/ 1 h 49"/>
                  <a:gd name="T16" fmla="*/ 12 w 49"/>
                  <a:gd name="T17" fmla="*/ 3 h 49"/>
                  <a:gd name="T18" fmla="*/ 7 w 49"/>
                  <a:gd name="T19" fmla="*/ 7 h 49"/>
                  <a:gd name="T20" fmla="*/ 3 w 49"/>
                  <a:gd name="T21" fmla="*/ 12 h 49"/>
                  <a:gd name="T22" fmla="*/ 1 w 49"/>
                  <a:gd name="T23" fmla="*/ 18 h 49"/>
                  <a:gd name="T24" fmla="*/ 0 w 49"/>
                  <a:gd name="T25" fmla="*/ 24 h 49"/>
                  <a:gd name="T26" fmla="*/ 1 w 49"/>
                  <a:gd name="T27" fmla="*/ 30 h 49"/>
                  <a:gd name="T28" fmla="*/ 3 w 49"/>
                  <a:gd name="T29" fmla="*/ 36 h 49"/>
                  <a:gd name="T30" fmla="*/ 7 w 49"/>
                  <a:gd name="T31" fmla="*/ 41 h 49"/>
                  <a:gd name="T32" fmla="*/ 12 w 49"/>
                  <a:gd name="T33" fmla="*/ 45 h 49"/>
                  <a:gd name="T34" fmla="*/ 18 w 49"/>
                  <a:gd name="T35" fmla="*/ 47 h 49"/>
                  <a:gd name="T36" fmla="*/ 24 w 49"/>
                  <a:gd name="T37" fmla="*/ 48 h 49"/>
                  <a:gd name="T38" fmla="*/ 31 w 49"/>
                  <a:gd name="T39" fmla="*/ 47 h 49"/>
                  <a:gd name="T40" fmla="*/ 36 w 49"/>
                  <a:gd name="T41" fmla="*/ 45 h 49"/>
                  <a:gd name="T42" fmla="*/ 41 w 49"/>
                  <a:gd name="T43" fmla="*/ 41 h 49"/>
                  <a:gd name="T44" fmla="*/ 45 w 49"/>
                  <a:gd name="T45" fmla="*/ 36 h 49"/>
                  <a:gd name="T46" fmla="*/ 47 w 49"/>
                  <a:gd name="T47" fmla="*/ 30 h 49"/>
                  <a:gd name="T48" fmla="*/ 48 w 49"/>
                  <a:gd name="T49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" h="49">
                    <a:moveTo>
                      <a:pt x="48" y="24"/>
                    </a:moveTo>
                    <a:lnTo>
                      <a:pt x="47" y="18"/>
                    </a:lnTo>
                    <a:lnTo>
                      <a:pt x="45" y="12"/>
                    </a:lnTo>
                    <a:lnTo>
                      <a:pt x="41" y="7"/>
                    </a:lnTo>
                    <a:lnTo>
                      <a:pt x="36" y="3"/>
                    </a:lnTo>
                    <a:lnTo>
                      <a:pt x="31" y="1"/>
                    </a:lnTo>
                    <a:lnTo>
                      <a:pt x="24" y="0"/>
                    </a:lnTo>
                    <a:lnTo>
                      <a:pt x="18" y="1"/>
                    </a:lnTo>
                    <a:lnTo>
                      <a:pt x="12" y="3"/>
                    </a:lnTo>
                    <a:lnTo>
                      <a:pt x="7" y="7"/>
                    </a:lnTo>
                    <a:lnTo>
                      <a:pt x="3" y="12"/>
                    </a:lnTo>
                    <a:lnTo>
                      <a:pt x="1" y="18"/>
                    </a:lnTo>
                    <a:lnTo>
                      <a:pt x="0" y="24"/>
                    </a:lnTo>
                    <a:lnTo>
                      <a:pt x="1" y="30"/>
                    </a:lnTo>
                    <a:lnTo>
                      <a:pt x="3" y="36"/>
                    </a:lnTo>
                    <a:lnTo>
                      <a:pt x="7" y="41"/>
                    </a:lnTo>
                    <a:lnTo>
                      <a:pt x="12" y="45"/>
                    </a:lnTo>
                    <a:lnTo>
                      <a:pt x="18" y="47"/>
                    </a:lnTo>
                    <a:lnTo>
                      <a:pt x="24" y="48"/>
                    </a:lnTo>
                    <a:lnTo>
                      <a:pt x="31" y="47"/>
                    </a:lnTo>
                    <a:lnTo>
                      <a:pt x="36" y="45"/>
                    </a:lnTo>
                    <a:lnTo>
                      <a:pt x="41" y="41"/>
                    </a:lnTo>
                    <a:lnTo>
                      <a:pt x="45" y="36"/>
                    </a:lnTo>
                    <a:lnTo>
                      <a:pt x="47" y="30"/>
                    </a:lnTo>
                    <a:lnTo>
                      <a:pt x="48" y="24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35" name="Freeform 39"/>
              <p:cNvSpPr>
                <a:spLocks/>
              </p:cNvSpPr>
              <p:nvPr/>
            </p:nvSpPr>
            <p:spPr bwMode="auto">
              <a:xfrm>
                <a:off x="1048" y="1818"/>
                <a:ext cx="49" cy="49"/>
              </a:xfrm>
              <a:custGeom>
                <a:avLst/>
                <a:gdLst>
                  <a:gd name="T0" fmla="*/ 48 w 49"/>
                  <a:gd name="T1" fmla="*/ 24 h 49"/>
                  <a:gd name="T2" fmla="*/ 47 w 49"/>
                  <a:gd name="T3" fmla="*/ 18 h 49"/>
                  <a:gd name="T4" fmla="*/ 45 w 49"/>
                  <a:gd name="T5" fmla="*/ 12 h 49"/>
                  <a:gd name="T6" fmla="*/ 41 w 49"/>
                  <a:gd name="T7" fmla="*/ 7 h 49"/>
                  <a:gd name="T8" fmla="*/ 36 w 49"/>
                  <a:gd name="T9" fmla="*/ 3 h 49"/>
                  <a:gd name="T10" fmla="*/ 30 w 49"/>
                  <a:gd name="T11" fmla="*/ 1 h 49"/>
                  <a:gd name="T12" fmla="*/ 24 w 49"/>
                  <a:gd name="T13" fmla="*/ 0 h 49"/>
                  <a:gd name="T14" fmla="*/ 18 w 49"/>
                  <a:gd name="T15" fmla="*/ 1 h 49"/>
                  <a:gd name="T16" fmla="*/ 12 w 49"/>
                  <a:gd name="T17" fmla="*/ 3 h 49"/>
                  <a:gd name="T18" fmla="*/ 7 w 49"/>
                  <a:gd name="T19" fmla="*/ 7 h 49"/>
                  <a:gd name="T20" fmla="*/ 3 w 49"/>
                  <a:gd name="T21" fmla="*/ 12 h 49"/>
                  <a:gd name="T22" fmla="*/ 1 w 49"/>
                  <a:gd name="T23" fmla="*/ 18 h 49"/>
                  <a:gd name="T24" fmla="*/ 0 w 49"/>
                  <a:gd name="T25" fmla="*/ 24 h 49"/>
                  <a:gd name="T26" fmla="*/ 1 w 49"/>
                  <a:gd name="T27" fmla="*/ 30 h 49"/>
                  <a:gd name="T28" fmla="*/ 3 w 49"/>
                  <a:gd name="T29" fmla="*/ 36 h 49"/>
                  <a:gd name="T30" fmla="*/ 7 w 49"/>
                  <a:gd name="T31" fmla="*/ 41 h 49"/>
                  <a:gd name="T32" fmla="*/ 12 w 49"/>
                  <a:gd name="T33" fmla="*/ 45 h 49"/>
                  <a:gd name="T34" fmla="*/ 18 w 49"/>
                  <a:gd name="T35" fmla="*/ 47 h 49"/>
                  <a:gd name="T36" fmla="*/ 24 w 49"/>
                  <a:gd name="T37" fmla="*/ 48 h 49"/>
                  <a:gd name="T38" fmla="*/ 30 w 49"/>
                  <a:gd name="T39" fmla="*/ 47 h 49"/>
                  <a:gd name="T40" fmla="*/ 36 w 49"/>
                  <a:gd name="T41" fmla="*/ 45 h 49"/>
                  <a:gd name="T42" fmla="*/ 41 w 49"/>
                  <a:gd name="T43" fmla="*/ 41 h 49"/>
                  <a:gd name="T44" fmla="*/ 44 w 49"/>
                  <a:gd name="T45" fmla="*/ 36 h 49"/>
                  <a:gd name="T46" fmla="*/ 47 w 49"/>
                  <a:gd name="T47" fmla="*/ 30 h 49"/>
                  <a:gd name="T48" fmla="*/ 48 w 49"/>
                  <a:gd name="T49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" h="49">
                    <a:moveTo>
                      <a:pt x="48" y="24"/>
                    </a:moveTo>
                    <a:lnTo>
                      <a:pt x="47" y="18"/>
                    </a:lnTo>
                    <a:lnTo>
                      <a:pt x="45" y="12"/>
                    </a:lnTo>
                    <a:lnTo>
                      <a:pt x="41" y="7"/>
                    </a:lnTo>
                    <a:lnTo>
                      <a:pt x="36" y="3"/>
                    </a:lnTo>
                    <a:lnTo>
                      <a:pt x="30" y="1"/>
                    </a:lnTo>
                    <a:lnTo>
                      <a:pt x="24" y="0"/>
                    </a:lnTo>
                    <a:lnTo>
                      <a:pt x="18" y="1"/>
                    </a:lnTo>
                    <a:lnTo>
                      <a:pt x="12" y="3"/>
                    </a:lnTo>
                    <a:lnTo>
                      <a:pt x="7" y="7"/>
                    </a:lnTo>
                    <a:lnTo>
                      <a:pt x="3" y="12"/>
                    </a:lnTo>
                    <a:lnTo>
                      <a:pt x="1" y="18"/>
                    </a:lnTo>
                    <a:lnTo>
                      <a:pt x="0" y="24"/>
                    </a:lnTo>
                    <a:lnTo>
                      <a:pt x="1" y="30"/>
                    </a:lnTo>
                    <a:lnTo>
                      <a:pt x="3" y="36"/>
                    </a:lnTo>
                    <a:lnTo>
                      <a:pt x="7" y="41"/>
                    </a:lnTo>
                    <a:lnTo>
                      <a:pt x="12" y="45"/>
                    </a:lnTo>
                    <a:lnTo>
                      <a:pt x="18" y="47"/>
                    </a:lnTo>
                    <a:lnTo>
                      <a:pt x="24" y="48"/>
                    </a:lnTo>
                    <a:lnTo>
                      <a:pt x="30" y="47"/>
                    </a:lnTo>
                    <a:lnTo>
                      <a:pt x="36" y="45"/>
                    </a:lnTo>
                    <a:lnTo>
                      <a:pt x="41" y="41"/>
                    </a:lnTo>
                    <a:lnTo>
                      <a:pt x="44" y="36"/>
                    </a:lnTo>
                    <a:lnTo>
                      <a:pt x="47" y="30"/>
                    </a:lnTo>
                    <a:lnTo>
                      <a:pt x="48" y="24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36" name="Freeform 40"/>
              <p:cNvSpPr>
                <a:spLocks/>
              </p:cNvSpPr>
              <p:nvPr/>
            </p:nvSpPr>
            <p:spPr bwMode="auto">
              <a:xfrm>
                <a:off x="1088" y="2032"/>
                <a:ext cx="49" cy="49"/>
              </a:xfrm>
              <a:custGeom>
                <a:avLst/>
                <a:gdLst>
                  <a:gd name="T0" fmla="*/ 48 w 49"/>
                  <a:gd name="T1" fmla="*/ 24 h 49"/>
                  <a:gd name="T2" fmla="*/ 47 w 49"/>
                  <a:gd name="T3" fmla="*/ 18 h 49"/>
                  <a:gd name="T4" fmla="*/ 44 w 49"/>
                  <a:gd name="T5" fmla="*/ 12 h 49"/>
                  <a:gd name="T6" fmla="*/ 40 w 49"/>
                  <a:gd name="T7" fmla="*/ 7 h 49"/>
                  <a:gd name="T8" fmla="*/ 35 w 49"/>
                  <a:gd name="T9" fmla="*/ 3 h 49"/>
                  <a:gd name="T10" fmla="*/ 30 w 49"/>
                  <a:gd name="T11" fmla="*/ 1 h 49"/>
                  <a:gd name="T12" fmla="*/ 24 w 49"/>
                  <a:gd name="T13" fmla="*/ 0 h 49"/>
                  <a:gd name="T14" fmla="*/ 17 w 49"/>
                  <a:gd name="T15" fmla="*/ 1 h 49"/>
                  <a:gd name="T16" fmla="*/ 11 w 49"/>
                  <a:gd name="T17" fmla="*/ 3 h 49"/>
                  <a:gd name="T18" fmla="*/ 7 w 49"/>
                  <a:gd name="T19" fmla="*/ 7 h 49"/>
                  <a:gd name="T20" fmla="*/ 3 w 49"/>
                  <a:gd name="T21" fmla="*/ 12 h 49"/>
                  <a:gd name="T22" fmla="*/ 1 w 49"/>
                  <a:gd name="T23" fmla="*/ 18 h 49"/>
                  <a:gd name="T24" fmla="*/ 0 w 49"/>
                  <a:gd name="T25" fmla="*/ 24 h 49"/>
                  <a:gd name="T26" fmla="*/ 1 w 49"/>
                  <a:gd name="T27" fmla="*/ 30 h 49"/>
                  <a:gd name="T28" fmla="*/ 3 w 49"/>
                  <a:gd name="T29" fmla="*/ 36 h 49"/>
                  <a:gd name="T30" fmla="*/ 7 w 49"/>
                  <a:gd name="T31" fmla="*/ 41 h 49"/>
                  <a:gd name="T32" fmla="*/ 11 w 49"/>
                  <a:gd name="T33" fmla="*/ 45 h 49"/>
                  <a:gd name="T34" fmla="*/ 17 w 49"/>
                  <a:gd name="T35" fmla="*/ 47 h 49"/>
                  <a:gd name="T36" fmla="*/ 24 w 49"/>
                  <a:gd name="T37" fmla="*/ 48 h 49"/>
                  <a:gd name="T38" fmla="*/ 30 w 49"/>
                  <a:gd name="T39" fmla="*/ 47 h 49"/>
                  <a:gd name="T40" fmla="*/ 35 w 49"/>
                  <a:gd name="T41" fmla="*/ 45 h 49"/>
                  <a:gd name="T42" fmla="*/ 40 w 49"/>
                  <a:gd name="T43" fmla="*/ 41 h 49"/>
                  <a:gd name="T44" fmla="*/ 44 w 49"/>
                  <a:gd name="T45" fmla="*/ 36 h 49"/>
                  <a:gd name="T46" fmla="*/ 47 w 49"/>
                  <a:gd name="T47" fmla="*/ 30 h 49"/>
                  <a:gd name="T48" fmla="*/ 48 w 49"/>
                  <a:gd name="T49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" h="49">
                    <a:moveTo>
                      <a:pt x="48" y="24"/>
                    </a:moveTo>
                    <a:lnTo>
                      <a:pt x="47" y="18"/>
                    </a:lnTo>
                    <a:lnTo>
                      <a:pt x="44" y="12"/>
                    </a:lnTo>
                    <a:lnTo>
                      <a:pt x="40" y="7"/>
                    </a:lnTo>
                    <a:lnTo>
                      <a:pt x="35" y="3"/>
                    </a:lnTo>
                    <a:lnTo>
                      <a:pt x="30" y="1"/>
                    </a:lnTo>
                    <a:lnTo>
                      <a:pt x="24" y="0"/>
                    </a:lnTo>
                    <a:lnTo>
                      <a:pt x="17" y="1"/>
                    </a:lnTo>
                    <a:lnTo>
                      <a:pt x="11" y="3"/>
                    </a:lnTo>
                    <a:lnTo>
                      <a:pt x="7" y="7"/>
                    </a:lnTo>
                    <a:lnTo>
                      <a:pt x="3" y="12"/>
                    </a:lnTo>
                    <a:lnTo>
                      <a:pt x="1" y="18"/>
                    </a:lnTo>
                    <a:lnTo>
                      <a:pt x="0" y="24"/>
                    </a:lnTo>
                    <a:lnTo>
                      <a:pt x="1" y="30"/>
                    </a:lnTo>
                    <a:lnTo>
                      <a:pt x="3" y="36"/>
                    </a:lnTo>
                    <a:lnTo>
                      <a:pt x="7" y="41"/>
                    </a:lnTo>
                    <a:lnTo>
                      <a:pt x="11" y="45"/>
                    </a:lnTo>
                    <a:lnTo>
                      <a:pt x="17" y="47"/>
                    </a:lnTo>
                    <a:lnTo>
                      <a:pt x="24" y="48"/>
                    </a:lnTo>
                    <a:lnTo>
                      <a:pt x="30" y="47"/>
                    </a:lnTo>
                    <a:lnTo>
                      <a:pt x="35" y="45"/>
                    </a:lnTo>
                    <a:lnTo>
                      <a:pt x="40" y="41"/>
                    </a:lnTo>
                    <a:lnTo>
                      <a:pt x="44" y="36"/>
                    </a:lnTo>
                    <a:lnTo>
                      <a:pt x="47" y="30"/>
                    </a:lnTo>
                    <a:lnTo>
                      <a:pt x="48" y="24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37" name="Freeform 41"/>
              <p:cNvSpPr>
                <a:spLocks/>
              </p:cNvSpPr>
              <p:nvPr/>
            </p:nvSpPr>
            <p:spPr bwMode="auto">
              <a:xfrm>
                <a:off x="1127" y="2193"/>
                <a:ext cx="49" cy="49"/>
              </a:xfrm>
              <a:custGeom>
                <a:avLst/>
                <a:gdLst>
                  <a:gd name="T0" fmla="*/ 48 w 49"/>
                  <a:gd name="T1" fmla="*/ 24 h 49"/>
                  <a:gd name="T2" fmla="*/ 47 w 49"/>
                  <a:gd name="T3" fmla="*/ 18 h 49"/>
                  <a:gd name="T4" fmla="*/ 45 w 49"/>
                  <a:gd name="T5" fmla="*/ 12 h 49"/>
                  <a:gd name="T6" fmla="*/ 41 w 49"/>
                  <a:gd name="T7" fmla="*/ 7 h 49"/>
                  <a:gd name="T8" fmla="*/ 36 w 49"/>
                  <a:gd name="T9" fmla="*/ 3 h 49"/>
                  <a:gd name="T10" fmla="*/ 30 w 49"/>
                  <a:gd name="T11" fmla="*/ 0 h 49"/>
                  <a:gd name="T12" fmla="*/ 24 w 49"/>
                  <a:gd name="T13" fmla="*/ 0 h 49"/>
                  <a:gd name="T14" fmla="*/ 18 w 49"/>
                  <a:gd name="T15" fmla="*/ 0 h 49"/>
                  <a:gd name="T16" fmla="*/ 12 w 49"/>
                  <a:gd name="T17" fmla="*/ 3 h 49"/>
                  <a:gd name="T18" fmla="*/ 7 w 49"/>
                  <a:gd name="T19" fmla="*/ 7 h 49"/>
                  <a:gd name="T20" fmla="*/ 4 w 49"/>
                  <a:gd name="T21" fmla="*/ 12 h 49"/>
                  <a:gd name="T22" fmla="*/ 1 w 49"/>
                  <a:gd name="T23" fmla="*/ 18 h 49"/>
                  <a:gd name="T24" fmla="*/ 0 w 49"/>
                  <a:gd name="T25" fmla="*/ 24 h 49"/>
                  <a:gd name="T26" fmla="*/ 1 w 49"/>
                  <a:gd name="T27" fmla="*/ 30 h 49"/>
                  <a:gd name="T28" fmla="*/ 4 w 49"/>
                  <a:gd name="T29" fmla="*/ 36 h 49"/>
                  <a:gd name="T30" fmla="*/ 7 w 49"/>
                  <a:gd name="T31" fmla="*/ 40 h 49"/>
                  <a:gd name="T32" fmla="*/ 12 w 49"/>
                  <a:gd name="T33" fmla="*/ 44 h 49"/>
                  <a:gd name="T34" fmla="*/ 18 w 49"/>
                  <a:gd name="T35" fmla="*/ 47 h 49"/>
                  <a:gd name="T36" fmla="*/ 24 w 49"/>
                  <a:gd name="T37" fmla="*/ 48 h 49"/>
                  <a:gd name="T38" fmla="*/ 30 w 49"/>
                  <a:gd name="T39" fmla="*/ 47 h 49"/>
                  <a:gd name="T40" fmla="*/ 36 w 49"/>
                  <a:gd name="T41" fmla="*/ 44 h 49"/>
                  <a:gd name="T42" fmla="*/ 41 w 49"/>
                  <a:gd name="T43" fmla="*/ 40 h 49"/>
                  <a:gd name="T44" fmla="*/ 44 w 49"/>
                  <a:gd name="T45" fmla="*/ 36 h 49"/>
                  <a:gd name="T46" fmla="*/ 47 w 49"/>
                  <a:gd name="T47" fmla="*/ 30 h 49"/>
                  <a:gd name="T48" fmla="*/ 48 w 49"/>
                  <a:gd name="T49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" h="49">
                    <a:moveTo>
                      <a:pt x="48" y="24"/>
                    </a:moveTo>
                    <a:lnTo>
                      <a:pt x="47" y="18"/>
                    </a:lnTo>
                    <a:lnTo>
                      <a:pt x="45" y="12"/>
                    </a:lnTo>
                    <a:lnTo>
                      <a:pt x="41" y="7"/>
                    </a:lnTo>
                    <a:lnTo>
                      <a:pt x="36" y="3"/>
                    </a:lnTo>
                    <a:lnTo>
                      <a:pt x="30" y="0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2" y="3"/>
                    </a:lnTo>
                    <a:lnTo>
                      <a:pt x="7" y="7"/>
                    </a:lnTo>
                    <a:lnTo>
                      <a:pt x="4" y="12"/>
                    </a:lnTo>
                    <a:lnTo>
                      <a:pt x="1" y="18"/>
                    </a:lnTo>
                    <a:lnTo>
                      <a:pt x="0" y="24"/>
                    </a:lnTo>
                    <a:lnTo>
                      <a:pt x="1" y="30"/>
                    </a:lnTo>
                    <a:lnTo>
                      <a:pt x="4" y="36"/>
                    </a:lnTo>
                    <a:lnTo>
                      <a:pt x="7" y="40"/>
                    </a:lnTo>
                    <a:lnTo>
                      <a:pt x="12" y="44"/>
                    </a:lnTo>
                    <a:lnTo>
                      <a:pt x="18" y="47"/>
                    </a:lnTo>
                    <a:lnTo>
                      <a:pt x="24" y="48"/>
                    </a:lnTo>
                    <a:lnTo>
                      <a:pt x="30" y="47"/>
                    </a:lnTo>
                    <a:lnTo>
                      <a:pt x="36" y="44"/>
                    </a:lnTo>
                    <a:lnTo>
                      <a:pt x="41" y="40"/>
                    </a:lnTo>
                    <a:lnTo>
                      <a:pt x="44" y="36"/>
                    </a:lnTo>
                    <a:lnTo>
                      <a:pt x="47" y="30"/>
                    </a:lnTo>
                    <a:lnTo>
                      <a:pt x="48" y="24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38" name="Freeform 42"/>
              <p:cNvSpPr>
                <a:spLocks/>
              </p:cNvSpPr>
              <p:nvPr/>
            </p:nvSpPr>
            <p:spPr bwMode="auto">
              <a:xfrm>
                <a:off x="1207" y="2166"/>
                <a:ext cx="49" cy="49"/>
              </a:xfrm>
              <a:custGeom>
                <a:avLst/>
                <a:gdLst>
                  <a:gd name="T0" fmla="*/ 48 w 49"/>
                  <a:gd name="T1" fmla="*/ 24 h 49"/>
                  <a:gd name="T2" fmla="*/ 47 w 49"/>
                  <a:gd name="T3" fmla="*/ 18 h 49"/>
                  <a:gd name="T4" fmla="*/ 44 w 49"/>
                  <a:gd name="T5" fmla="*/ 12 h 49"/>
                  <a:gd name="T6" fmla="*/ 40 w 49"/>
                  <a:gd name="T7" fmla="*/ 7 h 49"/>
                  <a:gd name="T8" fmla="*/ 35 w 49"/>
                  <a:gd name="T9" fmla="*/ 3 h 49"/>
                  <a:gd name="T10" fmla="*/ 30 w 49"/>
                  <a:gd name="T11" fmla="*/ 1 h 49"/>
                  <a:gd name="T12" fmla="*/ 24 w 49"/>
                  <a:gd name="T13" fmla="*/ 0 h 49"/>
                  <a:gd name="T14" fmla="*/ 17 w 49"/>
                  <a:gd name="T15" fmla="*/ 1 h 49"/>
                  <a:gd name="T16" fmla="*/ 11 w 49"/>
                  <a:gd name="T17" fmla="*/ 3 h 49"/>
                  <a:gd name="T18" fmla="*/ 6 w 49"/>
                  <a:gd name="T19" fmla="*/ 7 h 49"/>
                  <a:gd name="T20" fmla="*/ 3 w 49"/>
                  <a:gd name="T21" fmla="*/ 12 h 49"/>
                  <a:gd name="T22" fmla="*/ 1 w 49"/>
                  <a:gd name="T23" fmla="*/ 18 h 49"/>
                  <a:gd name="T24" fmla="*/ 0 w 49"/>
                  <a:gd name="T25" fmla="*/ 24 h 49"/>
                  <a:gd name="T26" fmla="*/ 1 w 49"/>
                  <a:gd name="T27" fmla="*/ 30 h 49"/>
                  <a:gd name="T28" fmla="*/ 3 w 49"/>
                  <a:gd name="T29" fmla="*/ 36 h 49"/>
                  <a:gd name="T30" fmla="*/ 6 w 49"/>
                  <a:gd name="T31" fmla="*/ 41 h 49"/>
                  <a:gd name="T32" fmla="*/ 11 w 49"/>
                  <a:gd name="T33" fmla="*/ 45 h 49"/>
                  <a:gd name="T34" fmla="*/ 17 w 49"/>
                  <a:gd name="T35" fmla="*/ 47 h 49"/>
                  <a:gd name="T36" fmla="*/ 24 w 49"/>
                  <a:gd name="T37" fmla="*/ 48 h 49"/>
                  <a:gd name="T38" fmla="*/ 30 w 49"/>
                  <a:gd name="T39" fmla="*/ 47 h 49"/>
                  <a:gd name="T40" fmla="*/ 35 w 49"/>
                  <a:gd name="T41" fmla="*/ 45 h 49"/>
                  <a:gd name="T42" fmla="*/ 40 w 49"/>
                  <a:gd name="T43" fmla="*/ 41 h 49"/>
                  <a:gd name="T44" fmla="*/ 44 w 49"/>
                  <a:gd name="T45" fmla="*/ 36 h 49"/>
                  <a:gd name="T46" fmla="*/ 47 w 49"/>
                  <a:gd name="T47" fmla="*/ 30 h 49"/>
                  <a:gd name="T48" fmla="*/ 48 w 49"/>
                  <a:gd name="T49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" h="49">
                    <a:moveTo>
                      <a:pt x="48" y="24"/>
                    </a:moveTo>
                    <a:lnTo>
                      <a:pt x="47" y="18"/>
                    </a:lnTo>
                    <a:lnTo>
                      <a:pt x="44" y="12"/>
                    </a:lnTo>
                    <a:lnTo>
                      <a:pt x="40" y="7"/>
                    </a:lnTo>
                    <a:lnTo>
                      <a:pt x="35" y="3"/>
                    </a:lnTo>
                    <a:lnTo>
                      <a:pt x="30" y="1"/>
                    </a:lnTo>
                    <a:lnTo>
                      <a:pt x="24" y="0"/>
                    </a:lnTo>
                    <a:lnTo>
                      <a:pt x="17" y="1"/>
                    </a:lnTo>
                    <a:lnTo>
                      <a:pt x="11" y="3"/>
                    </a:lnTo>
                    <a:lnTo>
                      <a:pt x="6" y="7"/>
                    </a:lnTo>
                    <a:lnTo>
                      <a:pt x="3" y="12"/>
                    </a:lnTo>
                    <a:lnTo>
                      <a:pt x="1" y="18"/>
                    </a:lnTo>
                    <a:lnTo>
                      <a:pt x="0" y="24"/>
                    </a:lnTo>
                    <a:lnTo>
                      <a:pt x="1" y="30"/>
                    </a:lnTo>
                    <a:lnTo>
                      <a:pt x="3" y="36"/>
                    </a:lnTo>
                    <a:lnTo>
                      <a:pt x="6" y="41"/>
                    </a:lnTo>
                    <a:lnTo>
                      <a:pt x="11" y="45"/>
                    </a:lnTo>
                    <a:lnTo>
                      <a:pt x="17" y="47"/>
                    </a:lnTo>
                    <a:lnTo>
                      <a:pt x="24" y="48"/>
                    </a:lnTo>
                    <a:lnTo>
                      <a:pt x="30" y="47"/>
                    </a:lnTo>
                    <a:lnTo>
                      <a:pt x="35" y="45"/>
                    </a:lnTo>
                    <a:lnTo>
                      <a:pt x="40" y="41"/>
                    </a:lnTo>
                    <a:lnTo>
                      <a:pt x="44" y="36"/>
                    </a:lnTo>
                    <a:lnTo>
                      <a:pt x="47" y="30"/>
                    </a:lnTo>
                    <a:lnTo>
                      <a:pt x="48" y="24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39" name="Freeform 43"/>
              <p:cNvSpPr>
                <a:spLocks/>
              </p:cNvSpPr>
              <p:nvPr/>
            </p:nvSpPr>
            <p:spPr bwMode="auto">
              <a:xfrm>
                <a:off x="1286" y="2568"/>
                <a:ext cx="49" cy="49"/>
              </a:xfrm>
              <a:custGeom>
                <a:avLst/>
                <a:gdLst>
                  <a:gd name="T0" fmla="*/ 48 w 49"/>
                  <a:gd name="T1" fmla="*/ 24 h 49"/>
                  <a:gd name="T2" fmla="*/ 47 w 49"/>
                  <a:gd name="T3" fmla="*/ 18 h 49"/>
                  <a:gd name="T4" fmla="*/ 44 w 49"/>
                  <a:gd name="T5" fmla="*/ 12 h 49"/>
                  <a:gd name="T6" fmla="*/ 41 w 49"/>
                  <a:gd name="T7" fmla="*/ 7 h 49"/>
                  <a:gd name="T8" fmla="*/ 36 w 49"/>
                  <a:gd name="T9" fmla="*/ 3 h 49"/>
                  <a:gd name="T10" fmla="*/ 30 w 49"/>
                  <a:gd name="T11" fmla="*/ 0 h 49"/>
                  <a:gd name="T12" fmla="*/ 24 w 49"/>
                  <a:gd name="T13" fmla="*/ 0 h 49"/>
                  <a:gd name="T14" fmla="*/ 18 w 49"/>
                  <a:gd name="T15" fmla="*/ 0 h 49"/>
                  <a:gd name="T16" fmla="*/ 12 w 49"/>
                  <a:gd name="T17" fmla="*/ 3 h 49"/>
                  <a:gd name="T18" fmla="*/ 7 w 49"/>
                  <a:gd name="T19" fmla="*/ 7 h 49"/>
                  <a:gd name="T20" fmla="*/ 3 w 49"/>
                  <a:gd name="T21" fmla="*/ 12 h 49"/>
                  <a:gd name="T22" fmla="*/ 1 w 49"/>
                  <a:gd name="T23" fmla="*/ 18 h 49"/>
                  <a:gd name="T24" fmla="*/ 0 w 49"/>
                  <a:gd name="T25" fmla="*/ 24 h 49"/>
                  <a:gd name="T26" fmla="*/ 1 w 49"/>
                  <a:gd name="T27" fmla="*/ 30 h 49"/>
                  <a:gd name="T28" fmla="*/ 3 w 49"/>
                  <a:gd name="T29" fmla="*/ 36 h 49"/>
                  <a:gd name="T30" fmla="*/ 7 w 49"/>
                  <a:gd name="T31" fmla="*/ 40 h 49"/>
                  <a:gd name="T32" fmla="*/ 12 w 49"/>
                  <a:gd name="T33" fmla="*/ 44 h 49"/>
                  <a:gd name="T34" fmla="*/ 18 w 49"/>
                  <a:gd name="T35" fmla="*/ 46 h 49"/>
                  <a:gd name="T36" fmla="*/ 24 w 49"/>
                  <a:gd name="T37" fmla="*/ 48 h 49"/>
                  <a:gd name="T38" fmla="*/ 30 w 49"/>
                  <a:gd name="T39" fmla="*/ 46 h 49"/>
                  <a:gd name="T40" fmla="*/ 36 w 49"/>
                  <a:gd name="T41" fmla="*/ 44 h 49"/>
                  <a:gd name="T42" fmla="*/ 41 w 49"/>
                  <a:gd name="T43" fmla="*/ 40 h 49"/>
                  <a:gd name="T44" fmla="*/ 44 w 49"/>
                  <a:gd name="T45" fmla="*/ 36 h 49"/>
                  <a:gd name="T46" fmla="*/ 47 w 49"/>
                  <a:gd name="T47" fmla="*/ 30 h 49"/>
                  <a:gd name="T48" fmla="*/ 48 w 49"/>
                  <a:gd name="T49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" h="49">
                    <a:moveTo>
                      <a:pt x="48" y="24"/>
                    </a:moveTo>
                    <a:lnTo>
                      <a:pt x="47" y="18"/>
                    </a:lnTo>
                    <a:lnTo>
                      <a:pt x="44" y="12"/>
                    </a:lnTo>
                    <a:lnTo>
                      <a:pt x="41" y="7"/>
                    </a:lnTo>
                    <a:lnTo>
                      <a:pt x="36" y="3"/>
                    </a:lnTo>
                    <a:lnTo>
                      <a:pt x="30" y="0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2" y="3"/>
                    </a:lnTo>
                    <a:lnTo>
                      <a:pt x="7" y="7"/>
                    </a:lnTo>
                    <a:lnTo>
                      <a:pt x="3" y="12"/>
                    </a:lnTo>
                    <a:lnTo>
                      <a:pt x="1" y="18"/>
                    </a:lnTo>
                    <a:lnTo>
                      <a:pt x="0" y="24"/>
                    </a:lnTo>
                    <a:lnTo>
                      <a:pt x="1" y="30"/>
                    </a:lnTo>
                    <a:lnTo>
                      <a:pt x="3" y="36"/>
                    </a:lnTo>
                    <a:lnTo>
                      <a:pt x="7" y="40"/>
                    </a:lnTo>
                    <a:lnTo>
                      <a:pt x="12" y="44"/>
                    </a:lnTo>
                    <a:lnTo>
                      <a:pt x="18" y="46"/>
                    </a:lnTo>
                    <a:lnTo>
                      <a:pt x="24" y="48"/>
                    </a:lnTo>
                    <a:lnTo>
                      <a:pt x="30" y="46"/>
                    </a:lnTo>
                    <a:lnTo>
                      <a:pt x="36" y="44"/>
                    </a:lnTo>
                    <a:lnTo>
                      <a:pt x="41" y="40"/>
                    </a:lnTo>
                    <a:lnTo>
                      <a:pt x="44" y="36"/>
                    </a:lnTo>
                    <a:lnTo>
                      <a:pt x="47" y="30"/>
                    </a:lnTo>
                    <a:lnTo>
                      <a:pt x="48" y="24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40" name="Freeform 44"/>
              <p:cNvSpPr>
                <a:spLocks/>
              </p:cNvSpPr>
              <p:nvPr/>
            </p:nvSpPr>
            <p:spPr bwMode="auto">
              <a:xfrm>
                <a:off x="1365" y="2808"/>
                <a:ext cx="49" cy="49"/>
              </a:xfrm>
              <a:custGeom>
                <a:avLst/>
                <a:gdLst>
                  <a:gd name="T0" fmla="*/ 48 w 49"/>
                  <a:gd name="T1" fmla="*/ 24 h 49"/>
                  <a:gd name="T2" fmla="*/ 48 w 49"/>
                  <a:gd name="T3" fmla="*/ 18 h 49"/>
                  <a:gd name="T4" fmla="*/ 45 w 49"/>
                  <a:gd name="T5" fmla="*/ 12 h 49"/>
                  <a:gd name="T6" fmla="*/ 41 w 49"/>
                  <a:gd name="T7" fmla="*/ 8 h 49"/>
                  <a:gd name="T8" fmla="*/ 36 w 49"/>
                  <a:gd name="T9" fmla="*/ 4 h 49"/>
                  <a:gd name="T10" fmla="*/ 30 w 49"/>
                  <a:gd name="T11" fmla="*/ 1 h 49"/>
                  <a:gd name="T12" fmla="*/ 24 w 49"/>
                  <a:gd name="T13" fmla="*/ 0 h 49"/>
                  <a:gd name="T14" fmla="*/ 18 w 49"/>
                  <a:gd name="T15" fmla="*/ 1 h 49"/>
                  <a:gd name="T16" fmla="*/ 12 w 49"/>
                  <a:gd name="T17" fmla="*/ 4 h 49"/>
                  <a:gd name="T18" fmla="*/ 7 w 49"/>
                  <a:gd name="T19" fmla="*/ 8 h 49"/>
                  <a:gd name="T20" fmla="*/ 4 w 49"/>
                  <a:gd name="T21" fmla="*/ 12 h 49"/>
                  <a:gd name="T22" fmla="*/ 2 w 49"/>
                  <a:gd name="T23" fmla="*/ 18 h 49"/>
                  <a:gd name="T24" fmla="*/ 0 w 49"/>
                  <a:gd name="T25" fmla="*/ 24 h 49"/>
                  <a:gd name="T26" fmla="*/ 2 w 49"/>
                  <a:gd name="T27" fmla="*/ 30 h 49"/>
                  <a:gd name="T28" fmla="*/ 4 w 49"/>
                  <a:gd name="T29" fmla="*/ 36 h 49"/>
                  <a:gd name="T30" fmla="*/ 7 w 49"/>
                  <a:gd name="T31" fmla="*/ 41 h 49"/>
                  <a:gd name="T32" fmla="*/ 12 w 49"/>
                  <a:gd name="T33" fmla="*/ 45 h 49"/>
                  <a:gd name="T34" fmla="*/ 18 w 49"/>
                  <a:gd name="T35" fmla="*/ 47 h 49"/>
                  <a:gd name="T36" fmla="*/ 24 w 49"/>
                  <a:gd name="T37" fmla="*/ 48 h 49"/>
                  <a:gd name="T38" fmla="*/ 30 w 49"/>
                  <a:gd name="T39" fmla="*/ 47 h 49"/>
                  <a:gd name="T40" fmla="*/ 36 w 49"/>
                  <a:gd name="T41" fmla="*/ 45 h 49"/>
                  <a:gd name="T42" fmla="*/ 41 w 49"/>
                  <a:gd name="T43" fmla="*/ 41 h 49"/>
                  <a:gd name="T44" fmla="*/ 45 w 49"/>
                  <a:gd name="T45" fmla="*/ 36 h 49"/>
                  <a:gd name="T46" fmla="*/ 48 w 49"/>
                  <a:gd name="T47" fmla="*/ 30 h 49"/>
                  <a:gd name="T48" fmla="*/ 48 w 49"/>
                  <a:gd name="T49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" h="49">
                    <a:moveTo>
                      <a:pt x="48" y="24"/>
                    </a:moveTo>
                    <a:lnTo>
                      <a:pt x="48" y="18"/>
                    </a:lnTo>
                    <a:lnTo>
                      <a:pt x="45" y="12"/>
                    </a:lnTo>
                    <a:lnTo>
                      <a:pt x="41" y="8"/>
                    </a:lnTo>
                    <a:lnTo>
                      <a:pt x="36" y="4"/>
                    </a:lnTo>
                    <a:lnTo>
                      <a:pt x="30" y="1"/>
                    </a:lnTo>
                    <a:lnTo>
                      <a:pt x="24" y="0"/>
                    </a:lnTo>
                    <a:lnTo>
                      <a:pt x="18" y="1"/>
                    </a:lnTo>
                    <a:lnTo>
                      <a:pt x="12" y="4"/>
                    </a:lnTo>
                    <a:lnTo>
                      <a:pt x="7" y="8"/>
                    </a:lnTo>
                    <a:lnTo>
                      <a:pt x="4" y="12"/>
                    </a:lnTo>
                    <a:lnTo>
                      <a:pt x="2" y="18"/>
                    </a:lnTo>
                    <a:lnTo>
                      <a:pt x="0" y="24"/>
                    </a:lnTo>
                    <a:lnTo>
                      <a:pt x="2" y="30"/>
                    </a:lnTo>
                    <a:lnTo>
                      <a:pt x="4" y="36"/>
                    </a:lnTo>
                    <a:lnTo>
                      <a:pt x="7" y="41"/>
                    </a:lnTo>
                    <a:lnTo>
                      <a:pt x="12" y="45"/>
                    </a:lnTo>
                    <a:lnTo>
                      <a:pt x="18" y="47"/>
                    </a:lnTo>
                    <a:lnTo>
                      <a:pt x="24" y="48"/>
                    </a:lnTo>
                    <a:lnTo>
                      <a:pt x="30" y="47"/>
                    </a:lnTo>
                    <a:lnTo>
                      <a:pt x="36" y="45"/>
                    </a:lnTo>
                    <a:lnTo>
                      <a:pt x="41" y="41"/>
                    </a:lnTo>
                    <a:lnTo>
                      <a:pt x="45" y="36"/>
                    </a:lnTo>
                    <a:lnTo>
                      <a:pt x="48" y="30"/>
                    </a:lnTo>
                    <a:lnTo>
                      <a:pt x="48" y="24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41" name="Freeform 45"/>
              <p:cNvSpPr>
                <a:spLocks/>
              </p:cNvSpPr>
              <p:nvPr/>
            </p:nvSpPr>
            <p:spPr bwMode="auto">
              <a:xfrm>
                <a:off x="1445" y="2996"/>
                <a:ext cx="49" cy="49"/>
              </a:xfrm>
              <a:custGeom>
                <a:avLst/>
                <a:gdLst>
                  <a:gd name="T0" fmla="*/ 48 w 49"/>
                  <a:gd name="T1" fmla="*/ 24 h 49"/>
                  <a:gd name="T2" fmla="*/ 47 w 49"/>
                  <a:gd name="T3" fmla="*/ 18 h 49"/>
                  <a:gd name="T4" fmla="*/ 44 w 49"/>
                  <a:gd name="T5" fmla="*/ 12 h 49"/>
                  <a:gd name="T6" fmla="*/ 40 w 49"/>
                  <a:gd name="T7" fmla="*/ 7 h 49"/>
                  <a:gd name="T8" fmla="*/ 36 w 49"/>
                  <a:gd name="T9" fmla="*/ 3 h 49"/>
                  <a:gd name="T10" fmla="*/ 30 w 49"/>
                  <a:gd name="T11" fmla="*/ 1 h 49"/>
                  <a:gd name="T12" fmla="*/ 24 w 49"/>
                  <a:gd name="T13" fmla="*/ 0 h 49"/>
                  <a:gd name="T14" fmla="*/ 18 w 49"/>
                  <a:gd name="T15" fmla="*/ 1 h 49"/>
                  <a:gd name="T16" fmla="*/ 12 w 49"/>
                  <a:gd name="T17" fmla="*/ 3 h 49"/>
                  <a:gd name="T18" fmla="*/ 6 w 49"/>
                  <a:gd name="T19" fmla="*/ 7 h 49"/>
                  <a:gd name="T20" fmla="*/ 3 w 49"/>
                  <a:gd name="T21" fmla="*/ 12 h 49"/>
                  <a:gd name="T22" fmla="*/ 1 w 49"/>
                  <a:gd name="T23" fmla="*/ 18 h 49"/>
                  <a:gd name="T24" fmla="*/ 0 w 49"/>
                  <a:gd name="T25" fmla="*/ 24 h 49"/>
                  <a:gd name="T26" fmla="*/ 1 w 49"/>
                  <a:gd name="T27" fmla="*/ 30 h 49"/>
                  <a:gd name="T28" fmla="*/ 3 w 49"/>
                  <a:gd name="T29" fmla="*/ 36 h 49"/>
                  <a:gd name="T30" fmla="*/ 6 w 49"/>
                  <a:gd name="T31" fmla="*/ 41 h 49"/>
                  <a:gd name="T32" fmla="*/ 12 w 49"/>
                  <a:gd name="T33" fmla="*/ 45 h 49"/>
                  <a:gd name="T34" fmla="*/ 18 w 49"/>
                  <a:gd name="T35" fmla="*/ 47 h 49"/>
                  <a:gd name="T36" fmla="*/ 24 w 49"/>
                  <a:gd name="T37" fmla="*/ 48 h 49"/>
                  <a:gd name="T38" fmla="*/ 30 w 49"/>
                  <a:gd name="T39" fmla="*/ 47 h 49"/>
                  <a:gd name="T40" fmla="*/ 36 w 49"/>
                  <a:gd name="T41" fmla="*/ 45 h 49"/>
                  <a:gd name="T42" fmla="*/ 40 w 49"/>
                  <a:gd name="T43" fmla="*/ 41 h 49"/>
                  <a:gd name="T44" fmla="*/ 44 w 49"/>
                  <a:gd name="T45" fmla="*/ 36 h 49"/>
                  <a:gd name="T46" fmla="*/ 47 w 49"/>
                  <a:gd name="T47" fmla="*/ 30 h 49"/>
                  <a:gd name="T48" fmla="*/ 48 w 49"/>
                  <a:gd name="T49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" h="49">
                    <a:moveTo>
                      <a:pt x="48" y="24"/>
                    </a:moveTo>
                    <a:lnTo>
                      <a:pt x="47" y="18"/>
                    </a:lnTo>
                    <a:lnTo>
                      <a:pt x="44" y="12"/>
                    </a:lnTo>
                    <a:lnTo>
                      <a:pt x="40" y="7"/>
                    </a:lnTo>
                    <a:lnTo>
                      <a:pt x="36" y="3"/>
                    </a:lnTo>
                    <a:lnTo>
                      <a:pt x="30" y="1"/>
                    </a:lnTo>
                    <a:lnTo>
                      <a:pt x="24" y="0"/>
                    </a:lnTo>
                    <a:lnTo>
                      <a:pt x="18" y="1"/>
                    </a:lnTo>
                    <a:lnTo>
                      <a:pt x="12" y="3"/>
                    </a:lnTo>
                    <a:lnTo>
                      <a:pt x="6" y="7"/>
                    </a:lnTo>
                    <a:lnTo>
                      <a:pt x="3" y="12"/>
                    </a:lnTo>
                    <a:lnTo>
                      <a:pt x="1" y="18"/>
                    </a:lnTo>
                    <a:lnTo>
                      <a:pt x="0" y="24"/>
                    </a:lnTo>
                    <a:lnTo>
                      <a:pt x="1" y="30"/>
                    </a:lnTo>
                    <a:lnTo>
                      <a:pt x="3" y="36"/>
                    </a:lnTo>
                    <a:lnTo>
                      <a:pt x="6" y="41"/>
                    </a:lnTo>
                    <a:lnTo>
                      <a:pt x="12" y="45"/>
                    </a:lnTo>
                    <a:lnTo>
                      <a:pt x="18" y="47"/>
                    </a:lnTo>
                    <a:lnTo>
                      <a:pt x="24" y="48"/>
                    </a:lnTo>
                    <a:lnTo>
                      <a:pt x="30" y="47"/>
                    </a:lnTo>
                    <a:lnTo>
                      <a:pt x="36" y="45"/>
                    </a:lnTo>
                    <a:lnTo>
                      <a:pt x="40" y="41"/>
                    </a:lnTo>
                    <a:lnTo>
                      <a:pt x="44" y="36"/>
                    </a:lnTo>
                    <a:lnTo>
                      <a:pt x="47" y="30"/>
                    </a:lnTo>
                    <a:lnTo>
                      <a:pt x="48" y="24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42" name="Freeform 46"/>
              <p:cNvSpPr>
                <a:spLocks/>
              </p:cNvSpPr>
              <p:nvPr/>
            </p:nvSpPr>
            <p:spPr bwMode="auto">
              <a:xfrm>
                <a:off x="1524" y="3076"/>
                <a:ext cx="49" cy="49"/>
              </a:xfrm>
              <a:custGeom>
                <a:avLst/>
                <a:gdLst>
                  <a:gd name="T0" fmla="*/ 48 w 49"/>
                  <a:gd name="T1" fmla="*/ 24 h 49"/>
                  <a:gd name="T2" fmla="*/ 47 w 49"/>
                  <a:gd name="T3" fmla="*/ 18 h 49"/>
                  <a:gd name="T4" fmla="*/ 44 w 49"/>
                  <a:gd name="T5" fmla="*/ 12 h 49"/>
                  <a:gd name="T6" fmla="*/ 41 w 49"/>
                  <a:gd name="T7" fmla="*/ 8 h 49"/>
                  <a:gd name="T8" fmla="*/ 36 w 49"/>
                  <a:gd name="T9" fmla="*/ 4 h 49"/>
                  <a:gd name="T10" fmla="*/ 30 w 49"/>
                  <a:gd name="T11" fmla="*/ 1 h 49"/>
                  <a:gd name="T12" fmla="*/ 24 w 49"/>
                  <a:gd name="T13" fmla="*/ 0 h 49"/>
                  <a:gd name="T14" fmla="*/ 18 w 49"/>
                  <a:gd name="T15" fmla="*/ 1 h 49"/>
                  <a:gd name="T16" fmla="*/ 12 w 49"/>
                  <a:gd name="T17" fmla="*/ 4 h 49"/>
                  <a:gd name="T18" fmla="*/ 7 w 49"/>
                  <a:gd name="T19" fmla="*/ 8 h 49"/>
                  <a:gd name="T20" fmla="*/ 3 w 49"/>
                  <a:gd name="T21" fmla="*/ 12 h 49"/>
                  <a:gd name="T22" fmla="*/ 1 w 49"/>
                  <a:gd name="T23" fmla="*/ 18 h 49"/>
                  <a:gd name="T24" fmla="*/ 0 w 49"/>
                  <a:gd name="T25" fmla="*/ 24 h 49"/>
                  <a:gd name="T26" fmla="*/ 1 w 49"/>
                  <a:gd name="T27" fmla="*/ 30 h 49"/>
                  <a:gd name="T28" fmla="*/ 3 w 49"/>
                  <a:gd name="T29" fmla="*/ 36 h 49"/>
                  <a:gd name="T30" fmla="*/ 7 w 49"/>
                  <a:gd name="T31" fmla="*/ 41 h 49"/>
                  <a:gd name="T32" fmla="*/ 12 w 49"/>
                  <a:gd name="T33" fmla="*/ 45 h 49"/>
                  <a:gd name="T34" fmla="*/ 18 w 49"/>
                  <a:gd name="T35" fmla="*/ 47 h 49"/>
                  <a:gd name="T36" fmla="*/ 24 w 49"/>
                  <a:gd name="T37" fmla="*/ 48 h 49"/>
                  <a:gd name="T38" fmla="*/ 30 w 49"/>
                  <a:gd name="T39" fmla="*/ 47 h 49"/>
                  <a:gd name="T40" fmla="*/ 36 w 49"/>
                  <a:gd name="T41" fmla="*/ 45 h 49"/>
                  <a:gd name="T42" fmla="*/ 41 w 49"/>
                  <a:gd name="T43" fmla="*/ 41 h 49"/>
                  <a:gd name="T44" fmla="*/ 44 w 49"/>
                  <a:gd name="T45" fmla="*/ 36 h 49"/>
                  <a:gd name="T46" fmla="*/ 47 w 49"/>
                  <a:gd name="T47" fmla="*/ 30 h 49"/>
                  <a:gd name="T48" fmla="*/ 48 w 49"/>
                  <a:gd name="T49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" h="49">
                    <a:moveTo>
                      <a:pt x="48" y="24"/>
                    </a:moveTo>
                    <a:lnTo>
                      <a:pt x="47" y="18"/>
                    </a:lnTo>
                    <a:lnTo>
                      <a:pt x="44" y="12"/>
                    </a:lnTo>
                    <a:lnTo>
                      <a:pt x="41" y="8"/>
                    </a:lnTo>
                    <a:lnTo>
                      <a:pt x="36" y="4"/>
                    </a:lnTo>
                    <a:lnTo>
                      <a:pt x="30" y="1"/>
                    </a:lnTo>
                    <a:lnTo>
                      <a:pt x="24" y="0"/>
                    </a:lnTo>
                    <a:lnTo>
                      <a:pt x="18" y="1"/>
                    </a:lnTo>
                    <a:lnTo>
                      <a:pt x="12" y="4"/>
                    </a:lnTo>
                    <a:lnTo>
                      <a:pt x="7" y="8"/>
                    </a:lnTo>
                    <a:lnTo>
                      <a:pt x="3" y="12"/>
                    </a:lnTo>
                    <a:lnTo>
                      <a:pt x="1" y="18"/>
                    </a:lnTo>
                    <a:lnTo>
                      <a:pt x="0" y="24"/>
                    </a:lnTo>
                    <a:lnTo>
                      <a:pt x="1" y="30"/>
                    </a:lnTo>
                    <a:lnTo>
                      <a:pt x="3" y="36"/>
                    </a:lnTo>
                    <a:lnTo>
                      <a:pt x="7" y="41"/>
                    </a:lnTo>
                    <a:lnTo>
                      <a:pt x="12" y="45"/>
                    </a:lnTo>
                    <a:lnTo>
                      <a:pt x="18" y="47"/>
                    </a:lnTo>
                    <a:lnTo>
                      <a:pt x="24" y="48"/>
                    </a:lnTo>
                    <a:lnTo>
                      <a:pt x="30" y="47"/>
                    </a:lnTo>
                    <a:lnTo>
                      <a:pt x="36" y="45"/>
                    </a:lnTo>
                    <a:lnTo>
                      <a:pt x="41" y="41"/>
                    </a:lnTo>
                    <a:lnTo>
                      <a:pt x="44" y="36"/>
                    </a:lnTo>
                    <a:lnTo>
                      <a:pt x="47" y="30"/>
                    </a:lnTo>
                    <a:lnTo>
                      <a:pt x="48" y="24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</p:grpSp>
        <p:sp>
          <p:nvSpPr>
            <p:cNvPr id="29743" name="Text Box 47"/>
            <p:cNvSpPr txBox="1">
              <a:spLocks noChangeArrowheads="1"/>
            </p:cNvSpPr>
            <p:nvPr/>
          </p:nvSpPr>
          <p:spPr bwMode="auto">
            <a:xfrm>
              <a:off x="2058" y="862"/>
              <a:ext cx="3220" cy="8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BF0000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400050" indent="-398463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573088">
                <a:defRPr>
                  <a:solidFill>
                    <a:schemeClr val="tx1"/>
                  </a:solidFill>
                  <a:latin typeface="Arial" charset="0"/>
                </a:defRPr>
              </a:lvl2pPr>
              <a:lvl3pPr>
                <a:defRPr>
                  <a:solidFill>
                    <a:schemeClr val="tx1"/>
                  </a:solidFill>
                  <a:latin typeface="Arial" charset="0"/>
                </a:defRPr>
              </a:lvl3pPr>
              <a:lvl4pPr>
                <a:defRPr>
                  <a:solidFill>
                    <a:schemeClr val="tx1"/>
                  </a:solidFill>
                  <a:latin typeface="Arial" charset="0"/>
                </a:defRPr>
              </a:lvl4pPr>
              <a:lvl5pPr>
                <a:defRPr>
                  <a:solidFill>
                    <a:schemeClr val="tx1"/>
                  </a:solidFill>
                  <a:latin typeface="Arial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10000"/>
                </a:lnSpc>
                <a:spcBef>
                  <a:spcPct val="20000"/>
                </a:spcBef>
                <a:buClr>
                  <a:schemeClr val="accent1"/>
                </a:buClr>
                <a:buSzPct val="180000"/>
                <a:buFontTx/>
                <a:buChar char="•"/>
              </a:pPr>
              <a:r>
                <a:rPr lang="cs-CZ" sz="2400" b="1" dirty="0">
                  <a:latin typeface="Verdana" pitchFamily="34" charset="0"/>
                </a:rPr>
                <a:t>Fyziologický inzulínový profil se skládá z bazální a bolusové sekrece</a:t>
              </a:r>
              <a:endParaRPr lang="en-GB" sz="2400" b="1" dirty="0">
                <a:latin typeface="Verdana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0761245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>
            <a:spLocks/>
          </p:cNvSpPr>
          <p:nvPr/>
        </p:nvSpPr>
        <p:spPr bwMode="auto">
          <a:xfrm>
            <a:off x="395536" y="335965"/>
            <a:ext cx="758482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defTabSz="914400" eaLnBrk="0" hangingPunct="0">
              <a:lnSpc>
                <a:spcPts val="3000"/>
              </a:lnSpc>
              <a:defRPr/>
            </a:pPr>
            <a:endParaRPr lang="en-GB" sz="2800" b="1" kern="0" dirty="0">
              <a:solidFill>
                <a:srgbClr val="AEA79F"/>
              </a:solidFill>
              <a:latin typeface="Verdana"/>
              <a:cs typeface="+mj-cs"/>
            </a:endParaRPr>
          </a:p>
        </p:txBody>
      </p:sp>
      <p:sp>
        <p:nvSpPr>
          <p:cNvPr id="41987" name="Title 33"/>
          <p:cNvSpPr>
            <a:spLocks noGrp="1"/>
          </p:cNvSpPr>
          <p:nvPr>
            <p:ph type="title" idx="4294967295"/>
          </p:nvPr>
        </p:nvSpPr>
        <p:spPr>
          <a:xfrm>
            <a:off x="2088232" y="98376"/>
            <a:ext cx="6804248" cy="666328"/>
          </a:xfrm>
        </p:spPr>
        <p:txBody>
          <a:bodyPr lIns="91440" tIns="45720" rIns="91440" bIns="4572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sz="3200" b="1" dirty="0" smtClean="0">
                <a:solidFill>
                  <a:srgbClr val="FFFF00"/>
                </a:solidFill>
              </a:rPr>
              <a:t>Omezení humánních inzulinů</a:t>
            </a:r>
            <a:endParaRPr lang="en-GB" sz="3200" b="1" dirty="0" smtClean="0">
              <a:solidFill>
                <a:srgbClr val="FFFF00"/>
              </a:solidFill>
            </a:endParaRPr>
          </a:p>
        </p:txBody>
      </p:sp>
      <p:sp>
        <p:nvSpPr>
          <p:cNvPr id="27652" name="Rectangle 9"/>
          <p:cNvSpPr>
            <a:spLocks noChangeArrowheads="1"/>
          </p:cNvSpPr>
          <p:nvPr/>
        </p:nvSpPr>
        <p:spPr bwMode="auto">
          <a:xfrm>
            <a:off x="123825" y="6427788"/>
            <a:ext cx="78565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eaLnBrk="0" hangingPunct="0">
              <a:spcBef>
                <a:spcPct val="50000"/>
              </a:spcBef>
            </a:pPr>
            <a:r>
              <a:rPr lang="en-GB" sz="1200">
                <a:solidFill>
                  <a:srgbClr val="001965"/>
                </a:solidFill>
              </a:rPr>
              <a:t>Adapted from: Polonsky</a:t>
            </a:r>
            <a:r>
              <a:rPr lang="en-GB" sz="1200" i="1">
                <a:solidFill>
                  <a:srgbClr val="001965"/>
                </a:solidFill>
              </a:rPr>
              <a:t> et al.</a:t>
            </a:r>
            <a:r>
              <a:rPr lang="en-GB" sz="1200">
                <a:solidFill>
                  <a:srgbClr val="001965"/>
                </a:solidFill>
              </a:rPr>
              <a:t> </a:t>
            </a:r>
            <a:r>
              <a:rPr lang="en-GB" sz="1200" i="1">
                <a:solidFill>
                  <a:srgbClr val="001965"/>
                </a:solidFill>
              </a:rPr>
              <a:t>J Clin Invest </a:t>
            </a:r>
            <a:r>
              <a:rPr lang="en-GB" sz="1200">
                <a:solidFill>
                  <a:srgbClr val="001965"/>
                </a:solidFill>
              </a:rPr>
              <a:t>1988;81:442–8</a:t>
            </a:r>
          </a:p>
        </p:txBody>
      </p:sp>
      <p:pic>
        <p:nvPicPr>
          <p:cNvPr id="27653" name="Picture 3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316038"/>
            <a:ext cx="7180263" cy="491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ástupný symbol čísla snímky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ABA3A0-52DC-4B19-84E9-72B8F8E102A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3770627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2165920" y="116632"/>
            <a:ext cx="7086600" cy="487363"/>
          </a:xfrm>
        </p:spPr>
        <p:txBody>
          <a:bodyPr/>
          <a:lstStyle/>
          <a:p>
            <a:pPr algn="l"/>
            <a:r>
              <a:rPr lang="cs-CZ" sz="3200" b="1" dirty="0">
                <a:solidFill>
                  <a:srgbClr val="FFFF00"/>
                </a:solidFill>
                <a:latin typeface="Verdana" pitchFamily="34" charset="0"/>
              </a:rPr>
              <a:t>Omezení humánních inzulínů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3" y="1556792"/>
            <a:ext cx="8191500" cy="4953000"/>
          </a:xfrm>
        </p:spPr>
        <p:txBody>
          <a:bodyPr/>
          <a:lstStyle/>
          <a:p>
            <a:pPr marL="263525" indent="-263525">
              <a:buClr>
                <a:schemeClr val="tx1"/>
              </a:buClr>
            </a:pPr>
            <a:r>
              <a:rPr lang="cs-CZ" sz="2400" b="1" dirty="0">
                <a:solidFill>
                  <a:srgbClr val="0000CC"/>
                </a:solidFill>
                <a:latin typeface="Verdana" pitchFamily="34" charset="0"/>
              </a:rPr>
              <a:t>Bolusové inzulíny</a:t>
            </a:r>
            <a:r>
              <a:rPr lang="en-US" sz="2000" dirty="0">
                <a:solidFill>
                  <a:srgbClr val="0000CC"/>
                </a:solidFill>
                <a:latin typeface="Verdana" pitchFamily="34" charset="0"/>
              </a:rPr>
              <a:t>	</a:t>
            </a:r>
          </a:p>
          <a:p>
            <a:pPr marL="803275" lvl="1" indent="-263525">
              <a:buClr>
                <a:schemeClr val="tx1"/>
              </a:buClr>
            </a:pPr>
            <a:r>
              <a:rPr lang="cs-CZ" sz="2000" dirty="0">
                <a:solidFill>
                  <a:srgbClr val="0000CC"/>
                </a:solidFill>
                <a:latin typeface="Verdana" pitchFamily="34" charset="0"/>
              </a:rPr>
              <a:t>Zpomalená absorpce z podkoží:</a:t>
            </a:r>
          </a:p>
          <a:p>
            <a:pPr marL="1344613" lvl="2" indent="-268288">
              <a:buClr>
                <a:srgbClr val="002060"/>
              </a:buClr>
              <a:buFont typeface="Wingdings" pitchFamily="2" charset="2"/>
              <a:buChar char="§"/>
            </a:pPr>
            <a:r>
              <a:rPr lang="cs-CZ" sz="2000" b="1" dirty="0">
                <a:solidFill>
                  <a:srgbClr val="0000CC"/>
                </a:solidFill>
                <a:latin typeface="Verdana" pitchFamily="34" charset="0"/>
              </a:rPr>
              <a:t>Pomalý nástup účinku</a:t>
            </a:r>
            <a:r>
              <a:rPr lang="cs-CZ" sz="2000" dirty="0">
                <a:solidFill>
                  <a:srgbClr val="0000CC"/>
                </a:solidFill>
                <a:latin typeface="Verdana" pitchFamily="34" charset="0"/>
              </a:rPr>
              <a:t> (tzn. horší kontrola PPG, nutnost aplikace 30 min před jídlem)</a:t>
            </a:r>
            <a:endParaRPr lang="en-US" sz="2000" dirty="0">
              <a:solidFill>
                <a:srgbClr val="0000CC"/>
              </a:solidFill>
              <a:latin typeface="Verdana" pitchFamily="34" charset="0"/>
            </a:endParaRPr>
          </a:p>
          <a:p>
            <a:pPr marL="1344613" lvl="2" indent="-268288">
              <a:buClr>
                <a:srgbClr val="002060"/>
              </a:buClr>
              <a:buFont typeface="Wingdings" pitchFamily="2" charset="2"/>
              <a:buChar char="§"/>
            </a:pPr>
            <a:r>
              <a:rPr lang="cs-CZ" sz="2000" b="1" dirty="0">
                <a:solidFill>
                  <a:srgbClr val="0000CC"/>
                </a:solidFill>
                <a:latin typeface="Verdana" pitchFamily="34" charset="0"/>
              </a:rPr>
              <a:t>Prodloužené trvání účinku</a:t>
            </a:r>
            <a:r>
              <a:rPr lang="cs-CZ" sz="2000" dirty="0">
                <a:solidFill>
                  <a:srgbClr val="0000CC"/>
                </a:solidFill>
                <a:latin typeface="Verdana" pitchFamily="34" charset="0"/>
              </a:rPr>
              <a:t> (tzn. vyšší riziko hypoglykémií mezi jídly a v noci, nutnost svačit)</a:t>
            </a:r>
          </a:p>
          <a:p>
            <a:pPr marL="803275" lvl="1" indent="-263525">
              <a:buFontTx/>
              <a:buNone/>
            </a:pPr>
            <a:endParaRPr lang="en-US" sz="2000" dirty="0">
              <a:solidFill>
                <a:srgbClr val="0000CC"/>
              </a:solidFill>
              <a:latin typeface="Verdana" pitchFamily="34" charset="0"/>
            </a:endParaRP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6280150" y="1690688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5D0E5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C5D0E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endParaRPr lang="en-GB" sz="2000">
              <a:latin typeface="Verdana" pitchFamily="34" charset="0"/>
            </a:endParaRPr>
          </a:p>
        </p:txBody>
      </p:sp>
      <p:sp>
        <p:nvSpPr>
          <p:cNvPr id="36869" name="Freeform 5"/>
          <p:cNvSpPr>
            <a:spLocks/>
          </p:cNvSpPr>
          <p:nvPr/>
        </p:nvSpPr>
        <p:spPr bwMode="auto">
          <a:xfrm>
            <a:off x="3059113" y="4718322"/>
            <a:ext cx="3492500" cy="1135062"/>
          </a:xfrm>
          <a:custGeom>
            <a:avLst/>
            <a:gdLst>
              <a:gd name="T0" fmla="*/ 52 w 3808"/>
              <a:gd name="T1" fmla="*/ 1037 h 1065"/>
              <a:gd name="T2" fmla="*/ 118 w 3808"/>
              <a:gd name="T3" fmla="*/ 1042 h 1065"/>
              <a:gd name="T4" fmla="*/ 185 w 3808"/>
              <a:gd name="T5" fmla="*/ 1048 h 1065"/>
              <a:gd name="T6" fmla="*/ 251 w 3808"/>
              <a:gd name="T7" fmla="*/ 1053 h 1065"/>
              <a:gd name="T8" fmla="*/ 317 w 3808"/>
              <a:gd name="T9" fmla="*/ 1058 h 1065"/>
              <a:gd name="T10" fmla="*/ 383 w 3808"/>
              <a:gd name="T11" fmla="*/ 1063 h 1065"/>
              <a:gd name="T12" fmla="*/ 449 w 3808"/>
              <a:gd name="T13" fmla="*/ 765 h 1065"/>
              <a:gd name="T14" fmla="*/ 515 w 3808"/>
              <a:gd name="T15" fmla="*/ 379 h 1065"/>
              <a:gd name="T16" fmla="*/ 581 w 3808"/>
              <a:gd name="T17" fmla="*/ 162 h 1065"/>
              <a:gd name="T18" fmla="*/ 647 w 3808"/>
              <a:gd name="T19" fmla="*/ 68 h 1065"/>
              <a:gd name="T20" fmla="*/ 713 w 3808"/>
              <a:gd name="T21" fmla="*/ 56 h 1065"/>
              <a:gd name="T22" fmla="*/ 780 w 3808"/>
              <a:gd name="T23" fmla="*/ 95 h 1065"/>
              <a:gd name="T24" fmla="*/ 846 w 3808"/>
              <a:gd name="T25" fmla="*/ 164 h 1065"/>
              <a:gd name="T26" fmla="*/ 911 w 3808"/>
              <a:gd name="T27" fmla="*/ 250 h 1065"/>
              <a:gd name="T28" fmla="*/ 978 w 3808"/>
              <a:gd name="T29" fmla="*/ 343 h 1065"/>
              <a:gd name="T30" fmla="*/ 1044 w 3808"/>
              <a:gd name="T31" fmla="*/ 410 h 1065"/>
              <a:gd name="T32" fmla="*/ 1110 w 3808"/>
              <a:gd name="T33" fmla="*/ 185 h 1065"/>
              <a:gd name="T34" fmla="*/ 1176 w 3808"/>
              <a:gd name="T35" fmla="*/ 43 h 1065"/>
              <a:gd name="T36" fmla="*/ 1242 w 3808"/>
              <a:gd name="T37" fmla="*/ 0 h 1065"/>
              <a:gd name="T38" fmla="*/ 1308 w 3808"/>
              <a:gd name="T39" fmla="*/ 24 h 1065"/>
              <a:gd name="T40" fmla="*/ 1375 w 3808"/>
              <a:gd name="T41" fmla="*/ 89 h 1065"/>
              <a:gd name="T42" fmla="*/ 1440 w 3808"/>
              <a:gd name="T43" fmla="*/ 176 h 1065"/>
              <a:gd name="T44" fmla="*/ 1507 w 3808"/>
              <a:gd name="T45" fmla="*/ 273 h 1065"/>
              <a:gd name="T46" fmla="*/ 1573 w 3808"/>
              <a:gd name="T47" fmla="*/ 372 h 1065"/>
              <a:gd name="T48" fmla="*/ 1639 w 3808"/>
              <a:gd name="T49" fmla="*/ 468 h 1065"/>
              <a:gd name="T50" fmla="*/ 1705 w 3808"/>
              <a:gd name="T51" fmla="*/ 559 h 1065"/>
              <a:gd name="T52" fmla="*/ 1771 w 3808"/>
              <a:gd name="T53" fmla="*/ 642 h 1065"/>
              <a:gd name="T54" fmla="*/ 1837 w 3808"/>
              <a:gd name="T55" fmla="*/ 692 h 1065"/>
              <a:gd name="T56" fmla="*/ 1904 w 3808"/>
              <a:gd name="T57" fmla="*/ 448 h 1065"/>
              <a:gd name="T58" fmla="*/ 1969 w 3808"/>
              <a:gd name="T59" fmla="*/ 283 h 1065"/>
              <a:gd name="T60" fmla="*/ 2035 w 3808"/>
              <a:gd name="T61" fmla="*/ 217 h 1065"/>
              <a:gd name="T62" fmla="*/ 2102 w 3808"/>
              <a:gd name="T63" fmla="*/ 218 h 1065"/>
              <a:gd name="T64" fmla="*/ 2168 w 3808"/>
              <a:gd name="T65" fmla="*/ 260 h 1065"/>
              <a:gd name="T66" fmla="*/ 2234 w 3808"/>
              <a:gd name="T67" fmla="*/ 327 h 1065"/>
              <a:gd name="T68" fmla="*/ 2300 w 3808"/>
              <a:gd name="T69" fmla="*/ 405 h 1065"/>
              <a:gd name="T70" fmla="*/ 2366 w 3808"/>
              <a:gd name="T71" fmla="*/ 488 h 1065"/>
              <a:gd name="T72" fmla="*/ 2432 w 3808"/>
              <a:gd name="T73" fmla="*/ 570 h 1065"/>
              <a:gd name="T74" fmla="*/ 2499 w 3808"/>
              <a:gd name="T75" fmla="*/ 647 h 1065"/>
              <a:gd name="T76" fmla="*/ 2564 w 3808"/>
              <a:gd name="T77" fmla="*/ 714 h 1065"/>
              <a:gd name="T78" fmla="*/ 2630 w 3808"/>
              <a:gd name="T79" fmla="*/ 756 h 1065"/>
              <a:gd name="T80" fmla="*/ 2697 w 3808"/>
              <a:gd name="T81" fmla="*/ 793 h 1065"/>
              <a:gd name="T82" fmla="*/ 2763 w 3808"/>
              <a:gd name="T83" fmla="*/ 825 h 1065"/>
              <a:gd name="T84" fmla="*/ 2829 w 3808"/>
              <a:gd name="T85" fmla="*/ 853 h 1065"/>
              <a:gd name="T86" fmla="*/ 2895 w 3808"/>
              <a:gd name="T87" fmla="*/ 879 h 1065"/>
              <a:gd name="T88" fmla="*/ 2961 w 3808"/>
              <a:gd name="T89" fmla="*/ 900 h 1065"/>
              <a:gd name="T90" fmla="*/ 3027 w 3808"/>
              <a:gd name="T91" fmla="*/ 919 h 1065"/>
              <a:gd name="T92" fmla="*/ 3093 w 3808"/>
              <a:gd name="T93" fmla="*/ 936 h 1065"/>
              <a:gd name="T94" fmla="*/ 3159 w 3808"/>
              <a:gd name="T95" fmla="*/ 950 h 1065"/>
              <a:gd name="T96" fmla="*/ 3226 w 3808"/>
              <a:gd name="T97" fmla="*/ 963 h 1065"/>
              <a:gd name="T98" fmla="*/ 3291 w 3808"/>
              <a:gd name="T99" fmla="*/ 974 h 1065"/>
              <a:gd name="T100" fmla="*/ 3358 w 3808"/>
              <a:gd name="T101" fmla="*/ 984 h 1065"/>
              <a:gd name="T102" fmla="*/ 3424 w 3808"/>
              <a:gd name="T103" fmla="*/ 993 h 1065"/>
              <a:gd name="T104" fmla="*/ 3490 w 3808"/>
              <a:gd name="T105" fmla="*/ 1001 h 1065"/>
              <a:gd name="T106" fmla="*/ 3556 w 3808"/>
              <a:gd name="T107" fmla="*/ 1008 h 1065"/>
              <a:gd name="T108" fmla="*/ 3622 w 3808"/>
              <a:gd name="T109" fmla="*/ 1015 h 1065"/>
              <a:gd name="T110" fmla="*/ 3688 w 3808"/>
              <a:gd name="T111" fmla="*/ 1022 h 1065"/>
              <a:gd name="T112" fmla="*/ 3754 w 3808"/>
              <a:gd name="T113" fmla="*/ 1027 h 10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808" h="1065">
                <a:moveTo>
                  <a:pt x="0" y="1032"/>
                </a:moveTo>
                <a:lnTo>
                  <a:pt x="12" y="1033"/>
                </a:lnTo>
                <a:lnTo>
                  <a:pt x="26" y="1035"/>
                </a:lnTo>
                <a:lnTo>
                  <a:pt x="39" y="1035"/>
                </a:lnTo>
                <a:lnTo>
                  <a:pt x="52" y="1037"/>
                </a:lnTo>
                <a:lnTo>
                  <a:pt x="65" y="1038"/>
                </a:lnTo>
                <a:lnTo>
                  <a:pt x="79" y="1039"/>
                </a:lnTo>
                <a:lnTo>
                  <a:pt x="92" y="1040"/>
                </a:lnTo>
                <a:lnTo>
                  <a:pt x="105" y="1041"/>
                </a:lnTo>
                <a:lnTo>
                  <a:pt x="118" y="1042"/>
                </a:lnTo>
                <a:lnTo>
                  <a:pt x="132" y="1043"/>
                </a:lnTo>
                <a:lnTo>
                  <a:pt x="145" y="1045"/>
                </a:lnTo>
                <a:lnTo>
                  <a:pt x="158" y="1045"/>
                </a:lnTo>
                <a:lnTo>
                  <a:pt x="171" y="1047"/>
                </a:lnTo>
                <a:lnTo>
                  <a:pt x="185" y="1048"/>
                </a:lnTo>
                <a:lnTo>
                  <a:pt x="198" y="1049"/>
                </a:lnTo>
                <a:lnTo>
                  <a:pt x="211" y="1050"/>
                </a:lnTo>
                <a:lnTo>
                  <a:pt x="224" y="1051"/>
                </a:lnTo>
                <a:lnTo>
                  <a:pt x="237" y="1051"/>
                </a:lnTo>
                <a:lnTo>
                  <a:pt x="251" y="1053"/>
                </a:lnTo>
                <a:lnTo>
                  <a:pt x="264" y="1054"/>
                </a:lnTo>
                <a:lnTo>
                  <a:pt x="277" y="1055"/>
                </a:lnTo>
                <a:lnTo>
                  <a:pt x="290" y="1056"/>
                </a:lnTo>
                <a:lnTo>
                  <a:pt x="303" y="1057"/>
                </a:lnTo>
                <a:lnTo>
                  <a:pt x="317" y="1058"/>
                </a:lnTo>
                <a:lnTo>
                  <a:pt x="330" y="1059"/>
                </a:lnTo>
                <a:lnTo>
                  <a:pt x="343" y="1059"/>
                </a:lnTo>
                <a:lnTo>
                  <a:pt x="356" y="1061"/>
                </a:lnTo>
                <a:lnTo>
                  <a:pt x="370" y="1061"/>
                </a:lnTo>
                <a:lnTo>
                  <a:pt x="383" y="1063"/>
                </a:lnTo>
                <a:lnTo>
                  <a:pt x="396" y="1064"/>
                </a:lnTo>
                <a:lnTo>
                  <a:pt x="409" y="1029"/>
                </a:lnTo>
                <a:lnTo>
                  <a:pt x="422" y="952"/>
                </a:lnTo>
                <a:lnTo>
                  <a:pt x="436" y="860"/>
                </a:lnTo>
                <a:lnTo>
                  <a:pt x="449" y="765"/>
                </a:lnTo>
                <a:lnTo>
                  <a:pt x="462" y="674"/>
                </a:lnTo>
                <a:lnTo>
                  <a:pt x="476" y="589"/>
                </a:lnTo>
                <a:lnTo>
                  <a:pt x="489" y="511"/>
                </a:lnTo>
                <a:lnTo>
                  <a:pt x="502" y="442"/>
                </a:lnTo>
                <a:lnTo>
                  <a:pt x="515" y="379"/>
                </a:lnTo>
                <a:lnTo>
                  <a:pt x="528" y="323"/>
                </a:lnTo>
                <a:lnTo>
                  <a:pt x="541" y="274"/>
                </a:lnTo>
                <a:lnTo>
                  <a:pt x="555" y="232"/>
                </a:lnTo>
                <a:lnTo>
                  <a:pt x="568" y="194"/>
                </a:lnTo>
                <a:lnTo>
                  <a:pt x="581" y="162"/>
                </a:lnTo>
                <a:lnTo>
                  <a:pt x="594" y="135"/>
                </a:lnTo>
                <a:lnTo>
                  <a:pt x="607" y="112"/>
                </a:lnTo>
                <a:lnTo>
                  <a:pt x="621" y="94"/>
                </a:lnTo>
                <a:lnTo>
                  <a:pt x="634" y="79"/>
                </a:lnTo>
                <a:lnTo>
                  <a:pt x="647" y="68"/>
                </a:lnTo>
                <a:lnTo>
                  <a:pt x="661" y="60"/>
                </a:lnTo>
                <a:lnTo>
                  <a:pt x="674" y="55"/>
                </a:lnTo>
                <a:lnTo>
                  <a:pt x="687" y="53"/>
                </a:lnTo>
                <a:lnTo>
                  <a:pt x="700" y="53"/>
                </a:lnTo>
                <a:lnTo>
                  <a:pt x="713" y="56"/>
                </a:lnTo>
                <a:lnTo>
                  <a:pt x="726" y="60"/>
                </a:lnTo>
                <a:lnTo>
                  <a:pt x="740" y="67"/>
                </a:lnTo>
                <a:lnTo>
                  <a:pt x="753" y="75"/>
                </a:lnTo>
                <a:lnTo>
                  <a:pt x="766" y="84"/>
                </a:lnTo>
                <a:lnTo>
                  <a:pt x="780" y="95"/>
                </a:lnTo>
                <a:lnTo>
                  <a:pt x="793" y="107"/>
                </a:lnTo>
                <a:lnTo>
                  <a:pt x="806" y="120"/>
                </a:lnTo>
                <a:lnTo>
                  <a:pt x="819" y="134"/>
                </a:lnTo>
                <a:lnTo>
                  <a:pt x="832" y="149"/>
                </a:lnTo>
                <a:lnTo>
                  <a:pt x="846" y="164"/>
                </a:lnTo>
                <a:lnTo>
                  <a:pt x="859" y="180"/>
                </a:lnTo>
                <a:lnTo>
                  <a:pt x="872" y="198"/>
                </a:lnTo>
                <a:lnTo>
                  <a:pt x="886" y="215"/>
                </a:lnTo>
                <a:lnTo>
                  <a:pt x="898" y="232"/>
                </a:lnTo>
                <a:lnTo>
                  <a:pt x="911" y="250"/>
                </a:lnTo>
                <a:lnTo>
                  <a:pt x="925" y="268"/>
                </a:lnTo>
                <a:lnTo>
                  <a:pt x="938" y="287"/>
                </a:lnTo>
                <a:lnTo>
                  <a:pt x="951" y="305"/>
                </a:lnTo>
                <a:lnTo>
                  <a:pt x="965" y="324"/>
                </a:lnTo>
                <a:lnTo>
                  <a:pt x="978" y="343"/>
                </a:lnTo>
                <a:lnTo>
                  <a:pt x="991" y="361"/>
                </a:lnTo>
                <a:lnTo>
                  <a:pt x="1004" y="380"/>
                </a:lnTo>
                <a:lnTo>
                  <a:pt x="1017" y="398"/>
                </a:lnTo>
                <a:lnTo>
                  <a:pt x="1031" y="417"/>
                </a:lnTo>
                <a:lnTo>
                  <a:pt x="1044" y="410"/>
                </a:lnTo>
                <a:lnTo>
                  <a:pt x="1057" y="373"/>
                </a:lnTo>
                <a:lnTo>
                  <a:pt x="1071" y="326"/>
                </a:lnTo>
                <a:lnTo>
                  <a:pt x="1084" y="276"/>
                </a:lnTo>
                <a:lnTo>
                  <a:pt x="1096" y="228"/>
                </a:lnTo>
                <a:lnTo>
                  <a:pt x="1110" y="185"/>
                </a:lnTo>
                <a:lnTo>
                  <a:pt x="1123" y="147"/>
                </a:lnTo>
                <a:lnTo>
                  <a:pt x="1136" y="114"/>
                </a:lnTo>
                <a:lnTo>
                  <a:pt x="1150" y="86"/>
                </a:lnTo>
                <a:lnTo>
                  <a:pt x="1163" y="62"/>
                </a:lnTo>
                <a:lnTo>
                  <a:pt x="1176" y="43"/>
                </a:lnTo>
                <a:lnTo>
                  <a:pt x="1189" y="27"/>
                </a:lnTo>
                <a:lnTo>
                  <a:pt x="1202" y="16"/>
                </a:lnTo>
                <a:lnTo>
                  <a:pt x="1216" y="8"/>
                </a:lnTo>
                <a:lnTo>
                  <a:pt x="1229" y="3"/>
                </a:lnTo>
                <a:lnTo>
                  <a:pt x="1242" y="0"/>
                </a:lnTo>
                <a:lnTo>
                  <a:pt x="1255" y="1"/>
                </a:lnTo>
                <a:lnTo>
                  <a:pt x="1269" y="4"/>
                </a:lnTo>
                <a:lnTo>
                  <a:pt x="1282" y="9"/>
                </a:lnTo>
                <a:lnTo>
                  <a:pt x="1295" y="16"/>
                </a:lnTo>
                <a:lnTo>
                  <a:pt x="1308" y="24"/>
                </a:lnTo>
                <a:lnTo>
                  <a:pt x="1322" y="35"/>
                </a:lnTo>
                <a:lnTo>
                  <a:pt x="1335" y="46"/>
                </a:lnTo>
                <a:lnTo>
                  <a:pt x="1348" y="59"/>
                </a:lnTo>
                <a:lnTo>
                  <a:pt x="1361" y="73"/>
                </a:lnTo>
                <a:lnTo>
                  <a:pt x="1375" y="89"/>
                </a:lnTo>
                <a:lnTo>
                  <a:pt x="1387" y="105"/>
                </a:lnTo>
                <a:lnTo>
                  <a:pt x="1401" y="121"/>
                </a:lnTo>
                <a:lnTo>
                  <a:pt x="1414" y="139"/>
                </a:lnTo>
                <a:lnTo>
                  <a:pt x="1427" y="157"/>
                </a:lnTo>
                <a:lnTo>
                  <a:pt x="1440" y="176"/>
                </a:lnTo>
                <a:lnTo>
                  <a:pt x="1454" y="194"/>
                </a:lnTo>
                <a:lnTo>
                  <a:pt x="1467" y="214"/>
                </a:lnTo>
                <a:lnTo>
                  <a:pt x="1480" y="233"/>
                </a:lnTo>
                <a:lnTo>
                  <a:pt x="1493" y="253"/>
                </a:lnTo>
                <a:lnTo>
                  <a:pt x="1507" y="273"/>
                </a:lnTo>
                <a:lnTo>
                  <a:pt x="1520" y="292"/>
                </a:lnTo>
                <a:lnTo>
                  <a:pt x="1533" y="313"/>
                </a:lnTo>
                <a:lnTo>
                  <a:pt x="1546" y="332"/>
                </a:lnTo>
                <a:lnTo>
                  <a:pt x="1560" y="352"/>
                </a:lnTo>
                <a:lnTo>
                  <a:pt x="1573" y="372"/>
                </a:lnTo>
                <a:lnTo>
                  <a:pt x="1586" y="392"/>
                </a:lnTo>
                <a:lnTo>
                  <a:pt x="1599" y="411"/>
                </a:lnTo>
                <a:lnTo>
                  <a:pt x="1613" y="430"/>
                </a:lnTo>
                <a:lnTo>
                  <a:pt x="1625" y="450"/>
                </a:lnTo>
                <a:lnTo>
                  <a:pt x="1639" y="468"/>
                </a:lnTo>
                <a:lnTo>
                  <a:pt x="1652" y="487"/>
                </a:lnTo>
                <a:lnTo>
                  <a:pt x="1665" y="505"/>
                </a:lnTo>
                <a:lnTo>
                  <a:pt x="1678" y="524"/>
                </a:lnTo>
                <a:lnTo>
                  <a:pt x="1692" y="541"/>
                </a:lnTo>
                <a:lnTo>
                  <a:pt x="1705" y="559"/>
                </a:lnTo>
                <a:lnTo>
                  <a:pt x="1718" y="576"/>
                </a:lnTo>
                <a:lnTo>
                  <a:pt x="1731" y="593"/>
                </a:lnTo>
                <a:lnTo>
                  <a:pt x="1745" y="610"/>
                </a:lnTo>
                <a:lnTo>
                  <a:pt x="1758" y="626"/>
                </a:lnTo>
                <a:lnTo>
                  <a:pt x="1771" y="642"/>
                </a:lnTo>
                <a:lnTo>
                  <a:pt x="1784" y="657"/>
                </a:lnTo>
                <a:lnTo>
                  <a:pt x="1798" y="673"/>
                </a:lnTo>
                <a:lnTo>
                  <a:pt x="1811" y="688"/>
                </a:lnTo>
                <a:lnTo>
                  <a:pt x="1824" y="702"/>
                </a:lnTo>
                <a:lnTo>
                  <a:pt x="1837" y="692"/>
                </a:lnTo>
                <a:lnTo>
                  <a:pt x="1850" y="651"/>
                </a:lnTo>
                <a:lnTo>
                  <a:pt x="1864" y="600"/>
                </a:lnTo>
                <a:lnTo>
                  <a:pt x="1877" y="546"/>
                </a:lnTo>
                <a:lnTo>
                  <a:pt x="1890" y="495"/>
                </a:lnTo>
                <a:lnTo>
                  <a:pt x="1904" y="448"/>
                </a:lnTo>
                <a:lnTo>
                  <a:pt x="1916" y="405"/>
                </a:lnTo>
                <a:lnTo>
                  <a:pt x="1930" y="367"/>
                </a:lnTo>
                <a:lnTo>
                  <a:pt x="1943" y="335"/>
                </a:lnTo>
                <a:lnTo>
                  <a:pt x="1956" y="307"/>
                </a:lnTo>
                <a:lnTo>
                  <a:pt x="1969" y="283"/>
                </a:lnTo>
                <a:lnTo>
                  <a:pt x="1983" y="263"/>
                </a:lnTo>
                <a:lnTo>
                  <a:pt x="1996" y="246"/>
                </a:lnTo>
                <a:lnTo>
                  <a:pt x="2009" y="234"/>
                </a:lnTo>
                <a:lnTo>
                  <a:pt x="2022" y="224"/>
                </a:lnTo>
                <a:lnTo>
                  <a:pt x="2035" y="217"/>
                </a:lnTo>
                <a:lnTo>
                  <a:pt x="2049" y="213"/>
                </a:lnTo>
                <a:lnTo>
                  <a:pt x="2062" y="211"/>
                </a:lnTo>
                <a:lnTo>
                  <a:pt x="2075" y="211"/>
                </a:lnTo>
                <a:lnTo>
                  <a:pt x="2089" y="214"/>
                </a:lnTo>
                <a:lnTo>
                  <a:pt x="2102" y="218"/>
                </a:lnTo>
                <a:lnTo>
                  <a:pt x="2115" y="224"/>
                </a:lnTo>
                <a:lnTo>
                  <a:pt x="2128" y="231"/>
                </a:lnTo>
                <a:lnTo>
                  <a:pt x="2141" y="240"/>
                </a:lnTo>
                <a:lnTo>
                  <a:pt x="2155" y="249"/>
                </a:lnTo>
                <a:lnTo>
                  <a:pt x="2168" y="260"/>
                </a:lnTo>
                <a:lnTo>
                  <a:pt x="2181" y="272"/>
                </a:lnTo>
                <a:lnTo>
                  <a:pt x="2194" y="284"/>
                </a:lnTo>
                <a:lnTo>
                  <a:pt x="2207" y="298"/>
                </a:lnTo>
                <a:lnTo>
                  <a:pt x="2220" y="312"/>
                </a:lnTo>
                <a:lnTo>
                  <a:pt x="2234" y="327"/>
                </a:lnTo>
                <a:lnTo>
                  <a:pt x="2247" y="342"/>
                </a:lnTo>
                <a:lnTo>
                  <a:pt x="2260" y="357"/>
                </a:lnTo>
                <a:lnTo>
                  <a:pt x="2274" y="373"/>
                </a:lnTo>
                <a:lnTo>
                  <a:pt x="2287" y="389"/>
                </a:lnTo>
                <a:lnTo>
                  <a:pt x="2300" y="405"/>
                </a:lnTo>
                <a:lnTo>
                  <a:pt x="2313" y="422"/>
                </a:lnTo>
                <a:lnTo>
                  <a:pt x="2326" y="438"/>
                </a:lnTo>
                <a:lnTo>
                  <a:pt x="2339" y="455"/>
                </a:lnTo>
                <a:lnTo>
                  <a:pt x="2353" y="472"/>
                </a:lnTo>
                <a:lnTo>
                  <a:pt x="2366" y="488"/>
                </a:lnTo>
                <a:lnTo>
                  <a:pt x="2379" y="505"/>
                </a:lnTo>
                <a:lnTo>
                  <a:pt x="2393" y="521"/>
                </a:lnTo>
                <a:lnTo>
                  <a:pt x="2405" y="537"/>
                </a:lnTo>
                <a:lnTo>
                  <a:pt x="2419" y="554"/>
                </a:lnTo>
                <a:lnTo>
                  <a:pt x="2432" y="570"/>
                </a:lnTo>
                <a:lnTo>
                  <a:pt x="2445" y="586"/>
                </a:lnTo>
                <a:lnTo>
                  <a:pt x="2459" y="601"/>
                </a:lnTo>
                <a:lnTo>
                  <a:pt x="2472" y="617"/>
                </a:lnTo>
                <a:lnTo>
                  <a:pt x="2485" y="632"/>
                </a:lnTo>
                <a:lnTo>
                  <a:pt x="2499" y="647"/>
                </a:lnTo>
                <a:lnTo>
                  <a:pt x="2511" y="662"/>
                </a:lnTo>
                <a:lnTo>
                  <a:pt x="2524" y="677"/>
                </a:lnTo>
                <a:lnTo>
                  <a:pt x="2538" y="691"/>
                </a:lnTo>
                <a:lnTo>
                  <a:pt x="2551" y="704"/>
                </a:lnTo>
                <a:lnTo>
                  <a:pt x="2564" y="714"/>
                </a:lnTo>
                <a:lnTo>
                  <a:pt x="2578" y="724"/>
                </a:lnTo>
                <a:lnTo>
                  <a:pt x="2591" y="732"/>
                </a:lnTo>
                <a:lnTo>
                  <a:pt x="2604" y="740"/>
                </a:lnTo>
                <a:lnTo>
                  <a:pt x="2617" y="748"/>
                </a:lnTo>
                <a:lnTo>
                  <a:pt x="2630" y="756"/>
                </a:lnTo>
                <a:lnTo>
                  <a:pt x="2644" y="764"/>
                </a:lnTo>
                <a:lnTo>
                  <a:pt x="2657" y="771"/>
                </a:lnTo>
                <a:lnTo>
                  <a:pt x="2670" y="778"/>
                </a:lnTo>
                <a:lnTo>
                  <a:pt x="2684" y="785"/>
                </a:lnTo>
                <a:lnTo>
                  <a:pt x="2697" y="793"/>
                </a:lnTo>
                <a:lnTo>
                  <a:pt x="2710" y="799"/>
                </a:lnTo>
                <a:lnTo>
                  <a:pt x="2723" y="806"/>
                </a:lnTo>
                <a:lnTo>
                  <a:pt x="2736" y="812"/>
                </a:lnTo>
                <a:lnTo>
                  <a:pt x="2749" y="819"/>
                </a:lnTo>
                <a:lnTo>
                  <a:pt x="2763" y="825"/>
                </a:lnTo>
                <a:lnTo>
                  <a:pt x="2776" y="831"/>
                </a:lnTo>
                <a:lnTo>
                  <a:pt x="2789" y="837"/>
                </a:lnTo>
                <a:lnTo>
                  <a:pt x="2802" y="842"/>
                </a:lnTo>
                <a:lnTo>
                  <a:pt x="2815" y="848"/>
                </a:lnTo>
                <a:lnTo>
                  <a:pt x="2829" y="853"/>
                </a:lnTo>
                <a:lnTo>
                  <a:pt x="2842" y="859"/>
                </a:lnTo>
                <a:lnTo>
                  <a:pt x="2855" y="864"/>
                </a:lnTo>
                <a:lnTo>
                  <a:pt x="2869" y="869"/>
                </a:lnTo>
                <a:lnTo>
                  <a:pt x="2882" y="874"/>
                </a:lnTo>
                <a:lnTo>
                  <a:pt x="2895" y="879"/>
                </a:lnTo>
                <a:lnTo>
                  <a:pt x="2908" y="883"/>
                </a:lnTo>
                <a:lnTo>
                  <a:pt x="2921" y="887"/>
                </a:lnTo>
                <a:lnTo>
                  <a:pt x="2935" y="892"/>
                </a:lnTo>
                <a:lnTo>
                  <a:pt x="2948" y="896"/>
                </a:lnTo>
                <a:lnTo>
                  <a:pt x="2961" y="900"/>
                </a:lnTo>
                <a:lnTo>
                  <a:pt x="2974" y="904"/>
                </a:lnTo>
                <a:lnTo>
                  <a:pt x="2988" y="908"/>
                </a:lnTo>
                <a:lnTo>
                  <a:pt x="3000" y="912"/>
                </a:lnTo>
                <a:lnTo>
                  <a:pt x="3014" y="916"/>
                </a:lnTo>
                <a:lnTo>
                  <a:pt x="3027" y="919"/>
                </a:lnTo>
                <a:lnTo>
                  <a:pt x="3040" y="922"/>
                </a:lnTo>
                <a:lnTo>
                  <a:pt x="3054" y="926"/>
                </a:lnTo>
                <a:lnTo>
                  <a:pt x="3067" y="929"/>
                </a:lnTo>
                <a:lnTo>
                  <a:pt x="3080" y="932"/>
                </a:lnTo>
                <a:lnTo>
                  <a:pt x="3093" y="936"/>
                </a:lnTo>
                <a:lnTo>
                  <a:pt x="3106" y="938"/>
                </a:lnTo>
                <a:lnTo>
                  <a:pt x="3120" y="942"/>
                </a:lnTo>
                <a:lnTo>
                  <a:pt x="3133" y="944"/>
                </a:lnTo>
                <a:lnTo>
                  <a:pt x="3146" y="947"/>
                </a:lnTo>
                <a:lnTo>
                  <a:pt x="3159" y="950"/>
                </a:lnTo>
                <a:lnTo>
                  <a:pt x="3173" y="952"/>
                </a:lnTo>
                <a:lnTo>
                  <a:pt x="3186" y="955"/>
                </a:lnTo>
                <a:lnTo>
                  <a:pt x="3199" y="958"/>
                </a:lnTo>
                <a:lnTo>
                  <a:pt x="3212" y="960"/>
                </a:lnTo>
                <a:lnTo>
                  <a:pt x="3226" y="963"/>
                </a:lnTo>
                <a:lnTo>
                  <a:pt x="3239" y="965"/>
                </a:lnTo>
                <a:lnTo>
                  <a:pt x="3252" y="967"/>
                </a:lnTo>
                <a:lnTo>
                  <a:pt x="3265" y="970"/>
                </a:lnTo>
                <a:lnTo>
                  <a:pt x="3278" y="972"/>
                </a:lnTo>
                <a:lnTo>
                  <a:pt x="3291" y="974"/>
                </a:lnTo>
                <a:lnTo>
                  <a:pt x="3305" y="976"/>
                </a:lnTo>
                <a:lnTo>
                  <a:pt x="3318" y="978"/>
                </a:lnTo>
                <a:lnTo>
                  <a:pt x="3331" y="980"/>
                </a:lnTo>
                <a:lnTo>
                  <a:pt x="3344" y="982"/>
                </a:lnTo>
                <a:lnTo>
                  <a:pt x="3358" y="984"/>
                </a:lnTo>
                <a:lnTo>
                  <a:pt x="3371" y="986"/>
                </a:lnTo>
                <a:lnTo>
                  <a:pt x="3384" y="988"/>
                </a:lnTo>
                <a:lnTo>
                  <a:pt x="3397" y="989"/>
                </a:lnTo>
                <a:lnTo>
                  <a:pt x="3411" y="991"/>
                </a:lnTo>
                <a:lnTo>
                  <a:pt x="3424" y="993"/>
                </a:lnTo>
                <a:lnTo>
                  <a:pt x="3437" y="994"/>
                </a:lnTo>
                <a:lnTo>
                  <a:pt x="3450" y="996"/>
                </a:lnTo>
                <a:lnTo>
                  <a:pt x="3463" y="998"/>
                </a:lnTo>
                <a:lnTo>
                  <a:pt x="3477" y="999"/>
                </a:lnTo>
                <a:lnTo>
                  <a:pt x="3490" y="1001"/>
                </a:lnTo>
                <a:lnTo>
                  <a:pt x="3503" y="1002"/>
                </a:lnTo>
                <a:lnTo>
                  <a:pt x="3517" y="1004"/>
                </a:lnTo>
                <a:lnTo>
                  <a:pt x="3529" y="1005"/>
                </a:lnTo>
                <a:lnTo>
                  <a:pt x="3543" y="1007"/>
                </a:lnTo>
                <a:lnTo>
                  <a:pt x="3556" y="1008"/>
                </a:lnTo>
                <a:lnTo>
                  <a:pt x="3569" y="1010"/>
                </a:lnTo>
                <a:lnTo>
                  <a:pt x="3582" y="1011"/>
                </a:lnTo>
                <a:lnTo>
                  <a:pt x="3596" y="1012"/>
                </a:lnTo>
                <a:lnTo>
                  <a:pt x="3609" y="1014"/>
                </a:lnTo>
                <a:lnTo>
                  <a:pt x="3622" y="1015"/>
                </a:lnTo>
                <a:lnTo>
                  <a:pt x="3635" y="1016"/>
                </a:lnTo>
                <a:lnTo>
                  <a:pt x="3648" y="1018"/>
                </a:lnTo>
                <a:lnTo>
                  <a:pt x="3662" y="1019"/>
                </a:lnTo>
                <a:lnTo>
                  <a:pt x="3675" y="1020"/>
                </a:lnTo>
                <a:lnTo>
                  <a:pt x="3688" y="1022"/>
                </a:lnTo>
                <a:lnTo>
                  <a:pt x="3702" y="1023"/>
                </a:lnTo>
                <a:lnTo>
                  <a:pt x="3715" y="1024"/>
                </a:lnTo>
                <a:lnTo>
                  <a:pt x="3728" y="1025"/>
                </a:lnTo>
                <a:lnTo>
                  <a:pt x="3741" y="1026"/>
                </a:lnTo>
                <a:lnTo>
                  <a:pt x="3754" y="1027"/>
                </a:lnTo>
                <a:lnTo>
                  <a:pt x="3768" y="1029"/>
                </a:lnTo>
                <a:lnTo>
                  <a:pt x="3781" y="1030"/>
                </a:lnTo>
                <a:lnTo>
                  <a:pt x="3794" y="1031"/>
                </a:lnTo>
                <a:lnTo>
                  <a:pt x="3807" y="1032"/>
                </a:lnTo>
              </a:path>
            </a:pathLst>
          </a:custGeom>
          <a:noFill/>
          <a:ln w="50800" cap="rnd" cmpd="sng">
            <a:solidFill>
              <a:srgbClr val="949BB5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1958975" y="5794375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5D0E5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C5D0E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endParaRPr lang="en-GB" sz="2000">
              <a:latin typeface="Verdana" pitchFamily="34" charset="0"/>
            </a:endParaRPr>
          </a:p>
        </p:txBody>
      </p:sp>
      <p:sp>
        <p:nvSpPr>
          <p:cNvPr id="36871" name="Freeform 7"/>
          <p:cNvSpPr>
            <a:spLocks/>
          </p:cNvSpPr>
          <p:nvPr/>
        </p:nvSpPr>
        <p:spPr bwMode="auto">
          <a:xfrm>
            <a:off x="2987675" y="4358034"/>
            <a:ext cx="3492500" cy="1519238"/>
          </a:xfrm>
          <a:custGeom>
            <a:avLst/>
            <a:gdLst>
              <a:gd name="T0" fmla="*/ 52 w 3808"/>
              <a:gd name="T1" fmla="*/ 1387 h 1426"/>
              <a:gd name="T2" fmla="*/ 118 w 3808"/>
              <a:gd name="T3" fmla="*/ 1393 h 1426"/>
              <a:gd name="T4" fmla="*/ 185 w 3808"/>
              <a:gd name="T5" fmla="*/ 1398 h 1426"/>
              <a:gd name="T6" fmla="*/ 251 w 3808"/>
              <a:gd name="T7" fmla="*/ 1404 h 1426"/>
              <a:gd name="T8" fmla="*/ 317 w 3808"/>
              <a:gd name="T9" fmla="*/ 1410 h 1426"/>
              <a:gd name="T10" fmla="*/ 383 w 3808"/>
              <a:gd name="T11" fmla="*/ 1416 h 1426"/>
              <a:gd name="T12" fmla="*/ 449 w 3808"/>
              <a:gd name="T13" fmla="*/ 1423 h 1426"/>
              <a:gd name="T14" fmla="*/ 515 w 3808"/>
              <a:gd name="T15" fmla="*/ 658 h 1426"/>
              <a:gd name="T16" fmla="*/ 581 w 3808"/>
              <a:gd name="T17" fmla="*/ 139 h 1426"/>
              <a:gd name="T18" fmla="*/ 647 w 3808"/>
              <a:gd name="T19" fmla="*/ 289 h 1426"/>
              <a:gd name="T20" fmla="*/ 713 w 3808"/>
              <a:gd name="T21" fmla="*/ 505 h 1426"/>
              <a:gd name="T22" fmla="*/ 780 w 3808"/>
              <a:gd name="T23" fmla="*/ 693 h 1426"/>
              <a:gd name="T24" fmla="*/ 846 w 3808"/>
              <a:gd name="T25" fmla="*/ 847 h 1426"/>
              <a:gd name="T26" fmla="*/ 911 w 3808"/>
              <a:gd name="T27" fmla="*/ 972 h 1426"/>
              <a:gd name="T28" fmla="*/ 978 w 3808"/>
              <a:gd name="T29" fmla="*/ 1074 h 1426"/>
              <a:gd name="T30" fmla="*/ 1044 w 3808"/>
              <a:gd name="T31" fmla="*/ 1157 h 1426"/>
              <a:gd name="T32" fmla="*/ 1110 w 3808"/>
              <a:gd name="T33" fmla="*/ 1224 h 1426"/>
              <a:gd name="T34" fmla="*/ 1176 w 3808"/>
              <a:gd name="T35" fmla="*/ 124 h 1426"/>
              <a:gd name="T36" fmla="*/ 1242 w 3808"/>
              <a:gd name="T37" fmla="*/ 48 h 1426"/>
              <a:gd name="T38" fmla="*/ 1308 w 3808"/>
              <a:gd name="T39" fmla="*/ 286 h 1426"/>
              <a:gd name="T40" fmla="*/ 1375 w 3808"/>
              <a:gd name="T41" fmla="*/ 520 h 1426"/>
              <a:gd name="T42" fmla="*/ 1440 w 3808"/>
              <a:gd name="T43" fmla="*/ 715 h 1426"/>
              <a:gd name="T44" fmla="*/ 1507 w 3808"/>
              <a:gd name="T45" fmla="*/ 874 h 1426"/>
              <a:gd name="T46" fmla="*/ 1573 w 3808"/>
              <a:gd name="T47" fmla="*/ 1002 h 1426"/>
              <a:gd name="T48" fmla="*/ 1639 w 3808"/>
              <a:gd name="T49" fmla="*/ 1106 h 1426"/>
              <a:gd name="T50" fmla="*/ 1705 w 3808"/>
              <a:gd name="T51" fmla="*/ 1191 h 1426"/>
              <a:gd name="T52" fmla="*/ 1771 w 3808"/>
              <a:gd name="T53" fmla="*/ 1259 h 1426"/>
              <a:gd name="T54" fmla="*/ 1837 w 3808"/>
              <a:gd name="T55" fmla="*/ 1315 h 1426"/>
              <a:gd name="T56" fmla="*/ 1904 w 3808"/>
              <a:gd name="T57" fmla="*/ 1361 h 1426"/>
              <a:gd name="T58" fmla="*/ 1969 w 3808"/>
              <a:gd name="T59" fmla="*/ 427 h 1426"/>
              <a:gd name="T60" fmla="*/ 2035 w 3808"/>
              <a:gd name="T61" fmla="*/ 356 h 1426"/>
              <a:gd name="T62" fmla="*/ 2102 w 3808"/>
              <a:gd name="T63" fmla="*/ 548 h 1426"/>
              <a:gd name="T64" fmla="*/ 2168 w 3808"/>
              <a:gd name="T65" fmla="*/ 740 h 1426"/>
              <a:gd name="T66" fmla="*/ 2234 w 3808"/>
              <a:gd name="T67" fmla="*/ 900 h 1426"/>
              <a:gd name="T68" fmla="*/ 2300 w 3808"/>
              <a:gd name="T69" fmla="*/ 1029 h 1426"/>
              <a:gd name="T70" fmla="*/ 2366 w 3808"/>
              <a:gd name="T71" fmla="*/ 1134 h 1426"/>
              <a:gd name="T72" fmla="*/ 2432 w 3808"/>
              <a:gd name="T73" fmla="*/ 1219 h 1426"/>
              <a:gd name="T74" fmla="*/ 2499 w 3808"/>
              <a:gd name="T75" fmla="*/ 1287 h 1426"/>
              <a:gd name="T76" fmla="*/ 2564 w 3808"/>
              <a:gd name="T77" fmla="*/ 1336 h 1426"/>
              <a:gd name="T78" fmla="*/ 2630 w 3808"/>
              <a:gd name="T79" fmla="*/ 1346 h 1426"/>
              <a:gd name="T80" fmla="*/ 2697 w 3808"/>
              <a:gd name="T81" fmla="*/ 1350 h 1426"/>
              <a:gd name="T82" fmla="*/ 2763 w 3808"/>
              <a:gd name="T83" fmla="*/ 1353 h 1426"/>
              <a:gd name="T84" fmla="*/ 2829 w 3808"/>
              <a:gd name="T85" fmla="*/ 1354 h 1426"/>
              <a:gd name="T86" fmla="*/ 2895 w 3808"/>
              <a:gd name="T87" fmla="*/ 1353 h 1426"/>
              <a:gd name="T88" fmla="*/ 2961 w 3808"/>
              <a:gd name="T89" fmla="*/ 1353 h 1426"/>
              <a:gd name="T90" fmla="*/ 3027 w 3808"/>
              <a:gd name="T91" fmla="*/ 1353 h 1426"/>
              <a:gd name="T92" fmla="*/ 3093 w 3808"/>
              <a:gd name="T93" fmla="*/ 1353 h 1426"/>
              <a:gd name="T94" fmla="*/ 3159 w 3808"/>
              <a:gd name="T95" fmla="*/ 1353 h 1426"/>
              <a:gd name="T96" fmla="*/ 3226 w 3808"/>
              <a:gd name="T97" fmla="*/ 1354 h 1426"/>
              <a:gd name="T98" fmla="*/ 3291 w 3808"/>
              <a:gd name="T99" fmla="*/ 1355 h 1426"/>
              <a:gd name="T100" fmla="*/ 3358 w 3808"/>
              <a:gd name="T101" fmla="*/ 1357 h 1426"/>
              <a:gd name="T102" fmla="*/ 3424 w 3808"/>
              <a:gd name="T103" fmla="*/ 1360 h 1426"/>
              <a:gd name="T104" fmla="*/ 3490 w 3808"/>
              <a:gd name="T105" fmla="*/ 1362 h 1426"/>
              <a:gd name="T106" fmla="*/ 3556 w 3808"/>
              <a:gd name="T107" fmla="*/ 1366 h 1426"/>
              <a:gd name="T108" fmla="*/ 3622 w 3808"/>
              <a:gd name="T109" fmla="*/ 1370 h 1426"/>
              <a:gd name="T110" fmla="*/ 3688 w 3808"/>
              <a:gd name="T111" fmla="*/ 1374 h 1426"/>
              <a:gd name="T112" fmla="*/ 3754 w 3808"/>
              <a:gd name="T113" fmla="*/ 1379 h 1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808" h="1426">
                <a:moveTo>
                  <a:pt x="0" y="1383"/>
                </a:moveTo>
                <a:lnTo>
                  <a:pt x="12" y="1384"/>
                </a:lnTo>
                <a:lnTo>
                  <a:pt x="26" y="1385"/>
                </a:lnTo>
                <a:lnTo>
                  <a:pt x="39" y="1386"/>
                </a:lnTo>
                <a:lnTo>
                  <a:pt x="52" y="1387"/>
                </a:lnTo>
                <a:lnTo>
                  <a:pt x="65" y="1388"/>
                </a:lnTo>
                <a:lnTo>
                  <a:pt x="79" y="1390"/>
                </a:lnTo>
                <a:lnTo>
                  <a:pt x="92" y="1390"/>
                </a:lnTo>
                <a:lnTo>
                  <a:pt x="105" y="1392"/>
                </a:lnTo>
                <a:lnTo>
                  <a:pt x="118" y="1393"/>
                </a:lnTo>
                <a:lnTo>
                  <a:pt x="132" y="1394"/>
                </a:lnTo>
                <a:lnTo>
                  <a:pt x="145" y="1395"/>
                </a:lnTo>
                <a:lnTo>
                  <a:pt x="158" y="1396"/>
                </a:lnTo>
                <a:lnTo>
                  <a:pt x="171" y="1398"/>
                </a:lnTo>
                <a:lnTo>
                  <a:pt x="185" y="1398"/>
                </a:lnTo>
                <a:lnTo>
                  <a:pt x="198" y="1400"/>
                </a:lnTo>
                <a:lnTo>
                  <a:pt x="211" y="1401"/>
                </a:lnTo>
                <a:lnTo>
                  <a:pt x="224" y="1402"/>
                </a:lnTo>
                <a:lnTo>
                  <a:pt x="237" y="1403"/>
                </a:lnTo>
                <a:lnTo>
                  <a:pt x="251" y="1404"/>
                </a:lnTo>
                <a:lnTo>
                  <a:pt x="264" y="1406"/>
                </a:lnTo>
                <a:lnTo>
                  <a:pt x="277" y="1407"/>
                </a:lnTo>
                <a:lnTo>
                  <a:pt x="290" y="1408"/>
                </a:lnTo>
                <a:lnTo>
                  <a:pt x="303" y="1409"/>
                </a:lnTo>
                <a:lnTo>
                  <a:pt x="317" y="1410"/>
                </a:lnTo>
                <a:lnTo>
                  <a:pt x="330" y="1412"/>
                </a:lnTo>
                <a:lnTo>
                  <a:pt x="343" y="1413"/>
                </a:lnTo>
                <a:lnTo>
                  <a:pt x="356" y="1414"/>
                </a:lnTo>
                <a:lnTo>
                  <a:pt x="370" y="1416"/>
                </a:lnTo>
                <a:lnTo>
                  <a:pt x="383" y="1416"/>
                </a:lnTo>
                <a:lnTo>
                  <a:pt x="396" y="1418"/>
                </a:lnTo>
                <a:lnTo>
                  <a:pt x="409" y="1419"/>
                </a:lnTo>
                <a:lnTo>
                  <a:pt x="422" y="1420"/>
                </a:lnTo>
                <a:lnTo>
                  <a:pt x="436" y="1422"/>
                </a:lnTo>
                <a:lnTo>
                  <a:pt x="449" y="1423"/>
                </a:lnTo>
                <a:lnTo>
                  <a:pt x="462" y="1424"/>
                </a:lnTo>
                <a:lnTo>
                  <a:pt x="476" y="1425"/>
                </a:lnTo>
                <a:lnTo>
                  <a:pt x="489" y="1254"/>
                </a:lnTo>
                <a:lnTo>
                  <a:pt x="502" y="947"/>
                </a:lnTo>
                <a:lnTo>
                  <a:pt x="515" y="658"/>
                </a:lnTo>
                <a:lnTo>
                  <a:pt x="528" y="437"/>
                </a:lnTo>
                <a:lnTo>
                  <a:pt x="541" y="287"/>
                </a:lnTo>
                <a:lnTo>
                  <a:pt x="555" y="197"/>
                </a:lnTo>
                <a:lnTo>
                  <a:pt x="568" y="152"/>
                </a:lnTo>
                <a:lnTo>
                  <a:pt x="581" y="139"/>
                </a:lnTo>
                <a:lnTo>
                  <a:pt x="594" y="149"/>
                </a:lnTo>
                <a:lnTo>
                  <a:pt x="607" y="173"/>
                </a:lnTo>
                <a:lnTo>
                  <a:pt x="621" y="207"/>
                </a:lnTo>
                <a:lnTo>
                  <a:pt x="634" y="246"/>
                </a:lnTo>
                <a:lnTo>
                  <a:pt x="647" y="289"/>
                </a:lnTo>
                <a:lnTo>
                  <a:pt x="661" y="333"/>
                </a:lnTo>
                <a:lnTo>
                  <a:pt x="674" y="377"/>
                </a:lnTo>
                <a:lnTo>
                  <a:pt x="687" y="421"/>
                </a:lnTo>
                <a:lnTo>
                  <a:pt x="700" y="463"/>
                </a:lnTo>
                <a:lnTo>
                  <a:pt x="713" y="505"/>
                </a:lnTo>
                <a:lnTo>
                  <a:pt x="726" y="546"/>
                </a:lnTo>
                <a:lnTo>
                  <a:pt x="740" y="584"/>
                </a:lnTo>
                <a:lnTo>
                  <a:pt x="753" y="622"/>
                </a:lnTo>
                <a:lnTo>
                  <a:pt x="766" y="658"/>
                </a:lnTo>
                <a:lnTo>
                  <a:pt x="780" y="693"/>
                </a:lnTo>
                <a:lnTo>
                  <a:pt x="793" y="727"/>
                </a:lnTo>
                <a:lnTo>
                  <a:pt x="806" y="759"/>
                </a:lnTo>
                <a:lnTo>
                  <a:pt x="819" y="789"/>
                </a:lnTo>
                <a:lnTo>
                  <a:pt x="832" y="819"/>
                </a:lnTo>
                <a:lnTo>
                  <a:pt x="846" y="847"/>
                </a:lnTo>
                <a:lnTo>
                  <a:pt x="859" y="874"/>
                </a:lnTo>
                <a:lnTo>
                  <a:pt x="872" y="900"/>
                </a:lnTo>
                <a:lnTo>
                  <a:pt x="886" y="925"/>
                </a:lnTo>
                <a:lnTo>
                  <a:pt x="898" y="949"/>
                </a:lnTo>
                <a:lnTo>
                  <a:pt x="911" y="972"/>
                </a:lnTo>
                <a:lnTo>
                  <a:pt x="925" y="994"/>
                </a:lnTo>
                <a:lnTo>
                  <a:pt x="938" y="1015"/>
                </a:lnTo>
                <a:lnTo>
                  <a:pt x="951" y="1035"/>
                </a:lnTo>
                <a:lnTo>
                  <a:pt x="965" y="1055"/>
                </a:lnTo>
                <a:lnTo>
                  <a:pt x="978" y="1074"/>
                </a:lnTo>
                <a:lnTo>
                  <a:pt x="991" y="1092"/>
                </a:lnTo>
                <a:lnTo>
                  <a:pt x="1004" y="1109"/>
                </a:lnTo>
                <a:lnTo>
                  <a:pt x="1017" y="1126"/>
                </a:lnTo>
                <a:lnTo>
                  <a:pt x="1031" y="1142"/>
                </a:lnTo>
                <a:lnTo>
                  <a:pt x="1044" y="1157"/>
                </a:lnTo>
                <a:lnTo>
                  <a:pt x="1057" y="1171"/>
                </a:lnTo>
                <a:lnTo>
                  <a:pt x="1071" y="1185"/>
                </a:lnTo>
                <a:lnTo>
                  <a:pt x="1084" y="1199"/>
                </a:lnTo>
                <a:lnTo>
                  <a:pt x="1096" y="1212"/>
                </a:lnTo>
                <a:lnTo>
                  <a:pt x="1110" y="1224"/>
                </a:lnTo>
                <a:lnTo>
                  <a:pt x="1123" y="1062"/>
                </a:lnTo>
                <a:lnTo>
                  <a:pt x="1136" y="762"/>
                </a:lnTo>
                <a:lnTo>
                  <a:pt x="1150" y="481"/>
                </a:lnTo>
                <a:lnTo>
                  <a:pt x="1163" y="267"/>
                </a:lnTo>
                <a:lnTo>
                  <a:pt x="1176" y="124"/>
                </a:lnTo>
                <a:lnTo>
                  <a:pt x="1189" y="42"/>
                </a:lnTo>
                <a:lnTo>
                  <a:pt x="1202" y="4"/>
                </a:lnTo>
                <a:lnTo>
                  <a:pt x="1216" y="0"/>
                </a:lnTo>
                <a:lnTo>
                  <a:pt x="1229" y="17"/>
                </a:lnTo>
                <a:lnTo>
                  <a:pt x="1242" y="48"/>
                </a:lnTo>
                <a:lnTo>
                  <a:pt x="1255" y="89"/>
                </a:lnTo>
                <a:lnTo>
                  <a:pt x="1269" y="135"/>
                </a:lnTo>
                <a:lnTo>
                  <a:pt x="1282" y="185"/>
                </a:lnTo>
                <a:lnTo>
                  <a:pt x="1295" y="235"/>
                </a:lnTo>
                <a:lnTo>
                  <a:pt x="1308" y="286"/>
                </a:lnTo>
                <a:lnTo>
                  <a:pt x="1322" y="335"/>
                </a:lnTo>
                <a:lnTo>
                  <a:pt x="1335" y="384"/>
                </a:lnTo>
                <a:lnTo>
                  <a:pt x="1348" y="431"/>
                </a:lnTo>
                <a:lnTo>
                  <a:pt x="1361" y="476"/>
                </a:lnTo>
                <a:lnTo>
                  <a:pt x="1375" y="520"/>
                </a:lnTo>
                <a:lnTo>
                  <a:pt x="1387" y="562"/>
                </a:lnTo>
                <a:lnTo>
                  <a:pt x="1401" y="603"/>
                </a:lnTo>
                <a:lnTo>
                  <a:pt x="1414" y="642"/>
                </a:lnTo>
                <a:lnTo>
                  <a:pt x="1427" y="679"/>
                </a:lnTo>
                <a:lnTo>
                  <a:pt x="1440" y="715"/>
                </a:lnTo>
                <a:lnTo>
                  <a:pt x="1454" y="750"/>
                </a:lnTo>
                <a:lnTo>
                  <a:pt x="1467" y="783"/>
                </a:lnTo>
                <a:lnTo>
                  <a:pt x="1480" y="814"/>
                </a:lnTo>
                <a:lnTo>
                  <a:pt x="1493" y="845"/>
                </a:lnTo>
                <a:lnTo>
                  <a:pt x="1507" y="874"/>
                </a:lnTo>
                <a:lnTo>
                  <a:pt x="1520" y="902"/>
                </a:lnTo>
                <a:lnTo>
                  <a:pt x="1533" y="928"/>
                </a:lnTo>
                <a:lnTo>
                  <a:pt x="1546" y="954"/>
                </a:lnTo>
                <a:lnTo>
                  <a:pt x="1560" y="979"/>
                </a:lnTo>
                <a:lnTo>
                  <a:pt x="1573" y="1002"/>
                </a:lnTo>
                <a:lnTo>
                  <a:pt x="1586" y="1025"/>
                </a:lnTo>
                <a:lnTo>
                  <a:pt x="1599" y="1046"/>
                </a:lnTo>
                <a:lnTo>
                  <a:pt x="1613" y="1067"/>
                </a:lnTo>
                <a:lnTo>
                  <a:pt x="1625" y="1087"/>
                </a:lnTo>
                <a:lnTo>
                  <a:pt x="1639" y="1106"/>
                </a:lnTo>
                <a:lnTo>
                  <a:pt x="1652" y="1125"/>
                </a:lnTo>
                <a:lnTo>
                  <a:pt x="1665" y="1142"/>
                </a:lnTo>
                <a:lnTo>
                  <a:pt x="1678" y="1159"/>
                </a:lnTo>
                <a:lnTo>
                  <a:pt x="1692" y="1175"/>
                </a:lnTo>
                <a:lnTo>
                  <a:pt x="1705" y="1191"/>
                </a:lnTo>
                <a:lnTo>
                  <a:pt x="1718" y="1206"/>
                </a:lnTo>
                <a:lnTo>
                  <a:pt x="1731" y="1220"/>
                </a:lnTo>
                <a:lnTo>
                  <a:pt x="1745" y="1234"/>
                </a:lnTo>
                <a:lnTo>
                  <a:pt x="1758" y="1247"/>
                </a:lnTo>
                <a:lnTo>
                  <a:pt x="1771" y="1259"/>
                </a:lnTo>
                <a:lnTo>
                  <a:pt x="1784" y="1272"/>
                </a:lnTo>
                <a:lnTo>
                  <a:pt x="1798" y="1283"/>
                </a:lnTo>
                <a:lnTo>
                  <a:pt x="1811" y="1294"/>
                </a:lnTo>
                <a:lnTo>
                  <a:pt x="1824" y="1305"/>
                </a:lnTo>
                <a:lnTo>
                  <a:pt x="1837" y="1315"/>
                </a:lnTo>
                <a:lnTo>
                  <a:pt x="1850" y="1325"/>
                </a:lnTo>
                <a:lnTo>
                  <a:pt x="1864" y="1335"/>
                </a:lnTo>
                <a:lnTo>
                  <a:pt x="1877" y="1344"/>
                </a:lnTo>
                <a:lnTo>
                  <a:pt x="1890" y="1352"/>
                </a:lnTo>
                <a:lnTo>
                  <a:pt x="1904" y="1361"/>
                </a:lnTo>
                <a:lnTo>
                  <a:pt x="1916" y="1223"/>
                </a:lnTo>
                <a:lnTo>
                  <a:pt x="1930" y="969"/>
                </a:lnTo>
                <a:lnTo>
                  <a:pt x="1943" y="730"/>
                </a:lnTo>
                <a:lnTo>
                  <a:pt x="1956" y="549"/>
                </a:lnTo>
                <a:lnTo>
                  <a:pt x="1969" y="427"/>
                </a:lnTo>
                <a:lnTo>
                  <a:pt x="1983" y="356"/>
                </a:lnTo>
                <a:lnTo>
                  <a:pt x="1996" y="323"/>
                </a:lnTo>
                <a:lnTo>
                  <a:pt x="2009" y="318"/>
                </a:lnTo>
                <a:lnTo>
                  <a:pt x="2022" y="330"/>
                </a:lnTo>
                <a:lnTo>
                  <a:pt x="2035" y="356"/>
                </a:lnTo>
                <a:lnTo>
                  <a:pt x="2049" y="389"/>
                </a:lnTo>
                <a:lnTo>
                  <a:pt x="2062" y="426"/>
                </a:lnTo>
                <a:lnTo>
                  <a:pt x="2075" y="466"/>
                </a:lnTo>
                <a:lnTo>
                  <a:pt x="2089" y="507"/>
                </a:lnTo>
                <a:lnTo>
                  <a:pt x="2102" y="548"/>
                </a:lnTo>
                <a:lnTo>
                  <a:pt x="2115" y="589"/>
                </a:lnTo>
                <a:lnTo>
                  <a:pt x="2128" y="629"/>
                </a:lnTo>
                <a:lnTo>
                  <a:pt x="2141" y="667"/>
                </a:lnTo>
                <a:lnTo>
                  <a:pt x="2155" y="704"/>
                </a:lnTo>
                <a:lnTo>
                  <a:pt x="2168" y="740"/>
                </a:lnTo>
                <a:lnTo>
                  <a:pt x="2181" y="775"/>
                </a:lnTo>
                <a:lnTo>
                  <a:pt x="2194" y="808"/>
                </a:lnTo>
                <a:lnTo>
                  <a:pt x="2207" y="840"/>
                </a:lnTo>
                <a:lnTo>
                  <a:pt x="2220" y="871"/>
                </a:lnTo>
                <a:lnTo>
                  <a:pt x="2234" y="900"/>
                </a:lnTo>
                <a:lnTo>
                  <a:pt x="2247" y="928"/>
                </a:lnTo>
                <a:lnTo>
                  <a:pt x="2260" y="955"/>
                </a:lnTo>
                <a:lnTo>
                  <a:pt x="2274" y="981"/>
                </a:lnTo>
                <a:lnTo>
                  <a:pt x="2287" y="1005"/>
                </a:lnTo>
                <a:lnTo>
                  <a:pt x="2300" y="1029"/>
                </a:lnTo>
                <a:lnTo>
                  <a:pt x="2313" y="1052"/>
                </a:lnTo>
                <a:lnTo>
                  <a:pt x="2326" y="1074"/>
                </a:lnTo>
                <a:lnTo>
                  <a:pt x="2339" y="1094"/>
                </a:lnTo>
                <a:lnTo>
                  <a:pt x="2353" y="1115"/>
                </a:lnTo>
                <a:lnTo>
                  <a:pt x="2366" y="1134"/>
                </a:lnTo>
                <a:lnTo>
                  <a:pt x="2379" y="1152"/>
                </a:lnTo>
                <a:lnTo>
                  <a:pt x="2393" y="1170"/>
                </a:lnTo>
                <a:lnTo>
                  <a:pt x="2405" y="1187"/>
                </a:lnTo>
                <a:lnTo>
                  <a:pt x="2419" y="1203"/>
                </a:lnTo>
                <a:lnTo>
                  <a:pt x="2432" y="1219"/>
                </a:lnTo>
                <a:lnTo>
                  <a:pt x="2445" y="1233"/>
                </a:lnTo>
                <a:lnTo>
                  <a:pt x="2459" y="1248"/>
                </a:lnTo>
                <a:lnTo>
                  <a:pt x="2472" y="1261"/>
                </a:lnTo>
                <a:lnTo>
                  <a:pt x="2485" y="1275"/>
                </a:lnTo>
                <a:lnTo>
                  <a:pt x="2499" y="1287"/>
                </a:lnTo>
                <a:lnTo>
                  <a:pt x="2511" y="1299"/>
                </a:lnTo>
                <a:lnTo>
                  <a:pt x="2524" y="1311"/>
                </a:lnTo>
                <a:lnTo>
                  <a:pt x="2538" y="1322"/>
                </a:lnTo>
                <a:lnTo>
                  <a:pt x="2551" y="1330"/>
                </a:lnTo>
                <a:lnTo>
                  <a:pt x="2564" y="1336"/>
                </a:lnTo>
                <a:lnTo>
                  <a:pt x="2578" y="1339"/>
                </a:lnTo>
                <a:lnTo>
                  <a:pt x="2591" y="1341"/>
                </a:lnTo>
                <a:lnTo>
                  <a:pt x="2604" y="1343"/>
                </a:lnTo>
                <a:lnTo>
                  <a:pt x="2617" y="1345"/>
                </a:lnTo>
                <a:lnTo>
                  <a:pt x="2630" y="1346"/>
                </a:lnTo>
                <a:lnTo>
                  <a:pt x="2644" y="1347"/>
                </a:lnTo>
                <a:lnTo>
                  <a:pt x="2657" y="1348"/>
                </a:lnTo>
                <a:lnTo>
                  <a:pt x="2670" y="1349"/>
                </a:lnTo>
                <a:lnTo>
                  <a:pt x="2684" y="1350"/>
                </a:lnTo>
                <a:lnTo>
                  <a:pt x="2697" y="1350"/>
                </a:lnTo>
                <a:lnTo>
                  <a:pt x="2710" y="1351"/>
                </a:lnTo>
                <a:lnTo>
                  <a:pt x="2723" y="1352"/>
                </a:lnTo>
                <a:lnTo>
                  <a:pt x="2736" y="1352"/>
                </a:lnTo>
                <a:lnTo>
                  <a:pt x="2749" y="1352"/>
                </a:lnTo>
                <a:lnTo>
                  <a:pt x="2763" y="1353"/>
                </a:lnTo>
                <a:lnTo>
                  <a:pt x="2776" y="1353"/>
                </a:lnTo>
                <a:lnTo>
                  <a:pt x="2789" y="1353"/>
                </a:lnTo>
                <a:lnTo>
                  <a:pt x="2802" y="1353"/>
                </a:lnTo>
                <a:lnTo>
                  <a:pt x="2815" y="1353"/>
                </a:lnTo>
                <a:lnTo>
                  <a:pt x="2829" y="1354"/>
                </a:lnTo>
                <a:lnTo>
                  <a:pt x="2842" y="1354"/>
                </a:lnTo>
                <a:lnTo>
                  <a:pt x="2855" y="1354"/>
                </a:lnTo>
                <a:lnTo>
                  <a:pt x="2869" y="1354"/>
                </a:lnTo>
                <a:lnTo>
                  <a:pt x="2882" y="1354"/>
                </a:lnTo>
                <a:lnTo>
                  <a:pt x="2895" y="1353"/>
                </a:lnTo>
                <a:lnTo>
                  <a:pt x="2908" y="1353"/>
                </a:lnTo>
                <a:lnTo>
                  <a:pt x="2921" y="1353"/>
                </a:lnTo>
                <a:lnTo>
                  <a:pt x="2935" y="1353"/>
                </a:lnTo>
                <a:lnTo>
                  <a:pt x="2948" y="1353"/>
                </a:lnTo>
                <a:lnTo>
                  <a:pt x="2961" y="1353"/>
                </a:lnTo>
                <a:lnTo>
                  <a:pt x="2974" y="1353"/>
                </a:lnTo>
                <a:lnTo>
                  <a:pt x="2988" y="1353"/>
                </a:lnTo>
                <a:lnTo>
                  <a:pt x="3000" y="1353"/>
                </a:lnTo>
                <a:lnTo>
                  <a:pt x="3014" y="1353"/>
                </a:lnTo>
                <a:lnTo>
                  <a:pt x="3027" y="1353"/>
                </a:lnTo>
                <a:lnTo>
                  <a:pt x="3040" y="1353"/>
                </a:lnTo>
                <a:lnTo>
                  <a:pt x="3054" y="1353"/>
                </a:lnTo>
                <a:lnTo>
                  <a:pt x="3067" y="1353"/>
                </a:lnTo>
                <a:lnTo>
                  <a:pt x="3080" y="1353"/>
                </a:lnTo>
                <a:lnTo>
                  <a:pt x="3093" y="1353"/>
                </a:lnTo>
                <a:lnTo>
                  <a:pt x="3106" y="1353"/>
                </a:lnTo>
                <a:lnTo>
                  <a:pt x="3120" y="1353"/>
                </a:lnTo>
                <a:lnTo>
                  <a:pt x="3133" y="1353"/>
                </a:lnTo>
                <a:lnTo>
                  <a:pt x="3146" y="1353"/>
                </a:lnTo>
                <a:lnTo>
                  <a:pt x="3159" y="1353"/>
                </a:lnTo>
                <a:lnTo>
                  <a:pt x="3173" y="1353"/>
                </a:lnTo>
                <a:lnTo>
                  <a:pt x="3186" y="1353"/>
                </a:lnTo>
                <a:lnTo>
                  <a:pt x="3199" y="1353"/>
                </a:lnTo>
                <a:lnTo>
                  <a:pt x="3212" y="1353"/>
                </a:lnTo>
                <a:lnTo>
                  <a:pt x="3226" y="1354"/>
                </a:lnTo>
                <a:lnTo>
                  <a:pt x="3239" y="1354"/>
                </a:lnTo>
                <a:lnTo>
                  <a:pt x="3252" y="1354"/>
                </a:lnTo>
                <a:lnTo>
                  <a:pt x="3265" y="1354"/>
                </a:lnTo>
                <a:lnTo>
                  <a:pt x="3278" y="1355"/>
                </a:lnTo>
                <a:lnTo>
                  <a:pt x="3291" y="1355"/>
                </a:lnTo>
                <a:lnTo>
                  <a:pt x="3305" y="1355"/>
                </a:lnTo>
                <a:lnTo>
                  <a:pt x="3318" y="1356"/>
                </a:lnTo>
                <a:lnTo>
                  <a:pt x="3331" y="1356"/>
                </a:lnTo>
                <a:lnTo>
                  <a:pt x="3344" y="1356"/>
                </a:lnTo>
                <a:lnTo>
                  <a:pt x="3358" y="1357"/>
                </a:lnTo>
                <a:lnTo>
                  <a:pt x="3371" y="1357"/>
                </a:lnTo>
                <a:lnTo>
                  <a:pt x="3384" y="1358"/>
                </a:lnTo>
                <a:lnTo>
                  <a:pt x="3397" y="1358"/>
                </a:lnTo>
                <a:lnTo>
                  <a:pt x="3411" y="1359"/>
                </a:lnTo>
                <a:lnTo>
                  <a:pt x="3424" y="1360"/>
                </a:lnTo>
                <a:lnTo>
                  <a:pt x="3437" y="1360"/>
                </a:lnTo>
                <a:lnTo>
                  <a:pt x="3450" y="1360"/>
                </a:lnTo>
                <a:lnTo>
                  <a:pt x="3463" y="1361"/>
                </a:lnTo>
                <a:lnTo>
                  <a:pt x="3477" y="1362"/>
                </a:lnTo>
                <a:lnTo>
                  <a:pt x="3490" y="1362"/>
                </a:lnTo>
                <a:lnTo>
                  <a:pt x="3503" y="1363"/>
                </a:lnTo>
                <a:lnTo>
                  <a:pt x="3517" y="1364"/>
                </a:lnTo>
                <a:lnTo>
                  <a:pt x="3529" y="1364"/>
                </a:lnTo>
                <a:lnTo>
                  <a:pt x="3543" y="1365"/>
                </a:lnTo>
                <a:lnTo>
                  <a:pt x="3556" y="1366"/>
                </a:lnTo>
                <a:lnTo>
                  <a:pt x="3569" y="1366"/>
                </a:lnTo>
                <a:lnTo>
                  <a:pt x="3582" y="1368"/>
                </a:lnTo>
                <a:lnTo>
                  <a:pt x="3596" y="1368"/>
                </a:lnTo>
                <a:lnTo>
                  <a:pt x="3609" y="1369"/>
                </a:lnTo>
                <a:lnTo>
                  <a:pt x="3622" y="1370"/>
                </a:lnTo>
                <a:lnTo>
                  <a:pt x="3635" y="1371"/>
                </a:lnTo>
                <a:lnTo>
                  <a:pt x="3648" y="1372"/>
                </a:lnTo>
                <a:lnTo>
                  <a:pt x="3662" y="1372"/>
                </a:lnTo>
                <a:lnTo>
                  <a:pt x="3675" y="1373"/>
                </a:lnTo>
                <a:lnTo>
                  <a:pt x="3688" y="1374"/>
                </a:lnTo>
                <a:lnTo>
                  <a:pt x="3702" y="1375"/>
                </a:lnTo>
                <a:lnTo>
                  <a:pt x="3715" y="1376"/>
                </a:lnTo>
                <a:lnTo>
                  <a:pt x="3728" y="1377"/>
                </a:lnTo>
                <a:lnTo>
                  <a:pt x="3741" y="1378"/>
                </a:lnTo>
                <a:lnTo>
                  <a:pt x="3754" y="1379"/>
                </a:lnTo>
                <a:lnTo>
                  <a:pt x="3768" y="1380"/>
                </a:lnTo>
                <a:lnTo>
                  <a:pt x="3781" y="1381"/>
                </a:lnTo>
                <a:lnTo>
                  <a:pt x="3794" y="1382"/>
                </a:lnTo>
                <a:lnTo>
                  <a:pt x="3807" y="1383"/>
                </a:lnTo>
              </a:path>
            </a:pathLst>
          </a:custGeom>
          <a:noFill/>
          <a:ln w="50800" cap="rnd" cmpd="sng">
            <a:solidFill>
              <a:srgbClr val="FE911B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3" name="Zástupný symbol čísla snímky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0F662F-9985-4D27-9948-2BCB754C3076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0946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FF00"/>
                </a:solidFill>
              </a:rPr>
              <a:t>Obsah</a:t>
            </a:r>
            <a:endParaRPr lang="en-US" dirty="0">
              <a:solidFill>
                <a:srgbClr val="FFFF00"/>
              </a:solidFill>
            </a:endParaRPr>
          </a:p>
        </p:txBody>
      </p:sp>
      <p:grpSp>
        <p:nvGrpSpPr>
          <p:cNvPr id="2" name="Group 40"/>
          <p:cNvGrpSpPr>
            <a:grpSpLocks/>
          </p:cNvGrpSpPr>
          <p:nvPr/>
        </p:nvGrpSpPr>
        <p:grpSpPr bwMode="auto">
          <a:xfrm>
            <a:off x="1828800" y="4745038"/>
            <a:ext cx="5410200" cy="665162"/>
            <a:chOff x="1152" y="2989"/>
            <a:chExt cx="3408" cy="419"/>
          </a:xfrm>
        </p:grpSpPr>
        <p:grpSp>
          <p:nvGrpSpPr>
            <p:cNvPr id="4" name="Group 21"/>
            <p:cNvGrpSpPr>
              <a:grpSpLocks/>
            </p:cNvGrpSpPr>
            <p:nvPr/>
          </p:nvGrpSpPr>
          <p:grpSpPr bwMode="auto">
            <a:xfrm>
              <a:off x="1152" y="2989"/>
              <a:ext cx="480" cy="419"/>
              <a:chOff x="3174" y="2656"/>
              <a:chExt cx="1549" cy="1351"/>
            </a:xfrm>
          </p:grpSpPr>
          <p:sp>
            <p:nvSpPr>
              <p:cNvPr id="40982" name="AutoShape 22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40983" name="AutoShape 23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40984" name="AutoShape 24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40988" name="Line 28"/>
            <p:cNvSpPr>
              <a:spLocks noChangeShapeType="1"/>
            </p:cNvSpPr>
            <p:nvPr/>
          </p:nvSpPr>
          <p:spPr bwMode="auto">
            <a:xfrm>
              <a:off x="1536" y="3373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40989" name="Text Box 29"/>
            <p:cNvSpPr txBox="1">
              <a:spLocks noChangeArrowheads="1"/>
            </p:cNvSpPr>
            <p:nvPr/>
          </p:nvSpPr>
          <p:spPr bwMode="auto">
            <a:xfrm>
              <a:off x="1974" y="3018"/>
              <a:ext cx="237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cs-CZ" sz="2400" b="1" dirty="0" smtClean="0">
                  <a:solidFill>
                    <a:schemeClr val="tx2"/>
                  </a:solidFill>
                </a:rPr>
                <a:t>Otázky a omyly pacientů</a:t>
              </a:r>
              <a:endParaRPr lang="en-US" sz="2400" b="1" dirty="0">
                <a:solidFill>
                  <a:schemeClr val="tx2"/>
                </a:solidFill>
              </a:endParaRPr>
            </a:p>
          </p:txBody>
        </p:sp>
        <p:sp>
          <p:nvSpPr>
            <p:cNvPr id="40990" name="Text Box 30"/>
            <p:cNvSpPr txBox="1">
              <a:spLocks noChangeArrowheads="1"/>
            </p:cNvSpPr>
            <p:nvPr/>
          </p:nvSpPr>
          <p:spPr bwMode="gray">
            <a:xfrm>
              <a:off x="1276" y="3051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b="1" dirty="0">
                  <a:solidFill>
                    <a:schemeClr val="bg1"/>
                  </a:solidFill>
                </a:rPr>
                <a:t>4</a:t>
              </a:r>
            </a:p>
          </p:txBody>
        </p:sp>
      </p:grpSp>
      <p:sp>
        <p:nvSpPr>
          <p:cNvPr id="40992" name="Text Box 32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cs-CZ"/>
          </a:p>
        </p:txBody>
      </p:sp>
      <p:sp>
        <p:nvSpPr>
          <p:cNvPr id="3" name="Zástupný symbol čísla snímky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0F662F-9985-4D27-9948-2BCB754C3076}" type="slidenum">
              <a:rPr lang="en-US" smtClean="0"/>
              <a:pPr/>
              <a:t>24</a:t>
            </a:fld>
            <a:endParaRPr lang="en-US"/>
          </a:p>
        </p:txBody>
      </p:sp>
      <p:grpSp>
        <p:nvGrpSpPr>
          <p:cNvPr id="5" name="Group 40"/>
          <p:cNvGrpSpPr>
            <a:grpSpLocks/>
          </p:cNvGrpSpPr>
          <p:nvPr/>
        </p:nvGrpSpPr>
        <p:grpSpPr bwMode="auto">
          <a:xfrm>
            <a:off x="1835696" y="5661248"/>
            <a:ext cx="5410200" cy="665162"/>
            <a:chOff x="1152" y="2989"/>
            <a:chExt cx="3408" cy="419"/>
          </a:xfrm>
        </p:grpSpPr>
        <p:grpSp>
          <p:nvGrpSpPr>
            <p:cNvPr id="6" name="Group 21"/>
            <p:cNvGrpSpPr>
              <a:grpSpLocks/>
            </p:cNvGrpSpPr>
            <p:nvPr/>
          </p:nvGrpSpPr>
          <p:grpSpPr bwMode="auto">
            <a:xfrm>
              <a:off x="1152" y="2989"/>
              <a:ext cx="480" cy="419"/>
              <a:chOff x="3174" y="2656"/>
              <a:chExt cx="1549" cy="1351"/>
            </a:xfrm>
          </p:grpSpPr>
          <p:sp>
            <p:nvSpPr>
              <p:cNvPr id="51" name="AutoShape 22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52" name="AutoShape 23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53" name="AutoShape 24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48" name="Line 28"/>
            <p:cNvSpPr>
              <a:spLocks noChangeShapeType="1"/>
            </p:cNvSpPr>
            <p:nvPr/>
          </p:nvSpPr>
          <p:spPr bwMode="auto">
            <a:xfrm>
              <a:off x="1536" y="3373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49" name="Text Box 29"/>
            <p:cNvSpPr txBox="1">
              <a:spLocks noChangeArrowheads="1"/>
            </p:cNvSpPr>
            <p:nvPr/>
          </p:nvSpPr>
          <p:spPr bwMode="auto">
            <a:xfrm>
              <a:off x="1974" y="3018"/>
              <a:ext cx="1571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cs-CZ" sz="2400" b="1" dirty="0" smtClean="0">
                  <a:solidFill>
                    <a:schemeClr val="tx2"/>
                  </a:solidFill>
                </a:rPr>
                <a:t>Závěr a diskuse</a:t>
              </a:r>
              <a:endParaRPr lang="en-US" sz="2400" b="1" dirty="0">
                <a:solidFill>
                  <a:schemeClr val="tx2"/>
                </a:solidFill>
              </a:endParaRPr>
            </a:p>
          </p:txBody>
        </p:sp>
        <p:sp>
          <p:nvSpPr>
            <p:cNvPr id="50" name="Text Box 30"/>
            <p:cNvSpPr txBox="1">
              <a:spLocks noChangeArrowheads="1"/>
            </p:cNvSpPr>
            <p:nvPr/>
          </p:nvSpPr>
          <p:spPr bwMode="gray">
            <a:xfrm>
              <a:off x="1275" y="3051"/>
              <a:ext cx="22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cs-CZ" sz="2400" b="1" dirty="0" smtClean="0">
                  <a:solidFill>
                    <a:schemeClr val="bg1"/>
                  </a:solidFill>
                </a:rPr>
                <a:t>5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Group 40"/>
          <p:cNvGrpSpPr>
            <a:grpSpLocks/>
          </p:cNvGrpSpPr>
          <p:nvPr/>
        </p:nvGrpSpPr>
        <p:grpSpPr bwMode="auto">
          <a:xfrm>
            <a:off x="1835696" y="2132856"/>
            <a:ext cx="5410201" cy="665162"/>
            <a:chOff x="1152" y="2989"/>
            <a:chExt cx="3408" cy="419"/>
          </a:xfrm>
        </p:grpSpPr>
        <p:grpSp>
          <p:nvGrpSpPr>
            <p:cNvPr id="8" name="Group 21"/>
            <p:cNvGrpSpPr>
              <a:grpSpLocks/>
            </p:cNvGrpSpPr>
            <p:nvPr/>
          </p:nvGrpSpPr>
          <p:grpSpPr bwMode="auto">
            <a:xfrm>
              <a:off x="1152" y="2989"/>
              <a:ext cx="480" cy="419"/>
              <a:chOff x="3174" y="2656"/>
              <a:chExt cx="1549" cy="1351"/>
            </a:xfrm>
          </p:grpSpPr>
          <p:sp>
            <p:nvSpPr>
              <p:cNvPr id="59" name="AutoShape 22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0" name="AutoShape 23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1" name="AutoShape 24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56" name="Line 28"/>
            <p:cNvSpPr>
              <a:spLocks noChangeShapeType="1"/>
            </p:cNvSpPr>
            <p:nvPr/>
          </p:nvSpPr>
          <p:spPr bwMode="auto">
            <a:xfrm>
              <a:off x="1536" y="3373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57" name="Text Box 29"/>
            <p:cNvSpPr txBox="1">
              <a:spLocks noChangeArrowheads="1"/>
            </p:cNvSpPr>
            <p:nvPr/>
          </p:nvSpPr>
          <p:spPr bwMode="auto">
            <a:xfrm>
              <a:off x="1974" y="3018"/>
              <a:ext cx="256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cs-CZ" sz="2400" b="1" dirty="0" err="1" smtClean="0">
                  <a:solidFill>
                    <a:schemeClr val="tx2"/>
                  </a:solidFill>
                </a:rPr>
                <a:t>Inzulinoterapie</a:t>
              </a:r>
              <a:r>
                <a:rPr lang="cs-CZ" sz="2400" b="1" dirty="0" smtClean="0">
                  <a:solidFill>
                    <a:schemeClr val="tx2"/>
                  </a:solidFill>
                </a:rPr>
                <a:t> DM I , DM II</a:t>
              </a:r>
              <a:endParaRPr lang="en-US" sz="2400" b="1" dirty="0">
                <a:solidFill>
                  <a:schemeClr val="tx2"/>
                </a:solidFill>
              </a:endParaRPr>
            </a:p>
          </p:txBody>
        </p:sp>
        <p:sp>
          <p:nvSpPr>
            <p:cNvPr id="58" name="Text Box 30"/>
            <p:cNvSpPr txBox="1">
              <a:spLocks noChangeArrowheads="1"/>
            </p:cNvSpPr>
            <p:nvPr/>
          </p:nvSpPr>
          <p:spPr bwMode="gray">
            <a:xfrm>
              <a:off x="1275" y="3051"/>
              <a:ext cx="22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cs-CZ" sz="2400" b="1" dirty="0" smtClean="0">
                  <a:solidFill>
                    <a:schemeClr val="bg1"/>
                  </a:solidFill>
                </a:rPr>
                <a:t>1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40"/>
          <p:cNvGrpSpPr>
            <a:grpSpLocks/>
          </p:cNvGrpSpPr>
          <p:nvPr/>
        </p:nvGrpSpPr>
        <p:grpSpPr bwMode="auto">
          <a:xfrm>
            <a:off x="1835696" y="2852496"/>
            <a:ext cx="5543555" cy="830263"/>
            <a:chOff x="1152" y="2898"/>
            <a:chExt cx="3492" cy="523"/>
          </a:xfrm>
        </p:grpSpPr>
        <p:grpSp>
          <p:nvGrpSpPr>
            <p:cNvPr id="10" name="Group 21"/>
            <p:cNvGrpSpPr>
              <a:grpSpLocks/>
            </p:cNvGrpSpPr>
            <p:nvPr/>
          </p:nvGrpSpPr>
          <p:grpSpPr bwMode="auto">
            <a:xfrm>
              <a:off x="1152" y="2989"/>
              <a:ext cx="480" cy="419"/>
              <a:chOff x="3174" y="2656"/>
              <a:chExt cx="1549" cy="1351"/>
            </a:xfrm>
          </p:grpSpPr>
          <p:sp>
            <p:nvSpPr>
              <p:cNvPr id="67" name="AutoShape 22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8" name="AutoShape 23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9" name="AutoShape 24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64" name="Line 28"/>
            <p:cNvSpPr>
              <a:spLocks noChangeShapeType="1"/>
            </p:cNvSpPr>
            <p:nvPr/>
          </p:nvSpPr>
          <p:spPr bwMode="auto">
            <a:xfrm>
              <a:off x="1536" y="3373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65" name="Text Box 29"/>
            <p:cNvSpPr txBox="1">
              <a:spLocks noChangeArrowheads="1"/>
            </p:cNvSpPr>
            <p:nvPr/>
          </p:nvSpPr>
          <p:spPr bwMode="auto">
            <a:xfrm>
              <a:off x="1966" y="2898"/>
              <a:ext cx="2678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cs-CZ" sz="2400" b="1" dirty="0" smtClean="0">
                  <a:solidFill>
                    <a:schemeClr val="tx2"/>
                  </a:solidFill>
                </a:rPr>
                <a:t>Inzulínové režimy a výhody </a:t>
              </a:r>
            </a:p>
            <a:p>
              <a:pPr algn="ctr"/>
              <a:r>
                <a:rPr lang="cs-CZ" sz="2400" b="1" dirty="0" smtClean="0">
                  <a:solidFill>
                    <a:schemeClr val="tx2"/>
                  </a:solidFill>
                </a:rPr>
                <a:t>z časné </a:t>
              </a:r>
              <a:r>
                <a:rPr lang="cs-CZ" sz="2400" b="1" dirty="0" err="1" smtClean="0">
                  <a:solidFill>
                    <a:schemeClr val="tx2"/>
                  </a:solidFill>
                </a:rPr>
                <a:t>inzulinizace</a:t>
              </a:r>
              <a:endParaRPr lang="cs-CZ" sz="2400" b="1" dirty="0" smtClean="0">
                <a:solidFill>
                  <a:schemeClr val="tx2"/>
                </a:solidFill>
              </a:endParaRPr>
            </a:p>
          </p:txBody>
        </p:sp>
        <p:sp>
          <p:nvSpPr>
            <p:cNvPr id="66" name="Text Box 30"/>
            <p:cNvSpPr txBox="1">
              <a:spLocks noChangeArrowheads="1"/>
            </p:cNvSpPr>
            <p:nvPr/>
          </p:nvSpPr>
          <p:spPr bwMode="gray">
            <a:xfrm>
              <a:off x="1275" y="3051"/>
              <a:ext cx="22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cs-CZ" sz="2400" b="1" dirty="0" smtClean="0">
                  <a:solidFill>
                    <a:schemeClr val="bg1"/>
                  </a:solidFill>
                </a:rPr>
                <a:t>2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40"/>
          <p:cNvGrpSpPr>
            <a:grpSpLocks/>
          </p:cNvGrpSpPr>
          <p:nvPr/>
        </p:nvGrpSpPr>
        <p:grpSpPr bwMode="auto">
          <a:xfrm>
            <a:off x="1835696" y="3861048"/>
            <a:ext cx="5878514" cy="665162"/>
            <a:chOff x="1152" y="2989"/>
            <a:chExt cx="3703" cy="419"/>
          </a:xfrm>
        </p:grpSpPr>
        <p:grpSp>
          <p:nvGrpSpPr>
            <p:cNvPr id="12" name="Group 21"/>
            <p:cNvGrpSpPr>
              <a:grpSpLocks/>
            </p:cNvGrpSpPr>
            <p:nvPr/>
          </p:nvGrpSpPr>
          <p:grpSpPr bwMode="auto">
            <a:xfrm>
              <a:off x="1152" y="2989"/>
              <a:ext cx="480" cy="419"/>
              <a:chOff x="3174" y="2656"/>
              <a:chExt cx="1549" cy="1351"/>
            </a:xfrm>
          </p:grpSpPr>
          <p:sp>
            <p:nvSpPr>
              <p:cNvPr id="75" name="AutoShape 22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76" name="AutoShape 23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77" name="AutoShape 24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chemeClr val="tx2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72" name="Line 28"/>
            <p:cNvSpPr>
              <a:spLocks noChangeShapeType="1"/>
            </p:cNvSpPr>
            <p:nvPr/>
          </p:nvSpPr>
          <p:spPr bwMode="auto">
            <a:xfrm>
              <a:off x="1536" y="3373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73" name="Text Box 29"/>
            <p:cNvSpPr txBox="1">
              <a:spLocks noChangeArrowheads="1"/>
            </p:cNvSpPr>
            <p:nvPr/>
          </p:nvSpPr>
          <p:spPr bwMode="auto">
            <a:xfrm>
              <a:off x="1974" y="3018"/>
              <a:ext cx="2881" cy="291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cs-CZ" sz="2400" b="1" dirty="0" smtClean="0">
                  <a:solidFill>
                    <a:srgbClr val="FFFF00"/>
                  </a:solidFill>
                </a:rPr>
                <a:t>Inzulinový analog proč a kdy?</a:t>
              </a:r>
              <a:endParaRPr lang="en-US" sz="2400" b="1" dirty="0">
                <a:solidFill>
                  <a:srgbClr val="FFFF00"/>
                </a:solidFill>
              </a:endParaRPr>
            </a:p>
          </p:txBody>
        </p:sp>
        <p:sp>
          <p:nvSpPr>
            <p:cNvPr id="74" name="Text Box 30"/>
            <p:cNvSpPr txBox="1">
              <a:spLocks noChangeArrowheads="1"/>
            </p:cNvSpPr>
            <p:nvPr/>
          </p:nvSpPr>
          <p:spPr bwMode="gray">
            <a:xfrm>
              <a:off x="1275" y="3051"/>
              <a:ext cx="22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cs-CZ" sz="2400" b="1" dirty="0" smtClean="0">
                  <a:solidFill>
                    <a:schemeClr val="bg1"/>
                  </a:solidFill>
                </a:rPr>
                <a:t>3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305076" y="-171400"/>
            <a:ext cx="5803428" cy="1143000"/>
          </a:xfrm>
        </p:spPr>
        <p:txBody>
          <a:bodyPr/>
          <a:lstStyle/>
          <a:p>
            <a:pPr algn="l"/>
            <a:r>
              <a:rPr lang="cs-CZ" sz="3200" b="1" dirty="0">
                <a:solidFill>
                  <a:srgbClr val="FFFF00"/>
                </a:solidFill>
                <a:latin typeface="Verdana" pitchFamily="34" charset="0"/>
              </a:rPr>
              <a:t>Profil analoga inzulínu</a:t>
            </a:r>
            <a:endParaRPr lang="en-GB" sz="3200" b="1" dirty="0">
              <a:solidFill>
                <a:srgbClr val="FFFF00"/>
              </a:solidFill>
              <a:latin typeface="Verdana" pitchFamily="34" charset="0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822825" y="571500"/>
            <a:ext cx="4321175" cy="1163638"/>
          </a:xfrm>
        </p:spPr>
        <p:txBody>
          <a:bodyPr/>
          <a:lstStyle/>
          <a:p>
            <a:pPr marL="263525" indent="-263525">
              <a:lnSpc>
                <a:spcPct val="80000"/>
              </a:lnSpc>
              <a:buFontTx/>
              <a:buNone/>
            </a:pPr>
            <a:endParaRPr lang="en-GB" sz="1800" dirty="0"/>
          </a:p>
          <a:p>
            <a:pPr marL="263525" indent="-263525">
              <a:lnSpc>
                <a:spcPct val="80000"/>
              </a:lnSpc>
              <a:buFontTx/>
              <a:buNone/>
            </a:pPr>
            <a:endParaRPr lang="en-GB" sz="1800" dirty="0"/>
          </a:p>
          <a:p>
            <a:pPr marL="263525" indent="-263525">
              <a:lnSpc>
                <a:spcPct val="80000"/>
              </a:lnSpc>
              <a:buFontTx/>
              <a:buNone/>
            </a:pPr>
            <a:endParaRPr lang="en-GB" sz="1800" dirty="0"/>
          </a:p>
          <a:p>
            <a:pPr marL="263525" indent="-263525">
              <a:lnSpc>
                <a:spcPct val="80000"/>
              </a:lnSpc>
              <a:buFontTx/>
              <a:buNone/>
            </a:pPr>
            <a:endParaRPr lang="en-GB" sz="1800" dirty="0"/>
          </a:p>
          <a:p>
            <a:pPr marL="263525" indent="-263525">
              <a:lnSpc>
                <a:spcPct val="80000"/>
              </a:lnSpc>
              <a:buFontTx/>
              <a:buNone/>
            </a:pPr>
            <a:endParaRPr lang="en-GB" sz="1800" dirty="0"/>
          </a:p>
          <a:p>
            <a:pPr marL="263525" indent="-263525">
              <a:lnSpc>
                <a:spcPct val="80000"/>
              </a:lnSpc>
              <a:buFontTx/>
              <a:buNone/>
            </a:pPr>
            <a:endParaRPr lang="en-GB" sz="1800" dirty="0"/>
          </a:p>
        </p:txBody>
      </p:sp>
      <p:grpSp>
        <p:nvGrpSpPr>
          <p:cNvPr id="31748" name="Group 4"/>
          <p:cNvGrpSpPr>
            <a:grpSpLocks/>
          </p:cNvGrpSpPr>
          <p:nvPr/>
        </p:nvGrpSpPr>
        <p:grpSpPr bwMode="auto">
          <a:xfrm>
            <a:off x="530225" y="1419225"/>
            <a:ext cx="8232775" cy="4627563"/>
            <a:chOff x="334" y="862"/>
            <a:chExt cx="5186" cy="2915"/>
          </a:xfrm>
        </p:grpSpPr>
        <p:sp>
          <p:nvSpPr>
            <p:cNvPr id="31749" name="Text Box 5"/>
            <p:cNvSpPr txBox="1">
              <a:spLocks noChangeArrowheads="1"/>
            </p:cNvSpPr>
            <p:nvPr/>
          </p:nvSpPr>
          <p:spPr bwMode="auto">
            <a:xfrm>
              <a:off x="1701" y="862"/>
              <a:ext cx="3819" cy="8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BF0000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400050" indent="-398463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573088">
                <a:defRPr>
                  <a:solidFill>
                    <a:schemeClr val="tx1"/>
                  </a:solidFill>
                  <a:latin typeface="Arial" charset="0"/>
                </a:defRPr>
              </a:lvl2pPr>
              <a:lvl3pPr>
                <a:defRPr>
                  <a:solidFill>
                    <a:schemeClr val="tx1"/>
                  </a:solidFill>
                  <a:latin typeface="Arial" charset="0"/>
                </a:defRPr>
              </a:lvl3pPr>
              <a:lvl4pPr>
                <a:defRPr>
                  <a:solidFill>
                    <a:schemeClr val="tx1"/>
                  </a:solidFill>
                  <a:latin typeface="Arial" charset="0"/>
                </a:defRPr>
              </a:lvl4pPr>
              <a:lvl5pPr>
                <a:defRPr>
                  <a:solidFill>
                    <a:schemeClr val="tx1"/>
                  </a:solidFill>
                  <a:latin typeface="Arial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10000"/>
                </a:lnSpc>
                <a:spcBef>
                  <a:spcPct val="20000"/>
                </a:spcBef>
                <a:buClr>
                  <a:schemeClr val="accent1"/>
                </a:buClr>
                <a:buSzPct val="180000"/>
                <a:buFontTx/>
                <a:buChar char="•"/>
              </a:pPr>
              <a:r>
                <a:rPr lang="cs-CZ" sz="2400" b="1" dirty="0">
                  <a:latin typeface="Verdana" pitchFamily="34" charset="0"/>
                </a:rPr>
                <a:t>Fyziologický inzulínový profil </a:t>
              </a:r>
              <a:r>
                <a:rPr lang="cs-CZ" sz="2400" b="1" dirty="0" smtClean="0">
                  <a:latin typeface="Verdana" pitchFamily="34" charset="0"/>
                </a:rPr>
                <a:t> se </a:t>
              </a:r>
              <a:r>
                <a:rPr lang="cs-CZ" sz="2400" b="1" dirty="0">
                  <a:latin typeface="Verdana" pitchFamily="34" charset="0"/>
                </a:rPr>
                <a:t>skládá z bazální a bolusové sekrece</a:t>
              </a:r>
              <a:endParaRPr lang="en-GB" sz="2400" b="1" dirty="0">
                <a:latin typeface="Verdana" pitchFamily="34" charset="0"/>
              </a:endParaRPr>
            </a:p>
          </p:txBody>
        </p:sp>
        <p:grpSp>
          <p:nvGrpSpPr>
            <p:cNvPr id="31750" name="Group 6"/>
            <p:cNvGrpSpPr>
              <a:grpSpLocks/>
            </p:cNvGrpSpPr>
            <p:nvPr/>
          </p:nvGrpSpPr>
          <p:grpSpPr bwMode="auto">
            <a:xfrm>
              <a:off x="358" y="3348"/>
              <a:ext cx="3083" cy="429"/>
              <a:chOff x="1032" y="3103"/>
              <a:chExt cx="2071" cy="429"/>
            </a:xfrm>
          </p:grpSpPr>
          <p:sp>
            <p:nvSpPr>
              <p:cNvPr id="31751" name="Line 7"/>
              <p:cNvSpPr>
                <a:spLocks noChangeShapeType="1"/>
              </p:cNvSpPr>
              <p:nvPr/>
            </p:nvSpPr>
            <p:spPr bwMode="auto">
              <a:xfrm>
                <a:off x="1032" y="3532"/>
                <a:ext cx="2071" cy="0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1752" name="Line 8"/>
              <p:cNvSpPr>
                <a:spLocks noChangeShapeType="1"/>
              </p:cNvSpPr>
              <p:nvPr/>
            </p:nvSpPr>
            <p:spPr bwMode="auto">
              <a:xfrm>
                <a:off x="1032" y="3103"/>
                <a:ext cx="2071" cy="0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</p:grpSp>
        <p:grpSp>
          <p:nvGrpSpPr>
            <p:cNvPr id="31753" name="Group 9"/>
            <p:cNvGrpSpPr>
              <a:grpSpLocks/>
            </p:cNvGrpSpPr>
            <p:nvPr/>
          </p:nvGrpSpPr>
          <p:grpSpPr bwMode="auto">
            <a:xfrm>
              <a:off x="334" y="2014"/>
              <a:ext cx="1159" cy="1388"/>
              <a:chOff x="414" y="1818"/>
              <a:chExt cx="1159" cy="1388"/>
            </a:xfrm>
          </p:grpSpPr>
          <p:sp>
            <p:nvSpPr>
              <p:cNvPr id="31754" name="Line 10"/>
              <p:cNvSpPr>
                <a:spLocks noChangeShapeType="1"/>
              </p:cNvSpPr>
              <p:nvPr/>
            </p:nvSpPr>
            <p:spPr bwMode="auto">
              <a:xfrm flipV="1">
                <a:off x="1032" y="1842"/>
                <a:ext cx="40" cy="27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1755" name="Line 11"/>
              <p:cNvSpPr>
                <a:spLocks noChangeShapeType="1"/>
              </p:cNvSpPr>
              <p:nvPr/>
            </p:nvSpPr>
            <p:spPr bwMode="auto">
              <a:xfrm>
                <a:off x="438" y="3127"/>
                <a:ext cx="79" cy="27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1756" name="Line 12"/>
              <p:cNvSpPr>
                <a:spLocks noChangeShapeType="1"/>
              </p:cNvSpPr>
              <p:nvPr/>
            </p:nvSpPr>
            <p:spPr bwMode="auto">
              <a:xfrm>
                <a:off x="517" y="3154"/>
                <a:ext cx="79" cy="0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1757" name="Line 13"/>
              <p:cNvSpPr>
                <a:spLocks noChangeShapeType="1"/>
              </p:cNvSpPr>
              <p:nvPr/>
            </p:nvSpPr>
            <p:spPr bwMode="auto">
              <a:xfrm>
                <a:off x="596" y="3154"/>
                <a:ext cx="79" cy="0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1758" name="Line 14"/>
              <p:cNvSpPr>
                <a:spLocks noChangeShapeType="1"/>
              </p:cNvSpPr>
              <p:nvPr/>
            </p:nvSpPr>
            <p:spPr bwMode="auto">
              <a:xfrm>
                <a:off x="675" y="3154"/>
                <a:ext cx="80" cy="0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1759" name="Line 15"/>
              <p:cNvSpPr>
                <a:spLocks noChangeShapeType="1"/>
              </p:cNvSpPr>
              <p:nvPr/>
            </p:nvSpPr>
            <p:spPr bwMode="auto">
              <a:xfrm>
                <a:off x="755" y="3154"/>
                <a:ext cx="79" cy="0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1760" name="Line 16"/>
              <p:cNvSpPr>
                <a:spLocks noChangeShapeType="1"/>
              </p:cNvSpPr>
              <p:nvPr/>
            </p:nvSpPr>
            <p:spPr bwMode="auto">
              <a:xfrm>
                <a:off x="834" y="3154"/>
                <a:ext cx="80" cy="27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1761" name="Line 17"/>
              <p:cNvSpPr>
                <a:spLocks noChangeShapeType="1"/>
              </p:cNvSpPr>
              <p:nvPr/>
            </p:nvSpPr>
            <p:spPr bwMode="auto">
              <a:xfrm flipV="1">
                <a:off x="914" y="2779"/>
                <a:ext cx="39" cy="402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1762" name="Line 18"/>
              <p:cNvSpPr>
                <a:spLocks noChangeShapeType="1"/>
              </p:cNvSpPr>
              <p:nvPr/>
            </p:nvSpPr>
            <p:spPr bwMode="auto">
              <a:xfrm flipV="1">
                <a:off x="953" y="2163"/>
                <a:ext cx="40" cy="616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1763" name="Line 19"/>
              <p:cNvSpPr>
                <a:spLocks noChangeShapeType="1"/>
              </p:cNvSpPr>
              <p:nvPr/>
            </p:nvSpPr>
            <p:spPr bwMode="auto">
              <a:xfrm flipV="1">
                <a:off x="993" y="1869"/>
                <a:ext cx="39" cy="294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1764" name="Line 20"/>
              <p:cNvSpPr>
                <a:spLocks noChangeShapeType="1"/>
              </p:cNvSpPr>
              <p:nvPr/>
            </p:nvSpPr>
            <p:spPr bwMode="auto">
              <a:xfrm>
                <a:off x="1072" y="1842"/>
                <a:ext cx="40" cy="214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1765" name="Line 21"/>
              <p:cNvSpPr>
                <a:spLocks noChangeShapeType="1"/>
              </p:cNvSpPr>
              <p:nvPr/>
            </p:nvSpPr>
            <p:spPr bwMode="auto">
              <a:xfrm>
                <a:off x="1112" y="2056"/>
                <a:ext cx="39" cy="161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1766" name="Line 22"/>
              <p:cNvSpPr>
                <a:spLocks noChangeShapeType="1"/>
              </p:cNvSpPr>
              <p:nvPr/>
            </p:nvSpPr>
            <p:spPr bwMode="auto">
              <a:xfrm flipV="1">
                <a:off x="1151" y="2190"/>
                <a:ext cx="80" cy="27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1767" name="Line 23"/>
              <p:cNvSpPr>
                <a:spLocks noChangeShapeType="1"/>
              </p:cNvSpPr>
              <p:nvPr/>
            </p:nvSpPr>
            <p:spPr bwMode="auto">
              <a:xfrm>
                <a:off x="1231" y="2190"/>
                <a:ext cx="79" cy="402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1768" name="Line 24"/>
              <p:cNvSpPr>
                <a:spLocks noChangeShapeType="1"/>
              </p:cNvSpPr>
              <p:nvPr/>
            </p:nvSpPr>
            <p:spPr bwMode="auto">
              <a:xfrm>
                <a:off x="1310" y="2592"/>
                <a:ext cx="79" cy="240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1769" name="Line 25"/>
              <p:cNvSpPr>
                <a:spLocks noChangeShapeType="1"/>
              </p:cNvSpPr>
              <p:nvPr/>
            </p:nvSpPr>
            <p:spPr bwMode="auto">
              <a:xfrm>
                <a:off x="1389" y="2832"/>
                <a:ext cx="80" cy="188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1770" name="Line 26"/>
              <p:cNvSpPr>
                <a:spLocks noChangeShapeType="1"/>
              </p:cNvSpPr>
              <p:nvPr/>
            </p:nvSpPr>
            <p:spPr bwMode="auto">
              <a:xfrm>
                <a:off x="1469" y="3020"/>
                <a:ext cx="79" cy="80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1771" name="Freeform 27"/>
              <p:cNvSpPr>
                <a:spLocks/>
              </p:cNvSpPr>
              <p:nvPr/>
            </p:nvSpPr>
            <p:spPr bwMode="auto">
              <a:xfrm>
                <a:off x="414" y="3103"/>
                <a:ext cx="49" cy="49"/>
              </a:xfrm>
              <a:custGeom>
                <a:avLst/>
                <a:gdLst>
                  <a:gd name="T0" fmla="*/ 48 w 49"/>
                  <a:gd name="T1" fmla="*/ 24 h 49"/>
                  <a:gd name="T2" fmla="*/ 46 w 49"/>
                  <a:gd name="T3" fmla="*/ 18 h 49"/>
                  <a:gd name="T4" fmla="*/ 44 w 49"/>
                  <a:gd name="T5" fmla="*/ 12 h 49"/>
                  <a:gd name="T6" fmla="*/ 40 w 49"/>
                  <a:gd name="T7" fmla="*/ 7 h 49"/>
                  <a:gd name="T8" fmla="*/ 35 w 49"/>
                  <a:gd name="T9" fmla="*/ 3 h 49"/>
                  <a:gd name="T10" fmla="*/ 30 w 49"/>
                  <a:gd name="T11" fmla="*/ 1 h 49"/>
                  <a:gd name="T12" fmla="*/ 24 w 49"/>
                  <a:gd name="T13" fmla="*/ 0 h 49"/>
                  <a:gd name="T14" fmla="*/ 17 w 49"/>
                  <a:gd name="T15" fmla="*/ 1 h 49"/>
                  <a:gd name="T16" fmla="*/ 11 w 49"/>
                  <a:gd name="T17" fmla="*/ 3 h 49"/>
                  <a:gd name="T18" fmla="*/ 6 w 49"/>
                  <a:gd name="T19" fmla="*/ 7 h 49"/>
                  <a:gd name="T20" fmla="*/ 3 w 49"/>
                  <a:gd name="T21" fmla="*/ 12 h 49"/>
                  <a:gd name="T22" fmla="*/ 1 w 49"/>
                  <a:gd name="T23" fmla="*/ 18 h 49"/>
                  <a:gd name="T24" fmla="*/ 0 w 49"/>
                  <a:gd name="T25" fmla="*/ 24 h 49"/>
                  <a:gd name="T26" fmla="*/ 1 w 49"/>
                  <a:gd name="T27" fmla="*/ 30 h 49"/>
                  <a:gd name="T28" fmla="*/ 3 w 49"/>
                  <a:gd name="T29" fmla="*/ 36 h 49"/>
                  <a:gd name="T30" fmla="*/ 6 w 49"/>
                  <a:gd name="T31" fmla="*/ 41 h 49"/>
                  <a:gd name="T32" fmla="*/ 11 w 49"/>
                  <a:gd name="T33" fmla="*/ 45 h 49"/>
                  <a:gd name="T34" fmla="*/ 17 w 49"/>
                  <a:gd name="T35" fmla="*/ 47 h 49"/>
                  <a:gd name="T36" fmla="*/ 24 w 49"/>
                  <a:gd name="T37" fmla="*/ 48 h 49"/>
                  <a:gd name="T38" fmla="*/ 30 w 49"/>
                  <a:gd name="T39" fmla="*/ 47 h 49"/>
                  <a:gd name="T40" fmla="*/ 35 w 49"/>
                  <a:gd name="T41" fmla="*/ 45 h 49"/>
                  <a:gd name="T42" fmla="*/ 40 w 49"/>
                  <a:gd name="T43" fmla="*/ 41 h 49"/>
                  <a:gd name="T44" fmla="*/ 44 w 49"/>
                  <a:gd name="T45" fmla="*/ 36 h 49"/>
                  <a:gd name="T46" fmla="*/ 46 w 49"/>
                  <a:gd name="T47" fmla="*/ 30 h 49"/>
                  <a:gd name="T48" fmla="*/ 48 w 49"/>
                  <a:gd name="T49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" h="49">
                    <a:moveTo>
                      <a:pt x="48" y="24"/>
                    </a:moveTo>
                    <a:lnTo>
                      <a:pt x="46" y="18"/>
                    </a:lnTo>
                    <a:lnTo>
                      <a:pt x="44" y="12"/>
                    </a:lnTo>
                    <a:lnTo>
                      <a:pt x="40" y="7"/>
                    </a:lnTo>
                    <a:lnTo>
                      <a:pt x="35" y="3"/>
                    </a:lnTo>
                    <a:lnTo>
                      <a:pt x="30" y="1"/>
                    </a:lnTo>
                    <a:lnTo>
                      <a:pt x="24" y="0"/>
                    </a:lnTo>
                    <a:lnTo>
                      <a:pt x="17" y="1"/>
                    </a:lnTo>
                    <a:lnTo>
                      <a:pt x="11" y="3"/>
                    </a:lnTo>
                    <a:lnTo>
                      <a:pt x="6" y="7"/>
                    </a:lnTo>
                    <a:lnTo>
                      <a:pt x="3" y="12"/>
                    </a:lnTo>
                    <a:lnTo>
                      <a:pt x="1" y="18"/>
                    </a:lnTo>
                    <a:lnTo>
                      <a:pt x="0" y="24"/>
                    </a:lnTo>
                    <a:lnTo>
                      <a:pt x="1" y="30"/>
                    </a:lnTo>
                    <a:lnTo>
                      <a:pt x="3" y="36"/>
                    </a:lnTo>
                    <a:lnTo>
                      <a:pt x="6" y="41"/>
                    </a:lnTo>
                    <a:lnTo>
                      <a:pt x="11" y="45"/>
                    </a:lnTo>
                    <a:lnTo>
                      <a:pt x="17" y="47"/>
                    </a:lnTo>
                    <a:lnTo>
                      <a:pt x="24" y="48"/>
                    </a:lnTo>
                    <a:lnTo>
                      <a:pt x="30" y="47"/>
                    </a:lnTo>
                    <a:lnTo>
                      <a:pt x="35" y="45"/>
                    </a:lnTo>
                    <a:lnTo>
                      <a:pt x="40" y="41"/>
                    </a:lnTo>
                    <a:lnTo>
                      <a:pt x="44" y="36"/>
                    </a:lnTo>
                    <a:lnTo>
                      <a:pt x="46" y="30"/>
                    </a:lnTo>
                    <a:lnTo>
                      <a:pt x="48" y="24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1772" name="Freeform 28"/>
              <p:cNvSpPr>
                <a:spLocks/>
              </p:cNvSpPr>
              <p:nvPr/>
            </p:nvSpPr>
            <p:spPr bwMode="auto">
              <a:xfrm>
                <a:off x="493" y="3130"/>
                <a:ext cx="49" cy="49"/>
              </a:xfrm>
              <a:custGeom>
                <a:avLst/>
                <a:gdLst>
                  <a:gd name="T0" fmla="*/ 48 w 49"/>
                  <a:gd name="T1" fmla="*/ 24 h 49"/>
                  <a:gd name="T2" fmla="*/ 47 w 49"/>
                  <a:gd name="T3" fmla="*/ 18 h 49"/>
                  <a:gd name="T4" fmla="*/ 44 w 49"/>
                  <a:gd name="T5" fmla="*/ 12 h 49"/>
                  <a:gd name="T6" fmla="*/ 41 w 49"/>
                  <a:gd name="T7" fmla="*/ 7 h 49"/>
                  <a:gd name="T8" fmla="*/ 36 w 49"/>
                  <a:gd name="T9" fmla="*/ 3 h 49"/>
                  <a:gd name="T10" fmla="*/ 30 w 49"/>
                  <a:gd name="T11" fmla="*/ 1 h 49"/>
                  <a:gd name="T12" fmla="*/ 24 w 49"/>
                  <a:gd name="T13" fmla="*/ 0 h 49"/>
                  <a:gd name="T14" fmla="*/ 17 w 49"/>
                  <a:gd name="T15" fmla="*/ 1 h 49"/>
                  <a:gd name="T16" fmla="*/ 12 w 49"/>
                  <a:gd name="T17" fmla="*/ 3 h 49"/>
                  <a:gd name="T18" fmla="*/ 7 w 49"/>
                  <a:gd name="T19" fmla="*/ 7 h 49"/>
                  <a:gd name="T20" fmla="*/ 3 w 49"/>
                  <a:gd name="T21" fmla="*/ 12 h 49"/>
                  <a:gd name="T22" fmla="*/ 1 w 49"/>
                  <a:gd name="T23" fmla="*/ 18 h 49"/>
                  <a:gd name="T24" fmla="*/ 0 w 49"/>
                  <a:gd name="T25" fmla="*/ 24 h 49"/>
                  <a:gd name="T26" fmla="*/ 1 w 49"/>
                  <a:gd name="T27" fmla="*/ 30 h 49"/>
                  <a:gd name="T28" fmla="*/ 3 w 49"/>
                  <a:gd name="T29" fmla="*/ 36 h 49"/>
                  <a:gd name="T30" fmla="*/ 7 w 49"/>
                  <a:gd name="T31" fmla="*/ 41 h 49"/>
                  <a:gd name="T32" fmla="*/ 12 w 49"/>
                  <a:gd name="T33" fmla="*/ 45 h 49"/>
                  <a:gd name="T34" fmla="*/ 17 w 49"/>
                  <a:gd name="T35" fmla="*/ 47 h 49"/>
                  <a:gd name="T36" fmla="*/ 24 w 49"/>
                  <a:gd name="T37" fmla="*/ 48 h 49"/>
                  <a:gd name="T38" fmla="*/ 30 w 49"/>
                  <a:gd name="T39" fmla="*/ 47 h 49"/>
                  <a:gd name="T40" fmla="*/ 36 w 49"/>
                  <a:gd name="T41" fmla="*/ 45 h 49"/>
                  <a:gd name="T42" fmla="*/ 41 w 49"/>
                  <a:gd name="T43" fmla="*/ 41 h 49"/>
                  <a:gd name="T44" fmla="*/ 44 w 49"/>
                  <a:gd name="T45" fmla="*/ 36 h 49"/>
                  <a:gd name="T46" fmla="*/ 47 w 49"/>
                  <a:gd name="T47" fmla="*/ 30 h 49"/>
                  <a:gd name="T48" fmla="*/ 48 w 49"/>
                  <a:gd name="T49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" h="49">
                    <a:moveTo>
                      <a:pt x="48" y="24"/>
                    </a:moveTo>
                    <a:lnTo>
                      <a:pt x="47" y="18"/>
                    </a:lnTo>
                    <a:lnTo>
                      <a:pt x="44" y="12"/>
                    </a:lnTo>
                    <a:lnTo>
                      <a:pt x="41" y="7"/>
                    </a:lnTo>
                    <a:lnTo>
                      <a:pt x="36" y="3"/>
                    </a:lnTo>
                    <a:lnTo>
                      <a:pt x="30" y="1"/>
                    </a:lnTo>
                    <a:lnTo>
                      <a:pt x="24" y="0"/>
                    </a:lnTo>
                    <a:lnTo>
                      <a:pt x="17" y="1"/>
                    </a:lnTo>
                    <a:lnTo>
                      <a:pt x="12" y="3"/>
                    </a:lnTo>
                    <a:lnTo>
                      <a:pt x="7" y="7"/>
                    </a:lnTo>
                    <a:lnTo>
                      <a:pt x="3" y="12"/>
                    </a:lnTo>
                    <a:lnTo>
                      <a:pt x="1" y="18"/>
                    </a:lnTo>
                    <a:lnTo>
                      <a:pt x="0" y="24"/>
                    </a:lnTo>
                    <a:lnTo>
                      <a:pt x="1" y="30"/>
                    </a:lnTo>
                    <a:lnTo>
                      <a:pt x="3" y="36"/>
                    </a:lnTo>
                    <a:lnTo>
                      <a:pt x="7" y="41"/>
                    </a:lnTo>
                    <a:lnTo>
                      <a:pt x="12" y="45"/>
                    </a:lnTo>
                    <a:lnTo>
                      <a:pt x="17" y="47"/>
                    </a:lnTo>
                    <a:lnTo>
                      <a:pt x="24" y="48"/>
                    </a:lnTo>
                    <a:lnTo>
                      <a:pt x="30" y="47"/>
                    </a:lnTo>
                    <a:lnTo>
                      <a:pt x="36" y="45"/>
                    </a:lnTo>
                    <a:lnTo>
                      <a:pt x="41" y="41"/>
                    </a:lnTo>
                    <a:lnTo>
                      <a:pt x="44" y="36"/>
                    </a:lnTo>
                    <a:lnTo>
                      <a:pt x="47" y="30"/>
                    </a:lnTo>
                    <a:lnTo>
                      <a:pt x="48" y="24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1773" name="Freeform 29"/>
              <p:cNvSpPr>
                <a:spLocks/>
              </p:cNvSpPr>
              <p:nvPr/>
            </p:nvSpPr>
            <p:spPr bwMode="auto">
              <a:xfrm>
                <a:off x="572" y="3130"/>
                <a:ext cx="49" cy="49"/>
              </a:xfrm>
              <a:custGeom>
                <a:avLst/>
                <a:gdLst>
                  <a:gd name="T0" fmla="*/ 48 w 49"/>
                  <a:gd name="T1" fmla="*/ 24 h 49"/>
                  <a:gd name="T2" fmla="*/ 47 w 49"/>
                  <a:gd name="T3" fmla="*/ 18 h 49"/>
                  <a:gd name="T4" fmla="*/ 45 w 49"/>
                  <a:gd name="T5" fmla="*/ 12 h 49"/>
                  <a:gd name="T6" fmla="*/ 41 w 49"/>
                  <a:gd name="T7" fmla="*/ 7 h 49"/>
                  <a:gd name="T8" fmla="*/ 36 w 49"/>
                  <a:gd name="T9" fmla="*/ 3 h 49"/>
                  <a:gd name="T10" fmla="*/ 30 w 49"/>
                  <a:gd name="T11" fmla="*/ 1 h 49"/>
                  <a:gd name="T12" fmla="*/ 24 w 49"/>
                  <a:gd name="T13" fmla="*/ 0 h 49"/>
                  <a:gd name="T14" fmla="*/ 18 w 49"/>
                  <a:gd name="T15" fmla="*/ 1 h 49"/>
                  <a:gd name="T16" fmla="*/ 12 w 49"/>
                  <a:gd name="T17" fmla="*/ 3 h 49"/>
                  <a:gd name="T18" fmla="*/ 7 w 49"/>
                  <a:gd name="T19" fmla="*/ 7 h 49"/>
                  <a:gd name="T20" fmla="*/ 3 w 49"/>
                  <a:gd name="T21" fmla="*/ 12 h 49"/>
                  <a:gd name="T22" fmla="*/ 1 w 49"/>
                  <a:gd name="T23" fmla="*/ 18 h 49"/>
                  <a:gd name="T24" fmla="*/ 0 w 49"/>
                  <a:gd name="T25" fmla="*/ 24 h 49"/>
                  <a:gd name="T26" fmla="*/ 1 w 49"/>
                  <a:gd name="T27" fmla="*/ 30 h 49"/>
                  <a:gd name="T28" fmla="*/ 3 w 49"/>
                  <a:gd name="T29" fmla="*/ 36 h 49"/>
                  <a:gd name="T30" fmla="*/ 7 w 49"/>
                  <a:gd name="T31" fmla="*/ 41 h 49"/>
                  <a:gd name="T32" fmla="*/ 12 w 49"/>
                  <a:gd name="T33" fmla="*/ 45 h 49"/>
                  <a:gd name="T34" fmla="*/ 18 w 49"/>
                  <a:gd name="T35" fmla="*/ 47 h 49"/>
                  <a:gd name="T36" fmla="*/ 24 w 49"/>
                  <a:gd name="T37" fmla="*/ 48 h 49"/>
                  <a:gd name="T38" fmla="*/ 30 w 49"/>
                  <a:gd name="T39" fmla="*/ 47 h 49"/>
                  <a:gd name="T40" fmla="*/ 36 w 49"/>
                  <a:gd name="T41" fmla="*/ 45 h 49"/>
                  <a:gd name="T42" fmla="*/ 41 w 49"/>
                  <a:gd name="T43" fmla="*/ 41 h 49"/>
                  <a:gd name="T44" fmla="*/ 44 w 49"/>
                  <a:gd name="T45" fmla="*/ 36 h 49"/>
                  <a:gd name="T46" fmla="*/ 47 w 49"/>
                  <a:gd name="T47" fmla="*/ 30 h 49"/>
                  <a:gd name="T48" fmla="*/ 48 w 49"/>
                  <a:gd name="T49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" h="49">
                    <a:moveTo>
                      <a:pt x="48" y="24"/>
                    </a:moveTo>
                    <a:lnTo>
                      <a:pt x="47" y="18"/>
                    </a:lnTo>
                    <a:lnTo>
                      <a:pt x="45" y="12"/>
                    </a:lnTo>
                    <a:lnTo>
                      <a:pt x="41" y="7"/>
                    </a:lnTo>
                    <a:lnTo>
                      <a:pt x="36" y="3"/>
                    </a:lnTo>
                    <a:lnTo>
                      <a:pt x="30" y="1"/>
                    </a:lnTo>
                    <a:lnTo>
                      <a:pt x="24" y="0"/>
                    </a:lnTo>
                    <a:lnTo>
                      <a:pt x="18" y="1"/>
                    </a:lnTo>
                    <a:lnTo>
                      <a:pt x="12" y="3"/>
                    </a:lnTo>
                    <a:lnTo>
                      <a:pt x="7" y="7"/>
                    </a:lnTo>
                    <a:lnTo>
                      <a:pt x="3" y="12"/>
                    </a:lnTo>
                    <a:lnTo>
                      <a:pt x="1" y="18"/>
                    </a:lnTo>
                    <a:lnTo>
                      <a:pt x="0" y="24"/>
                    </a:lnTo>
                    <a:lnTo>
                      <a:pt x="1" y="30"/>
                    </a:lnTo>
                    <a:lnTo>
                      <a:pt x="3" y="36"/>
                    </a:lnTo>
                    <a:lnTo>
                      <a:pt x="7" y="41"/>
                    </a:lnTo>
                    <a:lnTo>
                      <a:pt x="12" y="45"/>
                    </a:lnTo>
                    <a:lnTo>
                      <a:pt x="18" y="47"/>
                    </a:lnTo>
                    <a:lnTo>
                      <a:pt x="24" y="48"/>
                    </a:lnTo>
                    <a:lnTo>
                      <a:pt x="30" y="47"/>
                    </a:lnTo>
                    <a:lnTo>
                      <a:pt x="36" y="45"/>
                    </a:lnTo>
                    <a:lnTo>
                      <a:pt x="41" y="41"/>
                    </a:lnTo>
                    <a:lnTo>
                      <a:pt x="44" y="36"/>
                    </a:lnTo>
                    <a:lnTo>
                      <a:pt x="47" y="30"/>
                    </a:lnTo>
                    <a:lnTo>
                      <a:pt x="48" y="24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1774" name="Freeform 30"/>
              <p:cNvSpPr>
                <a:spLocks/>
              </p:cNvSpPr>
              <p:nvPr/>
            </p:nvSpPr>
            <p:spPr bwMode="auto">
              <a:xfrm>
                <a:off x="651" y="3130"/>
                <a:ext cx="49" cy="49"/>
              </a:xfrm>
              <a:custGeom>
                <a:avLst/>
                <a:gdLst>
                  <a:gd name="T0" fmla="*/ 48 w 49"/>
                  <a:gd name="T1" fmla="*/ 24 h 49"/>
                  <a:gd name="T2" fmla="*/ 47 w 49"/>
                  <a:gd name="T3" fmla="*/ 18 h 49"/>
                  <a:gd name="T4" fmla="*/ 45 w 49"/>
                  <a:gd name="T5" fmla="*/ 12 h 49"/>
                  <a:gd name="T6" fmla="*/ 41 w 49"/>
                  <a:gd name="T7" fmla="*/ 7 h 49"/>
                  <a:gd name="T8" fmla="*/ 36 w 49"/>
                  <a:gd name="T9" fmla="*/ 3 h 49"/>
                  <a:gd name="T10" fmla="*/ 30 w 49"/>
                  <a:gd name="T11" fmla="*/ 1 h 49"/>
                  <a:gd name="T12" fmla="*/ 24 w 49"/>
                  <a:gd name="T13" fmla="*/ 0 h 49"/>
                  <a:gd name="T14" fmla="*/ 18 w 49"/>
                  <a:gd name="T15" fmla="*/ 1 h 49"/>
                  <a:gd name="T16" fmla="*/ 12 w 49"/>
                  <a:gd name="T17" fmla="*/ 3 h 49"/>
                  <a:gd name="T18" fmla="*/ 7 w 49"/>
                  <a:gd name="T19" fmla="*/ 7 h 49"/>
                  <a:gd name="T20" fmla="*/ 4 w 49"/>
                  <a:gd name="T21" fmla="*/ 12 h 49"/>
                  <a:gd name="T22" fmla="*/ 1 w 49"/>
                  <a:gd name="T23" fmla="*/ 18 h 49"/>
                  <a:gd name="T24" fmla="*/ 0 w 49"/>
                  <a:gd name="T25" fmla="*/ 24 h 49"/>
                  <a:gd name="T26" fmla="*/ 1 w 49"/>
                  <a:gd name="T27" fmla="*/ 30 h 49"/>
                  <a:gd name="T28" fmla="*/ 4 w 49"/>
                  <a:gd name="T29" fmla="*/ 36 h 49"/>
                  <a:gd name="T30" fmla="*/ 7 w 49"/>
                  <a:gd name="T31" fmla="*/ 41 h 49"/>
                  <a:gd name="T32" fmla="*/ 12 w 49"/>
                  <a:gd name="T33" fmla="*/ 45 h 49"/>
                  <a:gd name="T34" fmla="*/ 18 w 49"/>
                  <a:gd name="T35" fmla="*/ 47 h 49"/>
                  <a:gd name="T36" fmla="*/ 24 w 49"/>
                  <a:gd name="T37" fmla="*/ 48 h 49"/>
                  <a:gd name="T38" fmla="*/ 30 w 49"/>
                  <a:gd name="T39" fmla="*/ 47 h 49"/>
                  <a:gd name="T40" fmla="*/ 36 w 49"/>
                  <a:gd name="T41" fmla="*/ 45 h 49"/>
                  <a:gd name="T42" fmla="*/ 41 w 49"/>
                  <a:gd name="T43" fmla="*/ 41 h 49"/>
                  <a:gd name="T44" fmla="*/ 44 w 49"/>
                  <a:gd name="T45" fmla="*/ 36 h 49"/>
                  <a:gd name="T46" fmla="*/ 47 w 49"/>
                  <a:gd name="T47" fmla="*/ 30 h 49"/>
                  <a:gd name="T48" fmla="*/ 48 w 49"/>
                  <a:gd name="T49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" h="49">
                    <a:moveTo>
                      <a:pt x="48" y="24"/>
                    </a:moveTo>
                    <a:lnTo>
                      <a:pt x="47" y="18"/>
                    </a:lnTo>
                    <a:lnTo>
                      <a:pt x="45" y="12"/>
                    </a:lnTo>
                    <a:lnTo>
                      <a:pt x="41" y="7"/>
                    </a:lnTo>
                    <a:lnTo>
                      <a:pt x="36" y="3"/>
                    </a:lnTo>
                    <a:lnTo>
                      <a:pt x="30" y="1"/>
                    </a:lnTo>
                    <a:lnTo>
                      <a:pt x="24" y="0"/>
                    </a:lnTo>
                    <a:lnTo>
                      <a:pt x="18" y="1"/>
                    </a:lnTo>
                    <a:lnTo>
                      <a:pt x="12" y="3"/>
                    </a:lnTo>
                    <a:lnTo>
                      <a:pt x="7" y="7"/>
                    </a:lnTo>
                    <a:lnTo>
                      <a:pt x="4" y="12"/>
                    </a:lnTo>
                    <a:lnTo>
                      <a:pt x="1" y="18"/>
                    </a:lnTo>
                    <a:lnTo>
                      <a:pt x="0" y="24"/>
                    </a:lnTo>
                    <a:lnTo>
                      <a:pt x="1" y="30"/>
                    </a:lnTo>
                    <a:lnTo>
                      <a:pt x="4" y="36"/>
                    </a:lnTo>
                    <a:lnTo>
                      <a:pt x="7" y="41"/>
                    </a:lnTo>
                    <a:lnTo>
                      <a:pt x="12" y="45"/>
                    </a:lnTo>
                    <a:lnTo>
                      <a:pt x="18" y="47"/>
                    </a:lnTo>
                    <a:lnTo>
                      <a:pt x="24" y="48"/>
                    </a:lnTo>
                    <a:lnTo>
                      <a:pt x="30" y="47"/>
                    </a:lnTo>
                    <a:lnTo>
                      <a:pt x="36" y="45"/>
                    </a:lnTo>
                    <a:lnTo>
                      <a:pt x="41" y="41"/>
                    </a:lnTo>
                    <a:lnTo>
                      <a:pt x="44" y="36"/>
                    </a:lnTo>
                    <a:lnTo>
                      <a:pt x="47" y="30"/>
                    </a:lnTo>
                    <a:lnTo>
                      <a:pt x="48" y="24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1775" name="Freeform 31"/>
              <p:cNvSpPr>
                <a:spLocks/>
              </p:cNvSpPr>
              <p:nvPr/>
            </p:nvSpPr>
            <p:spPr bwMode="auto">
              <a:xfrm>
                <a:off x="731" y="3130"/>
                <a:ext cx="49" cy="49"/>
              </a:xfrm>
              <a:custGeom>
                <a:avLst/>
                <a:gdLst>
                  <a:gd name="T0" fmla="*/ 48 w 49"/>
                  <a:gd name="T1" fmla="*/ 24 h 49"/>
                  <a:gd name="T2" fmla="*/ 47 w 49"/>
                  <a:gd name="T3" fmla="*/ 18 h 49"/>
                  <a:gd name="T4" fmla="*/ 44 w 49"/>
                  <a:gd name="T5" fmla="*/ 12 h 49"/>
                  <a:gd name="T6" fmla="*/ 40 w 49"/>
                  <a:gd name="T7" fmla="*/ 7 h 49"/>
                  <a:gd name="T8" fmla="*/ 36 w 49"/>
                  <a:gd name="T9" fmla="*/ 3 h 49"/>
                  <a:gd name="T10" fmla="*/ 30 w 49"/>
                  <a:gd name="T11" fmla="*/ 1 h 49"/>
                  <a:gd name="T12" fmla="*/ 24 w 49"/>
                  <a:gd name="T13" fmla="*/ 0 h 49"/>
                  <a:gd name="T14" fmla="*/ 17 w 49"/>
                  <a:gd name="T15" fmla="*/ 1 h 49"/>
                  <a:gd name="T16" fmla="*/ 12 w 49"/>
                  <a:gd name="T17" fmla="*/ 3 h 49"/>
                  <a:gd name="T18" fmla="*/ 6 w 49"/>
                  <a:gd name="T19" fmla="*/ 7 h 49"/>
                  <a:gd name="T20" fmla="*/ 3 w 49"/>
                  <a:gd name="T21" fmla="*/ 12 h 49"/>
                  <a:gd name="T22" fmla="*/ 1 w 49"/>
                  <a:gd name="T23" fmla="*/ 18 h 49"/>
                  <a:gd name="T24" fmla="*/ 0 w 49"/>
                  <a:gd name="T25" fmla="*/ 24 h 49"/>
                  <a:gd name="T26" fmla="*/ 1 w 49"/>
                  <a:gd name="T27" fmla="*/ 30 h 49"/>
                  <a:gd name="T28" fmla="*/ 3 w 49"/>
                  <a:gd name="T29" fmla="*/ 36 h 49"/>
                  <a:gd name="T30" fmla="*/ 6 w 49"/>
                  <a:gd name="T31" fmla="*/ 41 h 49"/>
                  <a:gd name="T32" fmla="*/ 12 w 49"/>
                  <a:gd name="T33" fmla="*/ 45 h 49"/>
                  <a:gd name="T34" fmla="*/ 17 w 49"/>
                  <a:gd name="T35" fmla="*/ 47 h 49"/>
                  <a:gd name="T36" fmla="*/ 24 w 49"/>
                  <a:gd name="T37" fmla="*/ 48 h 49"/>
                  <a:gd name="T38" fmla="*/ 30 w 49"/>
                  <a:gd name="T39" fmla="*/ 47 h 49"/>
                  <a:gd name="T40" fmla="*/ 36 w 49"/>
                  <a:gd name="T41" fmla="*/ 45 h 49"/>
                  <a:gd name="T42" fmla="*/ 40 w 49"/>
                  <a:gd name="T43" fmla="*/ 41 h 49"/>
                  <a:gd name="T44" fmla="*/ 44 w 49"/>
                  <a:gd name="T45" fmla="*/ 36 h 49"/>
                  <a:gd name="T46" fmla="*/ 47 w 49"/>
                  <a:gd name="T47" fmla="*/ 30 h 49"/>
                  <a:gd name="T48" fmla="*/ 48 w 49"/>
                  <a:gd name="T49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" h="49">
                    <a:moveTo>
                      <a:pt x="48" y="24"/>
                    </a:moveTo>
                    <a:lnTo>
                      <a:pt x="47" y="18"/>
                    </a:lnTo>
                    <a:lnTo>
                      <a:pt x="44" y="12"/>
                    </a:lnTo>
                    <a:lnTo>
                      <a:pt x="40" y="7"/>
                    </a:lnTo>
                    <a:lnTo>
                      <a:pt x="36" y="3"/>
                    </a:lnTo>
                    <a:lnTo>
                      <a:pt x="30" y="1"/>
                    </a:lnTo>
                    <a:lnTo>
                      <a:pt x="24" y="0"/>
                    </a:lnTo>
                    <a:lnTo>
                      <a:pt x="17" y="1"/>
                    </a:lnTo>
                    <a:lnTo>
                      <a:pt x="12" y="3"/>
                    </a:lnTo>
                    <a:lnTo>
                      <a:pt x="6" y="7"/>
                    </a:lnTo>
                    <a:lnTo>
                      <a:pt x="3" y="12"/>
                    </a:lnTo>
                    <a:lnTo>
                      <a:pt x="1" y="18"/>
                    </a:lnTo>
                    <a:lnTo>
                      <a:pt x="0" y="24"/>
                    </a:lnTo>
                    <a:lnTo>
                      <a:pt x="1" y="30"/>
                    </a:lnTo>
                    <a:lnTo>
                      <a:pt x="3" y="36"/>
                    </a:lnTo>
                    <a:lnTo>
                      <a:pt x="6" y="41"/>
                    </a:lnTo>
                    <a:lnTo>
                      <a:pt x="12" y="45"/>
                    </a:lnTo>
                    <a:lnTo>
                      <a:pt x="17" y="47"/>
                    </a:lnTo>
                    <a:lnTo>
                      <a:pt x="24" y="48"/>
                    </a:lnTo>
                    <a:lnTo>
                      <a:pt x="30" y="47"/>
                    </a:lnTo>
                    <a:lnTo>
                      <a:pt x="36" y="45"/>
                    </a:lnTo>
                    <a:lnTo>
                      <a:pt x="40" y="41"/>
                    </a:lnTo>
                    <a:lnTo>
                      <a:pt x="44" y="36"/>
                    </a:lnTo>
                    <a:lnTo>
                      <a:pt x="47" y="30"/>
                    </a:lnTo>
                    <a:lnTo>
                      <a:pt x="48" y="24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1776" name="Freeform 32"/>
              <p:cNvSpPr>
                <a:spLocks/>
              </p:cNvSpPr>
              <p:nvPr/>
            </p:nvSpPr>
            <p:spPr bwMode="auto">
              <a:xfrm>
                <a:off x="810" y="3130"/>
                <a:ext cx="49" cy="49"/>
              </a:xfrm>
              <a:custGeom>
                <a:avLst/>
                <a:gdLst>
                  <a:gd name="T0" fmla="*/ 48 w 49"/>
                  <a:gd name="T1" fmla="*/ 24 h 49"/>
                  <a:gd name="T2" fmla="*/ 47 w 49"/>
                  <a:gd name="T3" fmla="*/ 18 h 49"/>
                  <a:gd name="T4" fmla="*/ 44 w 49"/>
                  <a:gd name="T5" fmla="*/ 12 h 49"/>
                  <a:gd name="T6" fmla="*/ 40 w 49"/>
                  <a:gd name="T7" fmla="*/ 7 h 49"/>
                  <a:gd name="T8" fmla="*/ 36 w 49"/>
                  <a:gd name="T9" fmla="*/ 3 h 49"/>
                  <a:gd name="T10" fmla="*/ 30 w 49"/>
                  <a:gd name="T11" fmla="*/ 1 h 49"/>
                  <a:gd name="T12" fmla="*/ 24 w 49"/>
                  <a:gd name="T13" fmla="*/ 0 h 49"/>
                  <a:gd name="T14" fmla="*/ 18 w 49"/>
                  <a:gd name="T15" fmla="*/ 1 h 49"/>
                  <a:gd name="T16" fmla="*/ 12 w 49"/>
                  <a:gd name="T17" fmla="*/ 3 h 49"/>
                  <a:gd name="T18" fmla="*/ 6 w 49"/>
                  <a:gd name="T19" fmla="*/ 7 h 49"/>
                  <a:gd name="T20" fmla="*/ 3 w 49"/>
                  <a:gd name="T21" fmla="*/ 12 h 49"/>
                  <a:gd name="T22" fmla="*/ 1 w 49"/>
                  <a:gd name="T23" fmla="*/ 18 h 49"/>
                  <a:gd name="T24" fmla="*/ 0 w 49"/>
                  <a:gd name="T25" fmla="*/ 24 h 49"/>
                  <a:gd name="T26" fmla="*/ 1 w 49"/>
                  <a:gd name="T27" fmla="*/ 30 h 49"/>
                  <a:gd name="T28" fmla="*/ 3 w 49"/>
                  <a:gd name="T29" fmla="*/ 36 h 49"/>
                  <a:gd name="T30" fmla="*/ 6 w 49"/>
                  <a:gd name="T31" fmla="*/ 41 h 49"/>
                  <a:gd name="T32" fmla="*/ 12 w 49"/>
                  <a:gd name="T33" fmla="*/ 45 h 49"/>
                  <a:gd name="T34" fmla="*/ 18 w 49"/>
                  <a:gd name="T35" fmla="*/ 47 h 49"/>
                  <a:gd name="T36" fmla="*/ 24 w 49"/>
                  <a:gd name="T37" fmla="*/ 48 h 49"/>
                  <a:gd name="T38" fmla="*/ 30 w 49"/>
                  <a:gd name="T39" fmla="*/ 47 h 49"/>
                  <a:gd name="T40" fmla="*/ 36 w 49"/>
                  <a:gd name="T41" fmla="*/ 45 h 49"/>
                  <a:gd name="T42" fmla="*/ 40 w 49"/>
                  <a:gd name="T43" fmla="*/ 41 h 49"/>
                  <a:gd name="T44" fmla="*/ 44 w 49"/>
                  <a:gd name="T45" fmla="*/ 36 h 49"/>
                  <a:gd name="T46" fmla="*/ 47 w 49"/>
                  <a:gd name="T47" fmla="*/ 30 h 49"/>
                  <a:gd name="T48" fmla="*/ 48 w 49"/>
                  <a:gd name="T49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" h="49">
                    <a:moveTo>
                      <a:pt x="48" y="24"/>
                    </a:moveTo>
                    <a:lnTo>
                      <a:pt x="47" y="18"/>
                    </a:lnTo>
                    <a:lnTo>
                      <a:pt x="44" y="12"/>
                    </a:lnTo>
                    <a:lnTo>
                      <a:pt x="40" y="7"/>
                    </a:lnTo>
                    <a:lnTo>
                      <a:pt x="36" y="3"/>
                    </a:lnTo>
                    <a:lnTo>
                      <a:pt x="30" y="1"/>
                    </a:lnTo>
                    <a:lnTo>
                      <a:pt x="24" y="0"/>
                    </a:lnTo>
                    <a:lnTo>
                      <a:pt x="18" y="1"/>
                    </a:lnTo>
                    <a:lnTo>
                      <a:pt x="12" y="3"/>
                    </a:lnTo>
                    <a:lnTo>
                      <a:pt x="6" y="7"/>
                    </a:lnTo>
                    <a:lnTo>
                      <a:pt x="3" y="12"/>
                    </a:lnTo>
                    <a:lnTo>
                      <a:pt x="1" y="18"/>
                    </a:lnTo>
                    <a:lnTo>
                      <a:pt x="0" y="24"/>
                    </a:lnTo>
                    <a:lnTo>
                      <a:pt x="1" y="30"/>
                    </a:lnTo>
                    <a:lnTo>
                      <a:pt x="3" y="36"/>
                    </a:lnTo>
                    <a:lnTo>
                      <a:pt x="6" y="41"/>
                    </a:lnTo>
                    <a:lnTo>
                      <a:pt x="12" y="45"/>
                    </a:lnTo>
                    <a:lnTo>
                      <a:pt x="18" y="47"/>
                    </a:lnTo>
                    <a:lnTo>
                      <a:pt x="24" y="48"/>
                    </a:lnTo>
                    <a:lnTo>
                      <a:pt x="30" y="47"/>
                    </a:lnTo>
                    <a:lnTo>
                      <a:pt x="36" y="45"/>
                    </a:lnTo>
                    <a:lnTo>
                      <a:pt x="40" y="41"/>
                    </a:lnTo>
                    <a:lnTo>
                      <a:pt x="44" y="36"/>
                    </a:lnTo>
                    <a:lnTo>
                      <a:pt x="47" y="30"/>
                    </a:lnTo>
                    <a:lnTo>
                      <a:pt x="48" y="24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1777" name="Freeform 33"/>
              <p:cNvSpPr>
                <a:spLocks/>
              </p:cNvSpPr>
              <p:nvPr/>
            </p:nvSpPr>
            <p:spPr bwMode="auto">
              <a:xfrm>
                <a:off x="890" y="3157"/>
                <a:ext cx="49" cy="49"/>
              </a:xfrm>
              <a:custGeom>
                <a:avLst/>
                <a:gdLst>
                  <a:gd name="T0" fmla="*/ 48 w 49"/>
                  <a:gd name="T1" fmla="*/ 24 h 49"/>
                  <a:gd name="T2" fmla="*/ 46 w 49"/>
                  <a:gd name="T3" fmla="*/ 18 h 49"/>
                  <a:gd name="T4" fmla="*/ 44 w 49"/>
                  <a:gd name="T5" fmla="*/ 12 h 49"/>
                  <a:gd name="T6" fmla="*/ 40 w 49"/>
                  <a:gd name="T7" fmla="*/ 7 h 49"/>
                  <a:gd name="T8" fmla="*/ 35 w 49"/>
                  <a:gd name="T9" fmla="*/ 3 h 49"/>
                  <a:gd name="T10" fmla="*/ 30 w 49"/>
                  <a:gd name="T11" fmla="*/ 1 h 49"/>
                  <a:gd name="T12" fmla="*/ 24 w 49"/>
                  <a:gd name="T13" fmla="*/ 0 h 49"/>
                  <a:gd name="T14" fmla="*/ 17 w 49"/>
                  <a:gd name="T15" fmla="*/ 1 h 49"/>
                  <a:gd name="T16" fmla="*/ 11 w 49"/>
                  <a:gd name="T17" fmla="*/ 3 h 49"/>
                  <a:gd name="T18" fmla="*/ 6 w 49"/>
                  <a:gd name="T19" fmla="*/ 7 h 49"/>
                  <a:gd name="T20" fmla="*/ 3 w 49"/>
                  <a:gd name="T21" fmla="*/ 12 h 49"/>
                  <a:gd name="T22" fmla="*/ 0 w 49"/>
                  <a:gd name="T23" fmla="*/ 18 h 49"/>
                  <a:gd name="T24" fmla="*/ 0 w 49"/>
                  <a:gd name="T25" fmla="*/ 24 h 49"/>
                  <a:gd name="T26" fmla="*/ 0 w 49"/>
                  <a:gd name="T27" fmla="*/ 30 h 49"/>
                  <a:gd name="T28" fmla="*/ 3 w 49"/>
                  <a:gd name="T29" fmla="*/ 36 h 49"/>
                  <a:gd name="T30" fmla="*/ 6 w 49"/>
                  <a:gd name="T31" fmla="*/ 41 h 49"/>
                  <a:gd name="T32" fmla="*/ 11 w 49"/>
                  <a:gd name="T33" fmla="*/ 44 h 49"/>
                  <a:gd name="T34" fmla="*/ 17 w 49"/>
                  <a:gd name="T35" fmla="*/ 46 h 49"/>
                  <a:gd name="T36" fmla="*/ 24 w 49"/>
                  <a:gd name="T37" fmla="*/ 48 h 49"/>
                  <a:gd name="T38" fmla="*/ 30 w 49"/>
                  <a:gd name="T39" fmla="*/ 46 h 49"/>
                  <a:gd name="T40" fmla="*/ 35 w 49"/>
                  <a:gd name="T41" fmla="*/ 44 h 49"/>
                  <a:gd name="T42" fmla="*/ 40 w 49"/>
                  <a:gd name="T43" fmla="*/ 41 h 49"/>
                  <a:gd name="T44" fmla="*/ 44 w 49"/>
                  <a:gd name="T45" fmla="*/ 36 h 49"/>
                  <a:gd name="T46" fmla="*/ 46 w 49"/>
                  <a:gd name="T47" fmla="*/ 30 h 49"/>
                  <a:gd name="T48" fmla="*/ 48 w 49"/>
                  <a:gd name="T49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" h="49">
                    <a:moveTo>
                      <a:pt x="48" y="24"/>
                    </a:moveTo>
                    <a:lnTo>
                      <a:pt x="46" y="18"/>
                    </a:lnTo>
                    <a:lnTo>
                      <a:pt x="44" y="12"/>
                    </a:lnTo>
                    <a:lnTo>
                      <a:pt x="40" y="7"/>
                    </a:lnTo>
                    <a:lnTo>
                      <a:pt x="35" y="3"/>
                    </a:lnTo>
                    <a:lnTo>
                      <a:pt x="30" y="1"/>
                    </a:lnTo>
                    <a:lnTo>
                      <a:pt x="24" y="0"/>
                    </a:lnTo>
                    <a:lnTo>
                      <a:pt x="17" y="1"/>
                    </a:lnTo>
                    <a:lnTo>
                      <a:pt x="11" y="3"/>
                    </a:lnTo>
                    <a:lnTo>
                      <a:pt x="6" y="7"/>
                    </a:lnTo>
                    <a:lnTo>
                      <a:pt x="3" y="12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3" y="36"/>
                    </a:lnTo>
                    <a:lnTo>
                      <a:pt x="6" y="41"/>
                    </a:lnTo>
                    <a:lnTo>
                      <a:pt x="11" y="44"/>
                    </a:lnTo>
                    <a:lnTo>
                      <a:pt x="17" y="46"/>
                    </a:lnTo>
                    <a:lnTo>
                      <a:pt x="24" y="48"/>
                    </a:lnTo>
                    <a:lnTo>
                      <a:pt x="30" y="46"/>
                    </a:lnTo>
                    <a:lnTo>
                      <a:pt x="35" y="44"/>
                    </a:lnTo>
                    <a:lnTo>
                      <a:pt x="40" y="41"/>
                    </a:lnTo>
                    <a:lnTo>
                      <a:pt x="44" y="36"/>
                    </a:lnTo>
                    <a:lnTo>
                      <a:pt x="46" y="30"/>
                    </a:lnTo>
                    <a:lnTo>
                      <a:pt x="48" y="24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1778" name="Freeform 34"/>
              <p:cNvSpPr>
                <a:spLocks/>
              </p:cNvSpPr>
              <p:nvPr/>
            </p:nvSpPr>
            <p:spPr bwMode="auto">
              <a:xfrm>
                <a:off x="929" y="2755"/>
                <a:ext cx="49" cy="49"/>
              </a:xfrm>
              <a:custGeom>
                <a:avLst/>
                <a:gdLst>
                  <a:gd name="T0" fmla="*/ 48 w 49"/>
                  <a:gd name="T1" fmla="*/ 24 h 49"/>
                  <a:gd name="T2" fmla="*/ 47 w 49"/>
                  <a:gd name="T3" fmla="*/ 18 h 49"/>
                  <a:gd name="T4" fmla="*/ 44 w 49"/>
                  <a:gd name="T5" fmla="*/ 12 h 49"/>
                  <a:gd name="T6" fmla="*/ 41 w 49"/>
                  <a:gd name="T7" fmla="*/ 8 h 49"/>
                  <a:gd name="T8" fmla="*/ 36 w 49"/>
                  <a:gd name="T9" fmla="*/ 4 h 49"/>
                  <a:gd name="T10" fmla="*/ 30 w 49"/>
                  <a:gd name="T11" fmla="*/ 1 h 49"/>
                  <a:gd name="T12" fmla="*/ 24 w 49"/>
                  <a:gd name="T13" fmla="*/ 0 h 49"/>
                  <a:gd name="T14" fmla="*/ 18 w 49"/>
                  <a:gd name="T15" fmla="*/ 1 h 49"/>
                  <a:gd name="T16" fmla="*/ 12 w 49"/>
                  <a:gd name="T17" fmla="*/ 4 h 49"/>
                  <a:gd name="T18" fmla="*/ 7 w 49"/>
                  <a:gd name="T19" fmla="*/ 8 h 49"/>
                  <a:gd name="T20" fmla="*/ 3 w 49"/>
                  <a:gd name="T21" fmla="*/ 12 h 49"/>
                  <a:gd name="T22" fmla="*/ 1 w 49"/>
                  <a:gd name="T23" fmla="*/ 18 h 49"/>
                  <a:gd name="T24" fmla="*/ 0 w 49"/>
                  <a:gd name="T25" fmla="*/ 24 h 49"/>
                  <a:gd name="T26" fmla="*/ 1 w 49"/>
                  <a:gd name="T27" fmla="*/ 30 h 49"/>
                  <a:gd name="T28" fmla="*/ 3 w 49"/>
                  <a:gd name="T29" fmla="*/ 36 h 49"/>
                  <a:gd name="T30" fmla="*/ 7 w 49"/>
                  <a:gd name="T31" fmla="*/ 41 h 49"/>
                  <a:gd name="T32" fmla="*/ 12 w 49"/>
                  <a:gd name="T33" fmla="*/ 45 h 49"/>
                  <a:gd name="T34" fmla="*/ 18 w 49"/>
                  <a:gd name="T35" fmla="*/ 47 h 49"/>
                  <a:gd name="T36" fmla="*/ 24 w 49"/>
                  <a:gd name="T37" fmla="*/ 48 h 49"/>
                  <a:gd name="T38" fmla="*/ 30 w 49"/>
                  <a:gd name="T39" fmla="*/ 47 h 49"/>
                  <a:gd name="T40" fmla="*/ 36 w 49"/>
                  <a:gd name="T41" fmla="*/ 45 h 49"/>
                  <a:gd name="T42" fmla="*/ 41 w 49"/>
                  <a:gd name="T43" fmla="*/ 41 h 49"/>
                  <a:gd name="T44" fmla="*/ 44 w 49"/>
                  <a:gd name="T45" fmla="*/ 36 h 49"/>
                  <a:gd name="T46" fmla="*/ 47 w 49"/>
                  <a:gd name="T47" fmla="*/ 30 h 49"/>
                  <a:gd name="T48" fmla="*/ 48 w 49"/>
                  <a:gd name="T49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" h="49">
                    <a:moveTo>
                      <a:pt x="48" y="24"/>
                    </a:moveTo>
                    <a:lnTo>
                      <a:pt x="47" y="18"/>
                    </a:lnTo>
                    <a:lnTo>
                      <a:pt x="44" y="12"/>
                    </a:lnTo>
                    <a:lnTo>
                      <a:pt x="41" y="8"/>
                    </a:lnTo>
                    <a:lnTo>
                      <a:pt x="36" y="4"/>
                    </a:lnTo>
                    <a:lnTo>
                      <a:pt x="30" y="1"/>
                    </a:lnTo>
                    <a:lnTo>
                      <a:pt x="24" y="0"/>
                    </a:lnTo>
                    <a:lnTo>
                      <a:pt x="18" y="1"/>
                    </a:lnTo>
                    <a:lnTo>
                      <a:pt x="12" y="4"/>
                    </a:lnTo>
                    <a:lnTo>
                      <a:pt x="7" y="8"/>
                    </a:lnTo>
                    <a:lnTo>
                      <a:pt x="3" y="12"/>
                    </a:lnTo>
                    <a:lnTo>
                      <a:pt x="1" y="18"/>
                    </a:lnTo>
                    <a:lnTo>
                      <a:pt x="0" y="24"/>
                    </a:lnTo>
                    <a:lnTo>
                      <a:pt x="1" y="30"/>
                    </a:lnTo>
                    <a:lnTo>
                      <a:pt x="3" y="36"/>
                    </a:lnTo>
                    <a:lnTo>
                      <a:pt x="7" y="41"/>
                    </a:lnTo>
                    <a:lnTo>
                      <a:pt x="12" y="45"/>
                    </a:lnTo>
                    <a:lnTo>
                      <a:pt x="18" y="47"/>
                    </a:lnTo>
                    <a:lnTo>
                      <a:pt x="24" y="48"/>
                    </a:lnTo>
                    <a:lnTo>
                      <a:pt x="30" y="47"/>
                    </a:lnTo>
                    <a:lnTo>
                      <a:pt x="36" y="45"/>
                    </a:lnTo>
                    <a:lnTo>
                      <a:pt x="41" y="41"/>
                    </a:lnTo>
                    <a:lnTo>
                      <a:pt x="44" y="36"/>
                    </a:lnTo>
                    <a:lnTo>
                      <a:pt x="47" y="30"/>
                    </a:lnTo>
                    <a:lnTo>
                      <a:pt x="48" y="24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1779" name="Freeform 35"/>
              <p:cNvSpPr>
                <a:spLocks/>
              </p:cNvSpPr>
              <p:nvPr/>
            </p:nvSpPr>
            <p:spPr bwMode="auto">
              <a:xfrm>
                <a:off x="969" y="2139"/>
                <a:ext cx="49" cy="49"/>
              </a:xfrm>
              <a:custGeom>
                <a:avLst/>
                <a:gdLst>
                  <a:gd name="T0" fmla="*/ 48 w 49"/>
                  <a:gd name="T1" fmla="*/ 24 h 49"/>
                  <a:gd name="T2" fmla="*/ 47 w 49"/>
                  <a:gd name="T3" fmla="*/ 18 h 49"/>
                  <a:gd name="T4" fmla="*/ 44 w 49"/>
                  <a:gd name="T5" fmla="*/ 12 h 49"/>
                  <a:gd name="T6" fmla="*/ 40 w 49"/>
                  <a:gd name="T7" fmla="*/ 7 h 49"/>
                  <a:gd name="T8" fmla="*/ 36 w 49"/>
                  <a:gd name="T9" fmla="*/ 3 h 49"/>
                  <a:gd name="T10" fmla="*/ 30 w 49"/>
                  <a:gd name="T11" fmla="*/ 1 h 49"/>
                  <a:gd name="T12" fmla="*/ 24 w 49"/>
                  <a:gd name="T13" fmla="*/ 0 h 49"/>
                  <a:gd name="T14" fmla="*/ 17 w 49"/>
                  <a:gd name="T15" fmla="*/ 1 h 49"/>
                  <a:gd name="T16" fmla="*/ 12 w 49"/>
                  <a:gd name="T17" fmla="*/ 3 h 49"/>
                  <a:gd name="T18" fmla="*/ 6 w 49"/>
                  <a:gd name="T19" fmla="*/ 7 h 49"/>
                  <a:gd name="T20" fmla="*/ 3 w 49"/>
                  <a:gd name="T21" fmla="*/ 12 h 49"/>
                  <a:gd name="T22" fmla="*/ 1 w 49"/>
                  <a:gd name="T23" fmla="*/ 18 h 49"/>
                  <a:gd name="T24" fmla="*/ 0 w 49"/>
                  <a:gd name="T25" fmla="*/ 24 h 49"/>
                  <a:gd name="T26" fmla="*/ 1 w 49"/>
                  <a:gd name="T27" fmla="*/ 30 h 49"/>
                  <a:gd name="T28" fmla="*/ 3 w 49"/>
                  <a:gd name="T29" fmla="*/ 36 h 49"/>
                  <a:gd name="T30" fmla="*/ 6 w 49"/>
                  <a:gd name="T31" fmla="*/ 41 h 49"/>
                  <a:gd name="T32" fmla="*/ 12 w 49"/>
                  <a:gd name="T33" fmla="*/ 45 h 49"/>
                  <a:gd name="T34" fmla="*/ 17 w 49"/>
                  <a:gd name="T35" fmla="*/ 47 h 49"/>
                  <a:gd name="T36" fmla="*/ 24 w 49"/>
                  <a:gd name="T37" fmla="*/ 48 h 49"/>
                  <a:gd name="T38" fmla="*/ 30 w 49"/>
                  <a:gd name="T39" fmla="*/ 47 h 49"/>
                  <a:gd name="T40" fmla="*/ 36 w 49"/>
                  <a:gd name="T41" fmla="*/ 45 h 49"/>
                  <a:gd name="T42" fmla="*/ 40 w 49"/>
                  <a:gd name="T43" fmla="*/ 41 h 49"/>
                  <a:gd name="T44" fmla="*/ 44 w 49"/>
                  <a:gd name="T45" fmla="*/ 36 h 49"/>
                  <a:gd name="T46" fmla="*/ 47 w 49"/>
                  <a:gd name="T47" fmla="*/ 30 h 49"/>
                  <a:gd name="T48" fmla="*/ 48 w 49"/>
                  <a:gd name="T49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" h="49">
                    <a:moveTo>
                      <a:pt x="48" y="24"/>
                    </a:moveTo>
                    <a:lnTo>
                      <a:pt x="47" y="18"/>
                    </a:lnTo>
                    <a:lnTo>
                      <a:pt x="44" y="12"/>
                    </a:lnTo>
                    <a:lnTo>
                      <a:pt x="40" y="7"/>
                    </a:lnTo>
                    <a:lnTo>
                      <a:pt x="36" y="3"/>
                    </a:lnTo>
                    <a:lnTo>
                      <a:pt x="30" y="1"/>
                    </a:lnTo>
                    <a:lnTo>
                      <a:pt x="24" y="0"/>
                    </a:lnTo>
                    <a:lnTo>
                      <a:pt x="17" y="1"/>
                    </a:lnTo>
                    <a:lnTo>
                      <a:pt x="12" y="3"/>
                    </a:lnTo>
                    <a:lnTo>
                      <a:pt x="6" y="7"/>
                    </a:lnTo>
                    <a:lnTo>
                      <a:pt x="3" y="12"/>
                    </a:lnTo>
                    <a:lnTo>
                      <a:pt x="1" y="18"/>
                    </a:lnTo>
                    <a:lnTo>
                      <a:pt x="0" y="24"/>
                    </a:lnTo>
                    <a:lnTo>
                      <a:pt x="1" y="30"/>
                    </a:lnTo>
                    <a:lnTo>
                      <a:pt x="3" y="36"/>
                    </a:lnTo>
                    <a:lnTo>
                      <a:pt x="6" y="41"/>
                    </a:lnTo>
                    <a:lnTo>
                      <a:pt x="12" y="45"/>
                    </a:lnTo>
                    <a:lnTo>
                      <a:pt x="17" y="47"/>
                    </a:lnTo>
                    <a:lnTo>
                      <a:pt x="24" y="48"/>
                    </a:lnTo>
                    <a:lnTo>
                      <a:pt x="30" y="47"/>
                    </a:lnTo>
                    <a:lnTo>
                      <a:pt x="36" y="45"/>
                    </a:lnTo>
                    <a:lnTo>
                      <a:pt x="40" y="41"/>
                    </a:lnTo>
                    <a:lnTo>
                      <a:pt x="44" y="36"/>
                    </a:lnTo>
                    <a:lnTo>
                      <a:pt x="47" y="30"/>
                    </a:lnTo>
                    <a:lnTo>
                      <a:pt x="48" y="24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1780" name="Freeform 36"/>
              <p:cNvSpPr>
                <a:spLocks/>
              </p:cNvSpPr>
              <p:nvPr/>
            </p:nvSpPr>
            <p:spPr bwMode="auto">
              <a:xfrm>
                <a:off x="1008" y="1845"/>
                <a:ext cx="49" cy="49"/>
              </a:xfrm>
              <a:custGeom>
                <a:avLst/>
                <a:gdLst>
                  <a:gd name="T0" fmla="*/ 48 w 49"/>
                  <a:gd name="T1" fmla="*/ 24 h 49"/>
                  <a:gd name="T2" fmla="*/ 47 w 49"/>
                  <a:gd name="T3" fmla="*/ 18 h 49"/>
                  <a:gd name="T4" fmla="*/ 45 w 49"/>
                  <a:gd name="T5" fmla="*/ 12 h 49"/>
                  <a:gd name="T6" fmla="*/ 41 w 49"/>
                  <a:gd name="T7" fmla="*/ 7 h 49"/>
                  <a:gd name="T8" fmla="*/ 36 w 49"/>
                  <a:gd name="T9" fmla="*/ 3 h 49"/>
                  <a:gd name="T10" fmla="*/ 31 w 49"/>
                  <a:gd name="T11" fmla="*/ 1 h 49"/>
                  <a:gd name="T12" fmla="*/ 24 w 49"/>
                  <a:gd name="T13" fmla="*/ 0 h 49"/>
                  <a:gd name="T14" fmla="*/ 18 w 49"/>
                  <a:gd name="T15" fmla="*/ 1 h 49"/>
                  <a:gd name="T16" fmla="*/ 12 w 49"/>
                  <a:gd name="T17" fmla="*/ 3 h 49"/>
                  <a:gd name="T18" fmla="*/ 7 w 49"/>
                  <a:gd name="T19" fmla="*/ 7 h 49"/>
                  <a:gd name="T20" fmla="*/ 3 w 49"/>
                  <a:gd name="T21" fmla="*/ 12 h 49"/>
                  <a:gd name="T22" fmla="*/ 1 w 49"/>
                  <a:gd name="T23" fmla="*/ 18 h 49"/>
                  <a:gd name="T24" fmla="*/ 0 w 49"/>
                  <a:gd name="T25" fmla="*/ 24 h 49"/>
                  <a:gd name="T26" fmla="*/ 1 w 49"/>
                  <a:gd name="T27" fmla="*/ 30 h 49"/>
                  <a:gd name="T28" fmla="*/ 3 w 49"/>
                  <a:gd name="T29" fmla="*/ 36 h 49"/>
                  <a:gd name="T30" fmla="*/ 7 w 49"/>
                  <a:gd name="T31" fmla="*/ 41 h 49"/>
                  <a:gd name="T32" fmla="*/ 12 w 49"/>
                  <a:gd name="T33" fmla="*/ 45 h 49"/>
                  <a:gd name="T34" fmla="*/ 18 w 49"/>
                  <a:gd name="T35" fmla="*/ 47 h 49"/>
                  <a:gd name="T36" fmla="*/ 24 w 49"/>
                  <a:gd name="T37" fmla="*/ 48 h 49"/>
                  <a:gd name="T38" fmla="*/ 31 w 49"/>
                  <a:gd name="T39" fmla="*/ 47 h 49"/>
                  <a:gd name="T40" fmla="*/ 36 w 49"/>
                  <a:gd name="T41" fmla="*/ 45 h 49"/>
                  <a:gd name="T42" fmla="*/ 41 w 49"/>
                  <a:gd name="T43" fmla="*/ 41 h 49"/>
                  <a:gd name="T44" fmla="*/ 45 w 49"/>
                  <a:gd name="T45" fmla="*/ 36 h 49"/>
                  <a:gd name="T46" fmla="*/ 47 w 49"/>
                  <a:gd name="T47" fmla="*/ 30 h 49"/>
                  <a:gd name="T48" fmla="*/ 48 w 49"/>
                  <a:gd name="T49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" h="49">
                    <a:moveTo>
                      <a:pt x="48" y="24"/>
                    </a:moveTo>
                    <a:lnTo>
                      <a:pt x="47" y="18"/>
                    </a:lnTo>
                    <a:lnTo>
                      <a:pt x="45" y="12"/>
                    </a:lnTo>
                    <a:lnTo>
                      <a:pt x="41" y="7"/>
                    </a:lnTo>
                    <a:lnTo>
                      <a:pt x="36" y="3"/>
                    </a:lnTo>
                    <a:lnTo>
                      <a:pt x="31" y="1"/>
                    </a:lnTo>
                    <a:lnTo>
                      <a:pt x="24" y="0"/>
                    </a:lnTo>
                    <a:lnTo>
                      <a:pt x="18" y="1"/>
                    </a:lnTo>
                    <a:lnTo>
                      <a:pt x="12" y="3"/>
                    </a:lnTo>
                    <a:lnTo>
                      <a:pt x="7" y="7"/>
                    </a:lnTo>
                    <a:lnTo>
                      <a:pt x="3" y="12"/>
                    </a:lnTo>
                    <a:lnTo>
                      <a:pt x="1" y="18"/>
                    </a:lnTo>
                    <a:lnTo>
                      <a:pt x="0" y="24"/>
                    </a:lnTo>
                    <a:lnTo>
                      <a:pt x="1" y="30"/>
                    </a:lnTo>
                    <a:lnTo>
                      <a:pt x="3" y="36"/>
                    </a:lnTo>
                    <a:lnTo>
                      <a:pt x="7" y="41"/>
                    </a:lnTo>
                    <a:lnTo>
                      <a:pt x="12" y="45"/>
                    </a:lnTo>
                    <a:lnTo>
                      <a:pt x="18" y="47"/>
                    </a:lnTo>
                    <a:lnTo>
                      <a:pt x="24" y="48"/>
                    </a:lnTo>
                    <a:lnTo>
                      <a:pt x="31" y="47"/>
                    </a:lnTo>
                    <a:lnTo>
                      <a:pt x="36" y="45"/>
                    </a:lnTo>
                    <a:lnTo>
                      <a:pt x="41" y="41"/>
                    </a:lnTo>
                    <a:lnTo>
                      <a:pt x="45" y="36"/>
                    </a:lnTo>
                    <a:lnTo>
                      <a:pt x="47" y="30"/>
                    </a:lnTo>
                    <a:lnTo>
                      <a:pt x="48" y="24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1781" name="Freeform 37"/>
              <p:cNvSpPr>
                <a:spLocks/>
              </p:cNvSpPr>
              <p:nvPr/>
            </p:nvSpPr>
            <p:spPr bwMode="auto">
              <a:xfrm>
                <a:off x="1048" y="1818"/>
                <a:ext cx="49" cy="49"/>
              </a:xfrm>
              <a:custGeom>
                <a:avLst/>
                <a:gdLst>
                  <a:gd name="T0" fmla="*/ 48 w 49"/>
                  <a:gd name="T1" fmla="*/ 24 h 49"/>
                  <a:gd name="T2" fmla="*/ 47 w 49"/>
                  <a:gd name="T3" fmla="*/ 18 h 49"/>
                  <a:gd name="T4" fmla="*/ 45 w 49"/>
                  <a:gd name="T5" fmla="*/ 12 h 49"/>
                  <a:gd name="T6" fmla="*/ 41 w 49"/>
                  <a:gd name="T7" fmla="*/ 7 h 49"/>
                  <a:gd name="T8" fmla="*/ 36 w 49"/>
                  <a:gd name="T9" fmla="*/ 3 h 49"/>
                  <a:gd name="T10" fmla="*/ 30 w 49"/>
                  <a:gd name="T11" fmla="*/ 1 h 49"/>
                  <a:gd name="T12" fmla="*/ 24 w 49"/>
                  <a:gd name="T13" fmla="*/ 0 h 49"/>
                  <a:gd name="T14" fmla="*/ 18 w 49"/>
                  <a:gd name="T15" fmla="*/ 1 h 49"/>
                  <a:gd name="T16" fmla="*/ 12 w 49"/>
                  <a:gd name="T17" fmla="*/ 3 h 49"/>
                  <a:gd name="T18" fmla="*/ 7 w 49"/>
                  <a:gd name="T19" fmla="*/ 7 h 49"/>
                  <a:gd name="T20" fmla="*/ 3 w 49"/>
                  <a:gd name="T21" fmla="*/ 12 h 49"/>
                  <a:gd name="T22" fmla="*/ 1 w 49"/>
                  <a:gd name="T23" fmla="*/ 18 h 49"/>
                  <a:gd name="T24" fmla="*/ 0 w 49"/>
                  <a:gd name="T25" fmla="*/ 24 h 49"/>
                  <a:gd name="T26" fmla="*/ 1 w 49"/>
                  <a:gd name="T27" fmla="*/ 30 h 49"/>
                  <a:gd name="T28" fmla="*/ 3 w 49"/>
                  <a:gd name="T29" fmla="*/ 36 h 49"/>
                  <a:gd name="T30" fmla="*/ 7 w 49"/>
                  <a:gd name="T31" fmla="*/ 41 h 49"/>
                  <a:gd name="T32" fmla="*/ 12 w 49"/>
                  <a:gd name="T33" fmla="*/ 45 h 49"/>
                  <a:gd name="T34" fmla="*/ 18 w 49"/>
                  <a:gd name="T35" fmla="*/ 47 h 49"/>
                  <a:gd name="T36" fmla="*/ 24 w 49"/>
                  <a:gd name="T37" fmla="*/ 48 h 49"/>
                  <a:gd name="T38" fmla="*/ 30 w 49"/>
                  <a:gd name="T39" fmla="*/ 47 h 49"/>
                  <a:gd name="T40" fmla="*/ 36 w 49"/>
                  <a:gd name="T41" fmla="*/ 45 h 49"/>
                  <a:gd name="T42" fmla="*/ 41 w 49"/>
                  <a:gd name="T43" fmla="*/ 41 h 49"/>
                  <a:gd name="T44" fmla="*/ 44 w 49"/>
                  <a:gd name="T45" fmla="*/ 36 h 49"/>
                  <a:gd name="T46" fmla="*/ 47 w 49"/>
                  <a:gd name="T47" fmla="*/ 30 h 49"/>
                  <a:gd name="T48" fmla="*/ 48 w 49"/>
                  <a:gd name="T49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" h="49">
                    <a:moveTo>
                      <a:pt x="48" y="24"/>
                    </a:moveTo>
                    <a:lnTo>
                      <a:pt x="47" y="18"/>
                    </a:lnTo>
                    <a:lnTo>
                      <a:pt x="45" y="12"/>
                    </a:lnTo>
                    <a:lnTo>
                      <a:pt x="41" y="7"/>
                    </a:lnTo>
                    <a:lnTo>
                      <a:pt x="36" y="3"/>
                    </a:lnTo>
                    <a:lnTo>
                      <a:pt x="30" y="1"/>
                    </a:lnTo>
                    <a:lnTo>
                      <a:pt x="24" y="0"/>
                    </a:lnTo>
                    <a:lnTo>
                      <a:pt x="18" y="1"/>
                    </a:lnTo>
                    <a:lnTo>
                      <a:pt x="12" y="3"/>
                    </a:lnTo>
                    <a:lnTo>
                      <a:pt x="7" y="7"/>
                    </a:lnTo>
                    <a:lnTo>
                      <a:pt x="3" y="12"/>
                    </a:lnTo>
                    <a:lnTo>
                      <a:pt x="1" y="18"/>
                    </a:lnTo>
                    <a:lnTo>
                      <a:pt x="0" y="24"/>
                    </a:lnTo>
                    <a:lnTo>
                      <a:pt x="1" y="30"/>
                    </a:lnTo>
                    <a:lnTo>
                      <a:pt x="3" y="36"/>
                    </a:lnTo>
                    <a:lnTo>
                      <a:pt x="7" y="41"/>
                    </a:lnTo>
                    <a:lnTo>
                      <a:pt x="12" y="45"/>
                    </a:lnTo>
                    <a:lnTo>
                      <a:pt x="18" y="47"/>
                    </a:lnTo>
                    <a:lnTo>
                      <a:pt x="24" y="48"/>
                    </a:lnTo>
                    <a:lnTo>
                      <a:pt x="30" y="47"/>
                    </a:lnTo>
                    <a:lnTo>
                      <a:pt x="36" y="45"/>
                    </a:lnTo>
                    <a:lnTo>
                      <a:pt x="41" y="41"/>
                    </a:lnTo>
                    <a:lnTo>
                      <a:pt x="44" y="36"/>
                    </a:lnTo>
                    <a:lnTo>
                      <a:pt x="47" y="30"/>
                    </a:lnTo>
                    <a:lnTo>
                      <a:pt x="48" y="24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1782" name="Freeform 38"/>
              <p:cNvSpPr>
                <a:spLocks/>
              </p:cNvSpPr>
              <p:nvPr/>
            </p:nvSpPr>
            <p:spPr bwMode="auto">
              <a:xfrm>
                <a:off x="1088" y="2032"/>
                <a:ext cx="49" cy="49"/>
              </a:xfrm>
              <a:custGeom>
                <a:avLst/>
                <a:gdLst>
                  <a:gd name="T0" fmla="*/ 48 w 49"/>
                  <a:gd name="T1" fmla="*/ 24 h 49"/>
                  <a:gd name="T2" fmla="*/ 47 w 49"/>
                  <a:gd name="T3" fmla="*/ 18 h 49"/>
                  <a:gd name="T4" fmla="*/ 44 w 49"/>
                  <a:gd name="T5" fmla="*/ 12 h 49"/>
                  <a:gd name="T6" fmla="*/ 40 w 49"/>
                  <a:gd name="T7" fmla="*/ 7 h 49"/>
                  <a:gd name="T8" fmla="*/ 35 w 49"/>
                  <a:gd name="T9" fmla="*/ 3 h 49"/>
                  <a:gd name="T10" fmla="*/ 30 w 49"/>
                  <a:gd name="T11" fmla="*/ 1 h 49"/>
                  <a:gd name="T12" fmla="*/ 24 w 49"/>
                  <a:gd name="T13" fmla="*/ 0 h 49"/>
                  <a:gd name="T14" fmla="*/ 17 w 49"/>
                  <a:gd name="T15" fmla="*/ 1 h 49"/>
                  <a:gd name="T16" fmla="*/ 11 w 49"/>
                  <a:gd name="T17" fmla="*/ 3 h 49"/>
                  <a:gd name="T18" fmla="*/ 7 w 49"/>
                  <a:gd name="T19" fmla="*/ 7 h 49"/>
                  <a:gd name="T20" fmla="*/ 3 w 49"/>
                  <a:gd name="T21" fmla="*/ 12 h 49"/>
                  <a:gd name="T22" fmla="*/ 1 w 49"/>
                  <a:gd name="T23" fmla="*/ 18 h 49"/>
                  <a:gd name="T24" fmla="*/ 0 w 49"/>
                  <a:gd name="T25" fmla="*/ 24 h 49"/>
                  <a:gd name="T26" fmla="*/ 1 w 49"/>
                  <a:gd name="T27" fmla="*/ 30 h 49"/>
                  <a:gd name="T28" fmla="*/ 3 w 49"/>
                  <a:gd name="T29" fmla="*/ 36 h 49"/>
                  <a:gd name="T30" fmla="*/ 7 w 49"/>
                  <a:gd name="T31" fmla="*/ 41 h 49"/>
                  <a:gd name="T32" fmla="*/ 11 w 49"/>
                  <a:gd name="T33" fmla="*/ 45 h 49"/>
                  <a:gd name="T34" fmla="*/ 17 w 49"/>
                  <a:gd name="T35" fmla="*/ 47 h 49"/>
                  <a:gd name="T36" fmla="*/ 24 w 49"/>
                  <a:gd name="T37" fmla="*/ 48 h 49"/>
                  <a:gd name="T38" fmla="*/ 30 w 49"/>
                  <a:gd name="T39" fmla="*/ 47 h 49"/>
                  <a:gd name="T40" fmla="*/ 35 w 49"/>
                  <a:gd name="T41" fmla="*/ 45 h 49"/>
                  <a:gd name="T42" fmla="*/ 40 w 49"/>
                  <a:gd name="T43" fmla="*/ 41 h 49"/>
                  <a:gd name="T44" fmla="*/ 44 w 49"/>
                  <a:gd name="T45" fmla="*/ 36 h 49"/>
                  <a:gd name="T46" fmla="*/ 47 w 49"/>
                  <a:gd name="T47" fmla="*/ 30 h 49"/>
                  <a:gd name="T48" fmla="*/ 48 w 49"/>
                  <a:gd name="T49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" h="49">
                    <a:moveTo>
                      <a:pt x="48" y="24"/>
                    </a:moveTo>
                    <a:lnTo>
                      <a:pt x="47" y="18"/>
                    </a:lnTo>
                    <a:lnTo>
                      <a:pt x="44" y="12"/>
                    </a:lnTo>
                    <a:lnTo>
                      <a:pt x="40" y="7"/>
                    </a:lnTo>
                    <a:lnTo>
                      <a:pt x="35" y="3"/>
                    </a:lnTo>
                    <a:lnTo>
                      <a:pt x="30" y="1"/>
                    </a:lnTo>
                    <a:lnTo>
                      <a:pt x="24" y="0"/>
                    </a:lnTo>
                    <a:lnTo>
                      <a:pt x="17" y="1"/>
                    </a:lnTo>
                    <a:lnTo>
                      <a:pt x="11" y="3"/>
                    </a:lnTo>
                    <a:lnTo>
                      <a:pt x="7" y="7"/>
                    </a:lnTo>
                    <a:lnTo>
                      <a:pt x="3" y="12"/>
                    </a:lnTo>
                    <a:lnTo>
                      <a:pt x="1" y="18"/>
                    </a:lnTo>
                    <a:lnTo>
                      <a:pt x="0" y="24"/>
                    </a:lnTo>
                    <a:lnTo>
                      <a:pt x="1" y="30"/>
                    </a:lnTo>
                    <a:lnTo>
                      <a:pt x="3" y="36"/>
                    </a:lnTo>
                    <a:lnTo>
                      <a:pt x="7" y="41"/>
                    </a:lnTo>
                    <a:lnTo>
                      <a:pt x="11" y="45"/>
                    </a:lnTo>
                    <a:lnTo>
                      <a:pt x="17" y="47"/>
                    </a:lnTo>
                    <a:lnTo>
                      <a:pt x="24" y="48"/>
                    </a:lnTo>
                    <a:lnTo>
                      <a:pt x="30" y="47"/>
                    </a:lnTo>
                    <a:lnTo>
                      <a:pt x="35" y="45"/>
                    </a:lnTo>
                    <a:lnTo>
                      <a:pt x="40" y="41"/>
                    </a:lnTo>
                    <a:lnTo>
                      <a:pt x="44" y="36"/>
                    </a:lnTo>
                    <a:lnTo>
                      <a:pt x="47" y="30"/>
                    </a:lnTo>
                    <a:lnTo>
                      <a:pt x="48" y="24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1783" name="Freeform 39"/>
              <p:cNvSpPr>
                <a:spLocks/>
              </p:cNvSpPr>
              <p:nvPr/>
            </p:nvSpPr>
            <p:spPr bwMode="auto">
              <a:xfrm>
                <a:off x="1127" y="2193"/>
                <a:ext cx="49" cy="49"/>
              </a:xfrm>
              <a:custGeom>
                <a:avLst/>
                <a:gdLst>
                  <a:gd name="T0" fmla="*/ 48 w 49"/>
                  <a:gd name="T1" fmla="*/ 24 h 49"/>
                  <a:gd name="T2" fmla="*/ 47 w 49"/>
                  <a:gd name="T3" fmla="*/ 18 h 49"/>
                  <a:gd name="T4" fmla="*/ 45 w 49"/>
                  <a:gd name="T5" fmla="*/ 12 h 49"/>
                  <a:gd name="T6" fmla="*/ 41 w 49"/>
                  <a:gd name="T7" fmla="*/ 7 h 49"/>
                  <a:gd name="T8" fmla="*/ 36 w 49"/>
                  <a:gd name="T9" fmla="*/ 3 h 49"/>
                  <a:gd name="T10" fmla="*/ 30 w 49"/>
                  <a:gd name="T11" fmla="*/ 0 h 49"/>
                  <a:gd name="T12" fmla="*/ 24 w 49"/>
                  <a:gd name="T13" fmla="*/ 0 h 49"/>
                  <a:gd name="T14" fmla="*/ 18 w 49"/>
                  <a:gd name="T15" fmla="*/ 0 h 49"/>
                  <a:gd name="T16" fmla="*/ 12 w 49"/>
                  <a:gd name="T17" fmla="*/ 3 h 49"/>
                  <a:gd name="T18" fmla="*/ 7 w 49"/>
                  <a:gd name="T19" fmla="*/ 7 h 49"/>
                  <a:gd name="T20" fmla="*/ 4 w 49"/>
                  <a:gd name="T21" fmla="*/ 12 h 49"/>
                  <a:gd name="T22" fmla="*/ 1 w 49"/>
                  <a:gd name="T23" fmla="*/ 18 h 49"/>
                  <a:gd name="T24" fmla="*/ 0 w 49"/>
                  <a:gd name="T25" fmla="*/ 24 h 49"/>
                  <a:gd name="T26" fmla="*/ 1 w 49"/>
                  <a:gd name="T27" fmla="*/ 30 h 49"/>
                  <a:gd name="T28" fmla="*/ 4 w 49"/>
                  <a:gd name="T29" fmla="*/ 36 h 49"/>
                  <a:gd name="T30" fmla="*/ 7 w 49"/>
                  <a:gd name="T31" fmla="*/ 40 h 49"/>
                  <a:gd name="T32" fmla="*/ 12 w 49"/>
                  <a:gd name="T33" fmla="*/ 44 h 49"/>
                  <a:gd name="T34" fmla="*/ 18 w 49"/>
                  <a:gd name="T35" fmla="*/ 47 h 49"/>
                  <a:gd name="T36" fmla="*/ 24 w 49"/>
                  <a:gd name="T37" fmla="*/ 48 h 49"/>
                  <a:gd name="T38" fmla="*/ 30 w 49"/>
                  <a:gd name="T39" fmla="*/ 47 h 49"/>
                  <a:gd name="T40" fmla="*/ 36 w 49"/>
                  <a:gd name="T41" fmla="*/ 44 h 49"/>
                  <a:gd name="T42" fmla="*/ 41 w 49"/>
                  <a:gd name="T43" fmla="*/ 40 h 49"/>
                  <a:gd name="T44" fmla="*/ 44 w 49"/>
                  <a:gd name="T45" fmla="*/ 36 h 49"/>
                  <a:gd name="T46" fmla="*/ 47 w 49"/>
                  <a:gd name="T47" fmla="*/ 30 h 49"/>
                  <a:gd name="T48" fmla="*/ 48 w 49"/>
                  <a:gd name="T49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" h="49">
                    <a:moveTo>
                      <a:pt x="48" y="24"/>
                    </a:moveTo>
                    <a:lnTo>
                      <a:pt x="47" y="18"/>
                    </a:lnTo>
                    <a:lnTo>
                      <a:pt x="45" y="12"/>
                    </a:lnTo>
                    <a:lnTo>
                      <a:pt x="41" y="7"/>
                    </a:lnTo>
                    <a:lnTo>
                      <a:pt x="36" y="3"/>
                    </a:lnTo>
                    <a:lnTo>
                      <a:pt x="30" y="0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2" y="3"/>
                    </a:lnTo>
                    <a:lnTo>
                      <a:pt x="7" y="7"/>
                    </a:lnTo>
                    <a:lnTo>
                      <a:pt x="4" y="12"/>
                    </a:lnTo>
                    <a:lnTo>
                      <a:pt x="1" y="18"/>
                    </a:lnTo>
                    <a:lnTo>
                      <a:pt x="0" y="24"/>
                    </a:lnTo>
                    <a:lnTo>
                      <a:pt x="1" y="30"/>
                    </a:lnTo>
                    <a:lnTo>
                      <a:pt x="4" y="36"/>
                    </a:lnTo>
                    <a:lnTo>
                      <a:pt x="7" y="40"/>
                    </a:lnTo>
                    <a:lnTo>
                      <a:pt x="12" y="44"/>
                    </a:lnTo>
                    <a:lnTo>
                      <a:pt x="18" y="47"/>
                    </a:lnTo>
                    <a:lnTo>
                      <a:pt x="24" y="48"/>
                    </a:lnTo>
                    <a:lnTo>
                      <a:pt x="30" y="47"/>
                    </a:lnTo>
                    <a:lnTo>
                      <a:pt x="36" y="44"/>
                    </a:lnTo>
                    <a:lnTo>
                      <a:pt x="41" y="40"/>
                    </a:lnTo>
                    <a:lnTo>
                      <a:pt x="44" y="36"/>
                    </a:lnTo>
                    <a:lnTo>
                      <a:pt x="47" y="30"/>
                    </a:lnTo>
                    <a:lnTo>
                      <a:pt x="48" y="24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1784" name="Freeform 40"/>
              <p:cNvSpPr>
                <a:spLocks/>
              </p:cNvSpPr>
              <p:nvPr/>
            </p:nvSpPr>
            <p:spPr bwMode="auto">
              <a:xfrm>
                <a:off x="1207" y="2166"/>
                <a:ext cx="49" cy="49"/>
              </a:xfrm>
              <a:custGeom>
                <a:avLst/>
                <a:gdLst>
                  <a:gd name="T0" fmla="*/ 48 w 49"/>
                  <a:gd name="T1" fmla="*/ 24 h 49"/>
                  <a:gd name="T2" fmla="*/ 47 w 49"/>
                  <a:gd name="T3" fmla="*/ 18 h 49"/>
                  <a:gd name="T4" fmla="*/ 44 w 49"/>
                  <a:gd name="T5" fmla="*/ 12 h 49"/>
                  <a:gd name="T6" fmla="*/ 40 w 49"/>
                  <a:gd name="T7" fmla="*/ 7 h 49"/>
                  <a:gd name="T8" fmla="*/ 35 w 49"/>
                  <a:gd name="T9" fmla="*/ 3 h 49"/>
                  <a:gd name="T10" fmla="*/ 30 w 49"/>
                  <a:gd name="T11" fmla="*/ 1 h 49"/>
                  <a:gd name="T12" fmla="*/ 24 w 49"/>
                  <a:gd name="T13" fmla="*/ 0 h 49"/>
                  <a:gd name="T14" fmla="*/ 17 w 49"/>
                  <a:gd name="T15" fmla="*/ 1 h 49"/>
                  <a:gd name="T16" fmla="*/ 11 w 49"/>
                  <a:gd name="T17" fmla="*/ 3 h 49"/>
                  <a:gd name="T18" fmla="*/ 6 w 49"/>
                  <a:gd name="T19" fmla="*/ 7 h 49"/>
                  <a:gd name="T20" fmla="*/ 3 w 49"/>
                  <a:gd name="T21" fmla="*/ 12 h 49"/>
                  <a:gd name="T22" fmla="*/ 1 w 49"/>
                  <a:gd name="T23" fmla="*/ 18 h 49"/>
                  <a:gd name="T24" fmla="*/ 0 w 49"/>
                  <a:gd name="T25" fmla="*/ 24 h 49"/>
                  <a:gd name="T26" fmla="*/ 1 w 49"/>
                  <a:gd name="T27" fmla="*/ 30 h 49"/>
                  <a:gd name="T28" fmla="*/ 3 w 49"/>
                  <a:gd name="T29" fmla="*/ 36 h 49"/>
                  <a:gd name="T30" fmla="*/ 6 w 49"/>
                  <a:gd name="T31" fmla="*/ 41 h 49"/>
                  <a:gd name="T32" fmla="*/ 11 w 49"/>
                  <a:gd name="T33" fmla="*/ 45 h 49"/>
                  <a:gd name="T34" fmla="*/ 17 w 49"/>
                  <a:gd name="T35" fmla="*/ 47 h 49"/>
                  <a:gd name="T36" fmla="*/ 24 w 49"/>
                  <a:gd name="T37" fmla="*/ 48 h 49"/>
                  <a:gd name="T38" fmla="*/ 30 w 49"/>
                  <a:gd name="T39" fmla="*/ 47 h 49"/>
                  <a:gd name="T40" fmla="*/ 35 w 49"/>
                  <a:gd name="T41" fmla="*/ 45 h 49"/>
                  <a:gd name="T42" fmla="*/ 40 w 49"/>
                  <a:gd name="T43" fmla="*/ 41 h 49"/>
                  <a:gd name="T44" fmla="*/ 44 w 49"/>
                  <a:gd name="T45" fmla="*/ 36 h 49"/>
                  <a:gd name="T46" fmla="*/ 47 w 49"/>
                  <a:gd name="T47" fmla="*/ 30 h 49"/>
                  <a:gd name="T48" fmla="*/ 48 w 49"/>
                  <a:gd name="T49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" h="49">
                    <a:moveTo>
                      <a:pt x="48" y="24"/>
                    </a:moveTo>
                    <a:lnTo>
                      <a:pt x="47" y="18"/>
                    </a:lnTo>
                    <a:lnTo>
                      <a:pt x="44" y="12"/>
                    </a:lnTo>
                    <a:lnTo>
                      <a:pt x="40" y="7"/>
                    </a:lnTo>
                    <a:lnTo>
                      <a:pt x="35" y="3"/>
                    </a:lnTo>
                    <a:lnTo>
                      <a:pt x="30" y="1"/>
                    </a:lnTo>
                    <a:lnTo>
                      <a:pt x="24" y="0"/>
                    </a:lnTo>
                    <a:lnTo>
                      <a:pt x="17" y="1"/>
                    </a:lnTo>
                    <a:lnTo>
                      <a:pt x="11" y="3"/>
                    </a:lnTo>
                    <a:lnTo>
                      <a:pt x="6" y="7"/>
                    </a:lnTo>
                    <a:lnTo>
                      <a:pt x="3" y="12"/>
                    </a:lnTo>
                    <a:lnTo>
                      <a:pt x="1" y="18"/>
                    </a:lnTo>
                    <a:lnTo>
                      <a:pt x="0" y="24"/>
                    </a:lnTo>
                    <a:lnTo>
                      <a:pt x="1" y="30"/>
                    </a:lnTo>
                    <a:lnTo>
                      <a:pt x="3" y="36"/>
                    </a:lnTo>
                    <a:lnTo>
                      <a:pt x="6" y="41"/>
                    </a:lnTo>
                    <a:lnTo>
                      <a:pt x="11" y="45"/>
                    </a:lnTo>
                    <a:lnTo>
                      <a:pt x="17" y="47"/>
                    </a:lnTo>
                    <a:lnTo>
                      <a:pt x="24" y="48"/>
                    </a:lnTo>
                    <a:lnTo>
                      <a:pt x="30" y="47"/>
                    </a:lnTo>
                    <a:lnTo>
                      <a:pt x="35" y="45"/>
                    </a:lnTo>
                    <a:lnTo>
                      <a:pt x="40" y="41"/>
                    </a:lnTo>
                    <a:lnTo>
                      <a:pt x="44" y="36"/>
                    </a:lnTo>
                    <a:lnTo>
                      <a:pt x="47" y="30"/>
                    </a:lnTo>
                    <a:lnTo>
                      <a:pt x="48" y="24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1785" name="Freeform 41"/>
              <p:cNvSpPr>
                <a:spLocks/>
              </p:cNvSpPr>
              <p:nvPr/>
            </p:nvSpPr>
            <p:spPr bwMode="auto">
              <a:xfrm>
                <a:off x="1286" y="2568"/>
                <a:ext cx="49" cy="49"/>
              </a:xfrm>
              <a:custGeom>
                <a:avLst/>
                <a:gdLst>
                  <a:gd name="T0" fmla="*/ 48 w 49"/>
                  <a:gd name="T1" fmla="*/ 24 h 49"/>
                  <a:gd name="T2" fmla="*/ 47 w 49"/>
                  <a:gd name="T3" fmla="*/ 18 h 49"/>
                  <a:gd name="T4" fmla="*/ 44 w 49"/>
                  <a:gd name="T5" fmla="*/ 12 h 49"/>
                  <a:gd name="T6" fmla="*/ 41 w 49"/>
                  <a:gd name="T7" fmla="*/ 7 h 49"/>
                  <a:gd name="T8" fmla="*/ 36 w 49"/>
                  <a:gd name="T9" fmla="*/ 3 h 49"/>
                  <a:gd name="T10" fmla="*/ 30 w 49"/>
                  <a:gd name="T11" fmla="*/ 0 h 49"/>
                  <a:gd name="T12" fmla="*/ 24 w 49"/>
                  <a:gd name="T13" fmla="*/ 0 h 49"/>
                  <a:gd name="T14" fmla="*/ 18 w 49"/>
                  <a:gd name="T15" fmla="*/ 0 h 49"/>
                  <a:gd name="T16" fmla="*/ 12 w 49"/>
                  <a:gd name="T17" fmla="*/ 3 h 49"/>
                  <a:gd name="T18" fmla="*/ 7 w 49"/>
                  <a:gd name="T19" fmla="*/ 7 h 49"/>
                  <a:gd name="T20" fmla="*/ 3 w 49"/>
                  <a:gd name="T21" fmla="*/ 12 h 49"/>
                  <a:gd name="T22" fmla="*/ 1 w 49"/>
                  <a:gd name="T23" fmla="*/ 18 h 49"/>
                  <a:gd name="T24" fmla="*/ 0 w 49"/>
                  <a:gd name="T25" fmla="*/ 24 h 49"/>
                  <a:gd name="T26" fmla="*/ 1 w 49"/>
                  <a:gd name="T27" fmla="*/ 30 h 49"/>
                  <a:gd name="T28" fmla="*/ 3 w 49"/>
                  <a:gd name="T29" fmla="*/ 36 h 49"/>
                  <a:gd name="T30" fmla="*/ 7 w 49"/>
                  <a:gd name="T31" fmla="*/ 40 h 49"/>
                  <a:gd name="T32" fmla="*/ 12 w 49"/>
                  <a:gd name="T33" fmla="*/ 44 h 49"/>
                  <a:gd name="T34" fmla="*/ 18 w 49"/>
                  <a:gd name="T35" fmla="*/ 46 h 49"/>
                  <a:gd name="T36" fmla="*/ 24 w 49"/>
                  <a:gd name="T37" fmla="*/ 48 h 49"/>
                  <a:gd name="T38" fmla="*/ 30 w 49"/>
                  <a:gd name="T39" fmla="*/ 46 h 49"/>
                  <a:gd name="T40" fmla="*/ 36 w 49"/>
                  <a:gd name="T41" fmla="*/ 44 h 49"/>
                  <a:gd name="T42" fmla="*/ 41 w 49"/>
                  <a:gd name="T43" fmla="*/ 40 h 49"/>
                  <a:gd name="T44" fmla="*/ 44 w 49"/>
                  <a:gd name="T45" fmla="*/ 36 h 49"/>
                  <a:gd name="T46" fmla="*/ 47 w 49"/>
                  <a:gd name="T47" fmla="*/ 30 h 49"/>
                  <a:gd name="T48" fmla="*/ 48 w 49"/>
                  <a:gd name="T49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" h="49">
                    <a:moveTo>
                      <a:pt x="48" y="24"/>
                    </a:moveTo>
                    <a:lnTo>
                      <a:pt x="47" y="18"/>
                    </a:lnTo>
                    <a:lnTo>
                      <a:pt x="44" y="12"/>
                    </a:lnTo>
                    <a:lnTo>
                      <a:pt x="41" y="7"/>
                    </a:lnTo>
                    <a:lnTo>
                      <a:pt x="36" y="3"/>
                    </a:lnTo>
                    <a:lnTo>
                      <a:pt x="30" y="0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2" y="3"/>
                    </a:lnTo>
                    <a:lnTo>
                      <a:pt x="7" y="7"/>
                    </a:lnTo>
                    <a:lnTo>
                      <a:pt x="3" y="12"/>
                    </a:lnTo>
                    <a:lnTo>
                      <a:pt x="1" y="18"/>
                    </a:lnTo>
                    <a:lnTo>
                      <a:pt x="0" y="24"/>
                    </a:lnTo>
                    <a:lnTo>
                      <a:pt x="1" y="30"/>
                    </a:lnTo>
                    <a:lnTo>
                      <a:pt x="3" y="36"/>
                    </a:lnTo>
                    <a:lnTo>
                      <a:pt x="7" y="40"/>
                    </a:lnTo>
                    <a:lnTo>
                      <a:pt x="12" y="44"/>
                    </a:lnTo>
                    <a:lnTo>
                      <a:pt x="18" y="46"/>
                    </a:lnTo>
                    <a:lnTo>
                      <a:pt x="24" y="48"/>
                    </a:lnTo>
                    <a:lnTo>
                      <a:pt x="30" y="46"/>
                    </a:lnTo>
                    <a:lnTo>
                      <a:pt x="36" y="44"/>
                    </a:lnTo>
                    <a:lnTo>
                      <a:pt x="41" y="40"/>
                    </a:lnTo>
                    <a:lnTo>
                      <a:pt x="44" y="36"/>
                    </a:lnTo>
                    <a:lnTo>
                      <a:pt x="47" y="30"/>
                    </a:lnTo>
                    <a:lnTo>
                      <a:pt x="48" y="24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1786" name="Freeform 42"/>
              <p:cNvSpPr>
                <a:spLocks/>
              </p:cNvSpPr>
              <p:nvPr/>
            </p:nvSpPr>
            <p:spPr bwMode="auto">
              <a:xfrm>
                <a:off x="1365" y="2808"/>
                <a:ext cx="49" cy="49"/>
              </a:xfrm>
              <a:custGeom>
                <a:avLst/>
                <a:gdLst>
                  <a:gd name="T0" fmla="*/ 48 w 49"/>
                  <a:gd name="T1" fmla="*/ 24 h 49"/>
                  <a:gd name="T2" fmla="*/ 48 w 49"/>
                  <a:gd name="T3" fmla="*/ 18 h 49"/>
                  <a:gd name="T4" fmla="*/ 45 w 49"/>
                  <a:gd name="T5" fmla="*/ 12 h 49"/>
                  <a:gd name="T6" fmla="*/ 41 w 49"/>
                  <a:gd name="T7" fmla="*/ 8 h 49"/>
                  <a:gd name="T8" fmla="*/ 36 w 49"/>
                  <a:gd name="T9" fmla="*/ 4 h 49"/>
                  <a:gd name="T10" fmla="*/ 30 w 49"/>
                  <a:gd name="T11" fmla="*/ 1 h 49"/>
                  <a:gd name="T12" fmla="*/ 24 w 49"/>
                  <a:gd name="T13" fmla="*/ 0 h 49"/>
                  <a:gd name="T14" fmla="*/ 18 w 49"/>
                  <a:gd name="T15" fmla="*/ 1 h 49"/>
                  <a:gd name="T16" fmla="*/ 12 w 49"/>
                  <a:gd name="T17" fmla="*/ 4 h 49"/>
                  <a:gd name="T18" fmla="*/ 7 w 49"/>
                  <a:gd name="T19" fmla="*/ 8 h 49"/>
                  <a:gd name="T20" fmla="*/ 4 w 49"/>
                  <a:gd name="T21" fmla="*/ 12 h 49"/>
                  <a:gd name="T22" fmla="*/ 2 w 49"/>
                  <a:gd name="T23" fmla="*/ 18 h 49"/>
                  <a:gd name="T24" fmla="*/ 0 w 49"/>
                  <a:gd name="T25" fmla="*/ 24 h 49"/>
                  <a:gd name="T26" fmla="*/ 2 w 49"/>
                  <a:gd name="T27" fmla="*/ 30 h 49"/>
                  <a:gd name="T28" fmla="*/ 4 w 49"/>
                  <a:gd name="T29" fmla="*/ 36 h 49"/>
                  <a:gd name="T30" fmla="*/ 7 w 49"/>
                  <a:gd name="T31" fmla="*/ 41 h 49"/>
                  <a:gd name="T32" fmla="*/ 12 w 49"/>
                  <a:gd name="T33" fmla="*/ 45 h 49"/>
                  <a:gd name="T34" fmla="*/ 18 w 49"/>
                  <a:gd name="T35" fmla="*/ 47 h 49"/>
                  <a:gd name="T36" fmla="*/ 24 w 49"/>
                  <a:gd name="T37" fmla="*/ 48 h 49"/>
                  <a:gd name="T38" fmla="*/ 30 w 49"/>
                  <a:gd name="T39" fmla="*/ 47 h 49"/>
                  <a:gd name="T40" fmla="*/ 36 w 49"/>
                  <a:gd name="T41" fmla="*/ 45 h 49"/>
                  <a:gd name="T42" fmla="*/ 41 w 49"/>
                  <a:gd name="T43" fmla="*/ 41 h 49"/>
                  <a:gd name="T44" fmla="*/ 45 w 49"/>
                  <a:gd name="T45" fmla="*/ 36 h 49"/>
                  <a:gd name="T46" fmla="*/ 48 w 49"/>
                  <a:gd name="T47" fmla="*/ 30 h 49"/>
                  <a:gd name="T48" fmla="*/ 48 w 49"/>
                  <a:gd name="T49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" h="49">
                    <a:moveTo>
                      <a:pt x="48" y="24"/>
                    </a:moveTo>
                    <a:lnTo>
                      <a:pt x="48" y="18"/>
                    </a:lnTo>
                    <a:lnTo>
                      <a:pt x="45" y="12"/>
                    </a:lnTo>
                    <a:lnTo>
                      <a:pt x="41" y="8"/>
                    </a:lnTo>
                    <a:lnTo>
                      <a:pt x="36" y="4"/>
                    </a:lnTo>
                    <a:lnTo>
                      <a:pt x="30" y="1"/>
                    </a:lnTo>
                    <a:lnTo>
                      <a:pt x="24" y="0"/>
                    </a:lnTo>
                    <a:lnTo>
                      <a:pt x="18" y="1"/>
                    </a:lnTo>
                    <a:lnTo>
                      <a:pt x="12" y="4"/>
                    </a:lnTo>
                    <a:lnTo>
                      <a:pt x="7" y="8"/>
                    </a:lnTo>
                    <a:lnTo>
                      <a:pt x="4" y="12"/>
                    </a:lnTo>
                    <a:lnTo>
                      <a:pt x="2" y="18"/>
                    </a:lnTo>
                    <a:lnTo>
                      <a:pt x="0" y="24"/>
                    </a:lnTo>
                    <a:lnTo>
                      <a:pt x="2" y="30"/>
                    </a:lnTo>
                    <a:lnTo>
                      <a:pt x="4" y="36"/>
                    </a:lnTo>
                    <a:lnTo>
                      <a:pt x="7" y="41"/>
                    </a:lnTo>
                    <a:lnTo>
                      <a:pt x="12" y="45"/>
                    </a:lnTo>
                    <a:lnTo>
                      <a:pt x="18" y="47"/>
                    </a:lnTo>
                    <a:lnTo>
                      <a:pt x="24" y="48"/>
                    </a:lnTo>
                    <a:lnTo>
                      <a:pt x="30" y="47"/>
                    </a:lnTo>
                    <a:lnTo>
                      <a:pt x="36" y="45"/>
                    </a:lnTo>
                    <a:lnTo>
                      <a:pt x="41" y="41"/>
                    </a:lnTo>
                    <a:lnTo>
                      <a:pt x="45" y="36"/>
                    </a:lnTo>
                    <a:lnTo>
                      <a:pt x="48" y="30"/>
                    </a:lnTo>
                    <a:lnTo>
                      <a:pt x="48" y="24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1787" name="Freeform 43"/>
              <p:cNvSpPr>
                <a:spLocks/>
              </p:cNvSpPr>
              <p:nvPr/>
            </p:nvSpPr>
            <p:spPr bwMode="auto">
              <a:xfrm>
                <a:off x="1445" y="2996"/>
                <a:ext cx="49" cy="49"/>
              </a:xfrm>
              <a:custGeom>
                <a:avLst/>
                <a:gdLst>
                  <a:gd name="T0" fmla="*/ 48 w 49"/>
                  <a:gd name="T1" fmla="*/ 24 h 49"/>
                  <a:gd name="T2" fmla="*/ 47 w 49"/>
                  <a:gd name="T3" fmla="*/ 18 h 49"/>
                  <a:gd name="T4" fmla="*/ 44 w 49"/>
                  <a:gd name="T5" fmla="*/ 12 h 49"/>
                  <a:gd name="T6" fmla="*/ 40 w 49"/>
                  <a:gd name="T7" fmla="*/ 7 h 49"/>
                  <a:gd name="T8" fmla="*/ 36 w 49"/>
                  <a:gd name="T9" fmla="*/ 3 h 49"/>
                  <a:gd name="T10" fmla="*/ 30 w 49"/>
                  <a:gd name="T11" fmla="*/ 1 h 49"/>
                  <a:gd name="T12" fmla="*/ 24 w 49"/>
                  <a:gd name="T13" fmla="*/ 0 h 49"/>
                  <a:gd name="T14" fmla="*/ 18 w 49"/>
                  <a:gd name="T15" fmla="*/ 1 h 49"/>
                  <a:gd name="T16" fmla="*/ 12 w 49"/>
                  <a:gd name="T17" fmla="*/ 3 h 49"/>
                  <a:gd name="T18" fmla="*/ 6 w 49"/>
                  <a:gd name="T19" fmla="*/ 7 h 49"/>
                  <a:gd name="T20" fmla="*/ 3 w 49"/>
                  <a:gd name="T21" fmla="*/ 12 h 49"/>
                  <a:gd name="T22" fmla="*/ 1 w 49"/>
                  <a:gd name="T23" fmla="*/ 18 h 49"/>
                  <a:gd name="T24" fmla="*/ 0 w 49"/>
                  <a:gd name="T25" fmla="*/ 24 h 49"/>
                  <a:gd name="T26" fmla="*/ 1 w 49"/>
                  <a:gd name="T27" fmla="*/ 30 h 49"/>
                  <a:gd name="T28" fmla="*/ 3 w 49"/>
                  <a:gd name="T29" fmla="*/ 36 h 49"/>
                  <a:gd name="T30" fmla="*/ 6 w 49"/>
                  <a:gd name="T31" fmla="*/ 41 h 49"/>
                  <a:gd name="T32" fmla="*/ 12 w 49"/>
                  <a:gd name="T33" fmla="*/ 45 h 49"/>
                  <a:gd name="T34" fmla="*/ 18 w 49"/>
                  <a:gd name="T35" fmla="*/ 47 h 49"/>
                  <a:gd name="T36" fmla="*/ 24 w 49"/>
                  <a:gd name="T37" fmla="*/ 48 h 49"/>
                  <a:gd name="T38" fmla="*/ 30 w 49"/>
                  <a:gd name="T39" fmla="*/ 47 h 49"/>
                  <a:gd name="T40" fmla="*/ 36 w 49"/>
                  <a:gd name="T41" fmla="*/ 45 h 49"/>
                  <a:gd name="T42" fmla="*/ 40 w 49"/>
                  <a:gd name="T43" fmla="*/ 41 h 49"/>
                  <a:gd name="T44" fmla="*/ 44 w 49"/>
                  <a:gd name="T45" fmla="*/ 36 h 49"/>
                  <a:gd name="T46" fmla="*/ 47 w 49"/>
                  <a:gd name="T47" fmla="*/ 30 h 49"/>
                  <a:gd name="T48" fmla="*/ 48 w 49"/>
                  <a:gd name="T49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" h="49">
                    <a:moveTo>
                      <a:pt x="48" y="24"/>
                    </a:moveTo>
                    <a:lnTo>
                      <a:pt x="47" y="18"/>
                    </a:lnTo>
                    <a:lnTo>
                      <a:pt x="44" y="12"/>
                    </a:lnTo>
                    <a:lnTo>
                      <a:pt x="40" y="7"/>
                    </a:lnTo>
                    <a:lnTo>
                      <a:pt x="36" y="3"/>
                    </a:lnTo>
                    <a:lnTo>
                      <a:pt x="30" y="1"/>
                    </a:lnTo>
                    <a:lnTo>
                      <a:pt x="24" y="0"/>
                    </a:lnTo>
                    <a:lnTo>
                      <a:pt x="18" y="1"/>
                    </a:lnTo>
                    <a:lnTo>
                      <a:pt x="12" y="3"/>
                    </a:lnTo>
                    <a:lnTo>
                      <a:pt x="6" y="7"/>
                    </a:lnTo>
                    <a:lnTo>
                      <a:pt x="3" y="12"/>
                    </a:lnTo>
                    <a:lnTo>
                      <a:pt x="1" y="18"/>
                    </a:lnTo>
                    <a:lnTo>
                      <a:pt x="0" y="24"/>
                    </a:lnTo>
                    <a:lnTo>
                      <a:pt x="1" y="30"/>
                    </a:lnTo>
                    <a:lnTo>
                      <a:pt x="3" y="36"/>
                    </a:lnTo>
                    <a:lnTo>
                      <a:pt x="6" y="41"/>
                    </a:lnTo>
                    <a:lnTo>
                      <a:pt x="12" y="45"/>
                    </a:lnTo>
                    <a:lnTo>
                      <a:pt x="18" y="47"/>
                    </a:lnTo>
                    <a:lnTo>
                      <a:pt x="24" y="48"/>
                    </a:lnTo>
                    <a:lnTo>
                      <a:pt x="30" y="47"/>
                    </a:lnTo>
                    <a:lnTo>
                      <a:pt x="36" y="45"/>
                    </a:lnTo>
                    <a:lnTo>
                      <a:pt x="40" y="41"/>
                    </a:lnTo>
                    <a:lnTo>
                      <a:pt x="44" y="36"/>
                    </a:lnTo>
                    <a:lnTo>
                      <a:pt x="47" y="30"/>
                    </a:lnTo>
                    <a:lnTo>
                      <a:pt x="48" y="24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1788" name="Freeform 44"/>
              <p:cNvSpPr>
                <a:spLocks/>
              </p:cNvSpPr>
              <p:nvPr/>
            </p:nvSpPr>
            <p:spPr bwMode="auto">
              <a:xfrm>
                <a:off x="1524" y="3076"/>
                <a:ext cx="49" cy="49"/>
              </a:xfrm>
              <a:custGeom>
                <a:avLst/>
                <a:gdLst>
                  <a:gd name="T0" fmla="*/ 48 w 49"/>
                  <a:gd name="T1" fmla="*/ 24 h 49"/>
                  <a:gd name="T2" fmla="*/ 47 w 49"/>
                  <a:gd name="T3" fmla="*/ 18 h 49"/>
                  <a:gd name="T4" fmla="*/ 44 w 49"/>
                  <a:gd name="T5" fmla="*/ 12 h 49"/>
                  <a:gd name="T6" fmla="*/ 41 w 49"/>
                  <a:gd name="T7" fmla="*/ 8 h 49"/>
                  <a:gd name="T8" fmla="*/ 36 w 49"/>
                  <a:gd name="T9" fmla="*/ 4 h 49"/>
                  <a:gd name="T10" fmla="*/ 30 w 49"/>
                  <a:gd name="T11" fmla="*/ 1 h 49"/>
                  <a:gd name="T12" fmla="*/ 24 w 49"/>
                  <a:gd name="T13" fmla="*/ 0 h 49"/>
                  <a:gd name="T14" fmla="*/ 18 w 49"/>
                  <a:gd name="T15" fmla="*/ 1 h 49"/>
                  <a:gd name="T16" fmla="*/ 12 w 49"/>
                  <a:gd name="T17" fmla="*/ 4 h 49"/>
                  <a:gd name="T18" fmla="*/ 7 w 49"/>
                  <a:gd name="T19" fmla="*/ 8 h 49"/>
                  <a:gd name="T20" fmla="*/ 3 w 49"/>
                  <a:gd name="T21" fmla="*/ 12 h 49"/>
                  <a:gd name="T22" fmla="*/ 1 w 49"/>
                  <a:gd name="T23" fmla="*/ 18 h 49"/>
                  <a:gd name="T24" fmla="*/ 0 w 49"/>
                  <a:gd name="T25" fmla="*/ 24 h 49"/>
                  <a:gd name="T26" fmla="*/ 1 w 49"/>
                  <a:gd name="T27" fmla="*/ 30 h 49"/>
                  <a:gd name="T28" fmla="*/ 3 w 49"/>
                  <a:gd name="T29" fmla="*/ 36 h 49"/>
                  <a:gd name="T30" fmla="*/ 7 w 49"/>
                  <a:gd name="T31" fmla="*/ 41 h 49"/>
                  <a:gd name="T32" fmla="*/ 12 w 49"/>
                  <a:gd name="T33" fmla="*/ 45 h 49"/>
                  <a:gd name="T34" fmla="*/ 18 w 49"/>
                  <a:gd name="T35" fmla="*/ 47 h 49"/>
                  <a:gd name="T36" fmla="*/ 24 w 49"/>
                  <a:gd name="T37" fmla="*/ 48 h 49"/>
                  <a:gd name="T38" fmla="*/ 30 w 49"/>
                  <a:gd name="T39" fmla="*/ 47 h 49"/>
                  <a:gd name="T40" fmla="*/ 36 w 49"/>
                  <a:gd name="T41" fmla="*/ 45 h 49"/>
                  <a:gd name="T42" fmla="*/ 41 w 49"/>
                  <a:gd name="T43" fmla="*/ 41 h 49"/>
                  <a:gd name="T44" fmla="*/ 44 w 49"/>
                  <a:gd name="T45" fmla="*/ 36 h 49"/>
                  <a:gd name="T46" fmla="*/ 47 w 49"/>
                  <a:gd name="T47" fmla="*/ 30 h 49"/>
                  <a:gd name="T48" fmla="*/ 48 w 49"/>
                  <a:gd name="T49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" h="49">
                    <a:moveTo>
                      <a:pt x="48" y="24"/>
                    </a:moveTo>
                    <a:lnTo>
                      <a:pt x="47" y="18"/>
                    </a:lnTo>
                    <a:lnTo>
                      <a:pt x="44" y="12"/>
                    </a:lnTo>
                    <a:lnTo>
                      <a:pt x="41" y="8"/>
                    </a:lnTo>
                    <a:lnTo>
                      <a:pt x="36" y="4"/>
                    </a:lnTo>
                    <a:lnTo>
                      <a:pt x="30" y="1"/>
                    </a:lnTo>
                    <a:lnTo>
                      <a:pt x="24" y="0"/>
                    </a:lnTo>
                    <a:lnTo>
                      <a:pt x="18" y="1"/>
                    </a:lnTo>
                    <a:lnTo>
                      <a:pt x="12" y="4"/>
                    </a:lnTo>
                    <a:lnTo>
                      <a:pt x="7" y="8"/>
                    </a:lnTo>
                    <a:lnTo>
                      <a:pt x="3" y="12"/>
                    </a:lnTo>
                    <a:lnTo>
                      <a:pt x="1" y="18"/>
                    </a:lnTo>
                    <a:lnTo>
                      <a:pt x="0" y="24"/>
                    </a:lnTo>
                    <a:lnTo>
                      <a:pt x="1" y="30"/>
                    </a:lnTo>
                    <a:lnTo>
                      <a:pt x="3" y="36"/>
                    </a:lnTo>
                    <a:lnTo>
                      <a:pt x="7" y="41"/>
                    </a:lnTo>
                    <a:lnTo>
                      <a:pt x="12" y="45"/>
                    </a:lnTo>
                    <a:lnTo>
                      <a:pt x="18" y="47"/>
                    </a:lnTo>
                    <a:lnTo>
                      <a:pt x="24" y="48"/>
                    </a:lnTo>
                    <a:lnTo>
                      <a:pt x="30" y="47"/>
                    </a:lnTo>
                    <a:lnTo>
                      <a:pt x="36" y="45"/>
                    </a:lnTo>
                    <a:lnTo>
                      <a:pt x="41" y="41"/>
                    </a:lnTo>
                    <a:lnTo>
                      <a:pt x="44" y="36"/>
                    </a:lnTo>
                    <a:lnTo>
                      <a:pt x="47" y="30"/>
                    </a:lnTo>
                    <a:lnTo>
                      <a:pt x="48" y="24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</p:grpSp>
      </p:grpSp>
      <p:sp>
        <p:nvSpPr>
          <p:cNvPr id="31789" name="Text Box 45"/>
          <p:cNvSpPr txBox="1">
            <a:spLocks noChangeArrowheads="1"/>
          </p:cNvSpPr>
          <p:nvPr/>
        </p:nvSpPr>
        <p:spPr bwMode="auto">
          <a:xfrm>
            <a:off x="4581525" y="1368425"/>
            <a:ext cx="185738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BF0000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00050" indent="-398463">
              <a:defRPr>
                <a:solidFill>
                  <a:schemeClr val="tx1"/>
                </a:solidFill>
                <a:latin typeface="Arial" charset="0"/>
              </a:defRPr>
            </a:lvl1pPr>
            <a:lvl2pPr marL="573088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20000"/>
              </a:spcBef>
              <a:buClr>
                <a:srgbClr val="041C43"/>
              </a:buClr>
              <a:buSzPct val="130000"/>
            </a:pPr>
            <a:endParaRPr lang="en-GB" sz="1600" b="1">
              <a:solidFill>
                <a:srgbClr val="041C43"/>
              </a:solidFill>
            </a:endParaRPr>
          </a:p>
        </p:txBody>
      </p:sp>
      <p:grpSp>
        <p:nvGrpSpPr>
          <p:cNvPr id="31790" name="Group 46"/>
          <p:cNvGrpSpPr>
            <a:grpSpLocks/>
          </p:cNvGrpSpPr>
          <p:nvPr/>
        </p:nvGrpSpPr>
        <p:grpSpPr bwMode="auto">
          <a:xfrm>
            <a:off x="1260475" y="2900362"/>
            <a:ext cx="7704138" cy="2498725"/>
            <a:chOff x="794" y="1827"/>
            <a:chExt cx="4853" cy="1574"/>
          </a:xfrm>
        </p:grpSpPr>
        <p:sp>
          <p:nvSpPr>
            <p:cNvPr id="31791" name="Freeform 47"/>
            <p:cNvSpPr>
              <a:spLocks/>
            </p:cNvSpPr>
            <p:nvPr/>
          </p:nvSpPr>
          <p:spPr bwMode="auto">
            <a:xfrm>
              <a:off x="794" y="1958"/>
              <a:ext cx="620" cy="1373"/>
            </a:xfrm>
            <a:custGeom>
              <a:avLst/>
              <a:gdLst>
                <a:gd name="T0" fmla="*/ 0 w 620"/>
                <a:gd name="T1" fmla="*/ 1713 h 1713"/>
                <a:gd name="T2" fmla="*/ 0 w 620"/>
                <a:gd name="T3" fmla="*/ 1713 h 1713"/>
                <a:gd name="T4" fmla="*/ 2 w 620"/>
                <a:gd name="T5" fmla="*/ 1708 h 1713"/>
                <a:gd name="T6" fmla="*/ 6 w 620"/>
                <a:gd name="T7" fmla="*/ 1697 h 1713"/>
                <a:gd name="T8" fmla="*/ 14 w 620"/>
                <a:gd name="T9" fmla="*/ 1664 h 1713"/>
                <a:gd name="T10" fmla="*/ 20 w 620"/>
                <a:gd name="T11" fmla="*/ 1620 h 1713"/>
                <a:gd name="T12" fmla="*/ 28 w 620"/>
                <a:gd name="T13" fmla="*/ 1560 h 1713"/>
                <a:gd name="T14" fmla="*/ 42 w 620"/>
                <a:gd name="T15" fmla="*/ 1413 h 1713"/>
                <a:gd name="T16" fmla="*/ 58 w 620"/>
                <a:gd name="T17" fmla="*/ 1229 h 1713"/>
                <a:gd name="T18" fmla="*/ 90 w 620"/>
                <a:gd name="T19" fmla="*/ 817 h 1713"/>
                <a:gd name="T20" fmla="*/ 106 w 620"/>
                <a:gd name="T21" fmla="*/ 606 h 1713"/>
                <a:gd name="T22" fmla="*/ 124 w 620"/>
                <a:gd name="T23" fmla="*/ 410 h 1713"/>
                <a:gd name="T24" fmla="*/ 134 w 620"/>
                <a:gd name="T25" fmla="*/ 319 h 1713"/>
                <a:gd name="T26" fmla="*/ 144 w 620"/>
                <a:gd name="T27" fmla="*/ 240 h 1713"/>
                <a:gd name="T28" fmla="*/ 152 w 620"/>
                <a:gd name="T29" fmla="*/ 166 h 1713"/>
                <a:gd name="T30" fmla="*/ 164 w 620"/>
                <a:gd name="T31" fmla="*/ 106 h 1713"/>
                <a:gd name="T32" fmla="*/ 174 w 620"/>
                <a:gd name="T33" fmla="*/ 57 h 1713"/>
                <a:gd name="T34" fmla="*/ 184 w 620"/>
                <a:gd name="T35" fmla="*/ 21 h 1713"/>
                <a:gd name="T36" fmla="*/ 190 w 620"/>
                <a:gd name="T37" fmla="*/ 11 h 1713"/>
                <a:gd name="T38" fmla="*/ 196 w 620"/>
                <a:gd name="T39" fmla="*/ 2 h 1713"/>
                <a:gd name="T40" fmla="*/ 202 w 620"/>
                <a:gd name="T41" fmla="*/ 0 h 1713"/>
                <a:gd name="T42" fmla="*/ 208 w 620"/>
                <a:gd name="T43" fmla="*/ 0 h 1713"/>
                <a:gd name="T44" fmla="*/ 214 w 620"/>
                <a:gd name="T45" fmla="*/ 5 h 1713"/>
                <a:gd name="T46" fmla="*/ 220 w 620"/>
                <a:gd name="T47" fmla="*/ 16 h 1713"/>
                <a:gd name="T48" fmla="*/ 226 w 620"/>
                <a:gd name="T49" fmla="*/ 30 h 1713"/>
                <a:gd name="T50" fmla="*/ 232 w 620"/>
                <a:gd name="T51" fmla="*/ 52 h 1713"/>
                <a:gd name="T52" fmla="*/ 244 w 620"/>
                <a:gd name="T53" fmla="*/ 106 h 1713"/>
                <a:gd name="T54" fmla="*/ 258 w 620"/>
                <a:gd name="T55" fmla="*/ 185 h 1713"/>
                <a:gd name="T56" fmla="*/ 272 w 620"/>
                <a:gd name="T57" fmla="*/ 289 h 1713"/>
                <a:gd name="T58" fmla="*/ 286 w 620"/>
                <a:gd name="T59" fmla="*/ 418 h 1713"/>
                <a:gd name="T60" fmla="*/ 302 w 620"/>
                <a:gd name="T61" fmla="*/ 571 h 1713"/>
                <a:gd name="T62" fmla="*/ 316 w 620"/>
                <a:gd name="T63" fmla="*/ 757 h 1713"/>
                <a:gd name="T64" fmla="*/ 316 w 620"/>
                <a:gd name="T65" fmla="*/ 757 h 1713"/>
                <a:gd name="T66" fmla="*/ 324 w 620"/>
                <a:gd name="T67" fmla="*/ 844 h 1713"/>
                <a:gd name="T68" fmla="*/ 332 w 620"/>
                <a:gd name="T69" fmla="*/ 929 h 1713"/>
                <a:gd name="T70" fmla="*/ 342 w 620"/>
                <a:gd name="T71" fmla="*/ 1005 h 1713"/>
                <a:gd name="T72" fmla="*/ 352 w 620"/>
                <a:gd name="T73" fmla="*/ 1076 h 1713"/>
                <a:gd name="T74" fmla="*/ 362 w 620"/>
                <a:gd name="T75" fmla="*/ 1145 h 1713"/>
                <a:gd name="T76" fmla="*/ 374 w 620"/>
                <a:gd name="T77" fmla="*/ 1208 h 1713"/>
                <a:gd name="T78" fmla="*/ 384 w 620"/>
                <a:gd name="T79" fmla="*/ 1265 h 1713"/>
                <a:gd name="T80" fmla="*/ 396 w 620"/>
                <a:gd name="T81" fmla="*/ 1317 h 1713"/>
                <a:gd name="T82" fmla="*/ 408 w 620"/>
                <a:gd name="T83" fmla="*/ 1366 h 1713"/>
                <a:gd name="T84" fmla="*/ 422 w 620"/>
                <a:gd name="T85" fmla="*/ 1410 h 1713"/>
                <a:gd name="T86" fmla="*/ 434 w 620"/>
                <a:gd name="T87" fmla="*/ 1451 h 1713"/>
                <a:gd name="T88" fmla="*/ 446 w 620"/>
                <a:gd name="T89" fmla="*/ 1489 h 1713"/>
                <a:gd name="T90" fmla="*/ 460 w 620"/>
                <a:gd name="T91" fmla="*/ 1522 h 1713"/>
                <a:gd name="T92" fmla="*/ 472 w 620"/>
                <a:gd name="T93" fmla="*/ 1552 h 1713"/>
                <a:gd name="T94" fmla="*/ 498 w 620"/>
                <a:gd name="T95" fmla="*/ 1601 h 1713"/>
                <a:gd name="T96" fmla="*/ 522 w 620"/>
                <a:gd name="T97" fmla="*/ 1639 h 1713"/>
                <a:gd name="T98" fmla="*/ 544 w 620"/>
                <a:gd name="T99" fmla="*/ 1667 h 1713"/>
                <a:gd name="T100" fmla="*/ 566 w 620"/>
                <a:gd name="T101" fmla="*/ 1689 h 1713"/>
                <a:gd name="T102" fmla="*/ 584 w 620"/>
                <a:gd name="T103" fmla="*/ 1699 h 1713"/>
                <a:gd name="T104" fmla="*/ 600 w 620"/>
                <a:gd name="T105" fmla="*/ 1708 h 1713"/>
                <a:gd name="T106" fmla="*/ 610 w 620"/>
                <a:gd name="T107" fmla="*/ 1710 h 1713"/>
                <a:gd name="T108" fmla="*/ 620 w 620"/>
                <a:gd name="T109" fmla="*/ 1713 h 1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20" h="1713">
                  <a:moveTo>
                    <a:pt x="0" y="1713"/>
                  </a:moveTo>
                  <a:lnTo>
                    <a:pt x="0" y="1713"/>
                  </a:lnTo>
                  <a:lnTo>
                    <a:pt x="2" y="1708"/>
                  </a:lnTo>
                  <a:lnTo>
                    <a:pt x="6" y="1697"/>
                  </a:lnTo>
                  <a:lnTo>
                    <a:pt x="14" y="1664"/>
                  </a:lnTo>
                  <a:lnTo>
                    <a:pt x="20" y="1620"/>
                  </a:lnTo>
                  <a:lnTo>
                    <a:pt x="28" y="1560"/>
                  </a:lnTo>
                  <a:lnTo>
                    <a:pt x="42" y="1413"/>
                  </a:lnTo>
                  <a:lnTo>
                    <a:pt x="58" y="1229"/>
                  </a:lnTo>
                  <a:lnTo>
                    <a:pt x="90" y="817"/>
                  </a:lnTo>
                  <a:lnTo>
                    <a:pt x="106" y="606"/>
                  </a:lnTo>
                  <a:lnTo>
                    <a:pt x="124" y="410"/>
                  </a:lnTo>
                  <a:lnTo>
                    <a:pt x="134" y="319"/>
                  </a:lnTo>
                  <a:lnTo>
                    <a:pt x="144" y="240"/>
                  </a:lnTo>
                  <a:lnTo>
                    <a:pt x="152" y="166"/>
                  </a:lnTo>
                  <a:lnTo>
                    <a:pt x="164" y="106"/>
                  </a:lnTo>
                  <a:lnTo>
                    <a:pt x="174" y="57"/>
                  </a:lnTo>
                  <a:lnTo>
                    <a:pt x="184" y="21"/>
                  </a:lnTo>
                  <a:lnTo>
                    <a:pt x="190" y="11"/>
                  </a:lnTo>
                  <a:lnTo>
                    <a:pt x="196" y="2"/>
                  </a:lnTo>
                  <a:lnTo>
                    <a:pt x="202" y="0"/>
                  </a:lnTo>
                  <a:lnTo>
                    <a:pt x="208" y="0"/>
                  </a:lnTo>
                  <a:lnTo>
                    <a:pt x="214" y="5"/>
                  </a:lnTo>
                  <a:lnTo>
                    <a:pt x="220" y="16"/>
                  </a:lnTo>
                  <a:lnTo>
                    <a:pt x="226" y="30"/>
                  </a:lnTo>
                  <a:lnTo>
                    <a:pt x="232" y="52"/>
                  </a:lnTo>
                  <a:lnTo>
                    <a:pt x="244" y="106"/>
                  </a:lnTo>
                  <a:lnTo>
                    <a:pt x="258" y="185"/>
                  </a:lnTo>
                  <a:lnTo>
                    <a:pt x="272" y="289"/>
                  </a:lnTo>
                  <a:lnTo>
                    <a:pt x="286" y="418"/>
                  </a:lnTo>
                  <a:lnTo>
                    <a:pt x="302" y="571"/>
                  </a:lnTo>
                  <a:lnTo>
                    <a:pt x="316" y="757"/>
                  </a:lnTo>
                  <a:lnTo>
                    <a:pt x="316" y="757"/>
                  </a:lnTo>
                  <a:lnTo>
                    <a:pt x="324" y="844"/>
                  </a:lnTo>
                  <a:lnTo>
                    <a:pt x="332" y="929"/>
                  </a:lnTo>
                  <a:lnTo>
                    <a:pt x="342" y="1005"/>
                  </a:lnTo>
                  <a:lnTo>
                    <a:pt x="352" y="1076"/>
                  </a:lnTo>
                  <a:lnTo>
                    <a:pt x="362" y="1145"/>
                  </a:lnTo>
                  <a:lnTo>
                    <a:pt x="374" y="1208"/>
                  </a:lnTo>
                  <a:lnTo>
                    <a:pt x="384" y="1265"/>
                  </a:lnTo>
                  <a:lnTo>
                    <a:pt x="396" y="1317"/>
                  </a:lnTo>
                  <a:lnTo>
                    <a:pt x="408" y="1366"/>
                  </a:lnTo>
                  <a:lnTo>
                    <a:pt x="422" y="1410"/>
                  </a:lnTo>
                  <a:lnTo>
                    <a:pt x="434" y="1451"/>
                  </a:lnTo>
                  <a:lnTo>
                    <a:pt x="446" y="1489"/>
                  </a:lnTo>
                  <a:lnTo>
                    <a:pt x="460" y="1522"/>
                  </a:lnTo>
                  <a:lnTo>
                    <a:pt x="472" y="1552"/>
                  </a:lnTo>
                  <a:lnTo>
                    <a:pt x="498" y="1601"/>
                  </a:lnTo>
                  <a:lnTo>
                    <a:pt x="522" y="1639"/>
                  </a:lnTo>
                  <a:lnTo>
                    <a:pt x="544" y="1667"/>
                  </a:lnTo>
                  <a:lnTo>
                    <a:pt x="566" y="1689"/>
                  </a:lnTo>
                  <a:lnTo>
                    <a:pt x="584" y="1699"/>
                  </a:lnTo>
                  <a:lnTo>
                    <a:pt x="600" y="1708"/>
                  </a:lnTo>
                  <a:lnTo>
                    <a:pt x="610" y="1710"/>
                  </a:lnTo>
                  <a:lnTo>
                    <a:pt x="620" y="1713"/>
                  </a:lnTo>
                </a:path>
              </a:pathLst>
            </a:custGeom>
            <a:noFill/>
            <a:ln w="38100">
              <a:solidFill>
                <a:schemeClr val="bg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31792" name="Freeform 48"/>
            <p:cNvSpPr>
              <a:spLocks/>
            </p:cNvSpPr>
            <p:nvPr/>
          </p:nvSpPr>
          <p:spPr bwMode="auto">
            <a:xfrm>
              <a:off x="978" y="3043"/>
              <a:ext cx="2468" cy="358"/>
            </a:xfrm>
            <a:custGeom>
              <a:avLst/>
              <a:gdLst>
                <a:gd name="T0" fmla="*/ 0 w 2468"/>
                <a:gd name="T1" fmla="*/ 456 h 456"/>
                <a:gd name="T2" fmla="*/ 0 w 2468"/>
                <a:gd name="T3" fmla="*/ 456 h 456"/>
                <a:gd name="T4" fmla="*/ 12 w 2468"/>
                <a:gd name="T5" fmla="*/ 435 h 456"/>
                <a:gd name="T6" fmla="*/ 26 w 2468"/>
                <a:gd name="T7" fmla="*/ 413 h 456"/>
                <a:gd name="T8" fmla="*/ 46 w 2468"/>
                <a:gd name="T9" fmla="*/ 383 h 456"/>
                <a:gd name="T10" fmla="*/ 72 w 2468"/>
                <a:gd name="T11" fmla="*/ 347 h 456"/>
                <a:gd name="T12" fmla="*/ 108 w 2468"/>
                <a:gd name="T13" fmla="*/ 309 h 456"/>
                <a:gd name="T14" fmla="*/ 150 w 2468"/>
                <a:gd name="T15" fmla="*/ 268 h 456"/>
                <a:gd name="T16" fmla="*/ 204 w 2468"/>
                <a:gd name="T17" fmla="*/ 224 h 456"/>
                <a:gd name="T18" fmla="*/ 234 w 2468"/>
                <a:gd name="T19" fmla="*/ 205 h 456"/>
                <a:gd name="T20" fmla="*/ 266 w 2468"/>
                <a:gd name="T21" fmla="*/ 183 h 456"/>
                <a:gd name="T22" fmla="*/ 302 w 2468"/>
                <a:gd name="T23" fmla="*/ 161 h 456"/>
                <a:gd name="T24" fmla="*/ 340 w 2468"/>
                <a:gd name="T25" fmla="*/ 142 h 456"/>
                <a:gd name="T26" fmla="*/ 380 w 2468"/>
                <a:gd name="T27" fmla="*/ 123 h 456"/>
                <a:gd name="T28" fmla="*/ 424 w 2468"/>
                <a:gd name="T29" fmla="*/ 104 h 456"/>
                <a:gd name="T30" fmla="*/ 472 w 2468"/>
                <a:gd name="T31" fmla="*/ 85 h 456"/>
                <a:gd name="T32" fmla="*/ 522 w 2468"/>
                <a:gd name="T33" fmla="*/ 68 h 456"/>
                <a:gd name="T34" fmla="*/ 574 w 2468"/>
                <a:gd name="T35" fmla="*/ 55 h 456"/>
                <a:gd name="T36" fmla="*/ 630 w 2468"/>
                <a:gd name="T37" fmla="*/ 41 h 456"/>
                <a:gd name="T38" fmla="*/ 690 w 2468"/>
                <a:gd name="T39" fmla="*/ 27 h 456"/>
                <a:gd name="T40" fmla="*/ 754 w 2468"/>
                <a:gd name="T41" fmla="*/ 19 h 456"/>
                <a:gd name="T42" fmla="*/ 820 w 2468"/>
                <a:gd name="T43" fmla="*/ 11 h 456"/>
                <a:gd name="T44" fmla="*/ 890 w 2468"/>
                <a:gd name="T45" fmla="*/ 6 h 456"/>
                <a:gd name="T46" fmla="*/ 964 w 2468"/>
                <a:gd name="T47" fmla="*/ 3 h 456"/>
                <a:gd name="T48" fmla="*/ 1042 w 2468"/>
                <a:gd name="T49" fmla="*/ 0 h 456"/>
                <a:gd name="T50" fmla="*/ 1042 w 2468"/>
                <a:gd name="T51" fmla="*/ 0 h 456"/>
                <a:gd name="T52" fmla="*/ 1080 w 2468"/>
                <a:gd name="T53" fmla="*/ 3 h 456"/>
                <a:gd name="T54" fmla="*/ 1122 w 2468"/>
                <a:gd name="T55" fmla="*/ 8 h 456"/>
                <a:gd name="T56" fmla="*/ 1166 w 2468"/>
                <a:gd name="T57" fmla="*/ 14 h 456"/>
                <a:gd name="T58" fmla="*/ 1214 w 2468"/>
                <a:gd name="T59" fmla="*/ 22 h 456"/>
                <a:gd name="T60" fmla="*/ 1316 w 2468"/>
                <a:gd name="T61" fmla="*/ 44 h 456"/>
                <a:gd name="T62" fmla="*/ 1426 w 2468"/>
                <a:gd name="T63" fmla="*/ 74 h 456"/>
                <a:gd name="T64" fmla="*/ 1542 w 2468"/>
                <a:gd name="T65" fmla="*/ 109 h 456"/>
                <a:gd name="T66" fmla="*/ 1660 w 2468"/>
                <a:gd name="T67" fmla="*/ 148 h 456"/>
                <a:gd name="T68" fmla="*/ 1780 w 2468"/>
                <a:gd name="T69" fmla="*/ 189 h 456"/>
                <a:gd name="T70" fmla="*/ 1898 w 2468"/>
                <a:gd name="T71" fmla="*/ 230 h 456"/>
                <a:gd name="T72" fmla="*/ 2118 w 2468"/>
                <a:gd name="T73" fmla="*/ 312 h 456"/>
                <a:gd name="T74" fmla="*/ 2298 w 2468"/>
                <a:gd name="T75" fmla="*/ 385 h 456"/>
                <a:gd name="T76" fmla="*/ 2468 w 2468"/>
                <a:gd name="T77" fmla="*/ 45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468" h="456">
                  <a:moveTo>
                    <a:pt x="0" y="456"/>
                  </a:moveTo>
                  <a:lnTo>
                    <a:pt x="0" y="456"/>
                  </a:lnTo>
                  <a:lnTo>
                    <a:pt x="12" y="435"/>
                  </a:lnTo>
                  <a:lnTo>
                    <a:pt x="26" y="413"/>
                  </a:lnTo>
                  <a:lnTo>
                    <a:pt x="46" y="383"/>
                  </a:lnTo>
                  <a:lnTo>
                    <a:pt x="72" y="347"/>
                  </a:lnTo>
                  <a:lnTo>
                    <a:pt x="108" y="309"/>
                  </a:lnTo>
                  <a:lnTo>
                    <a:pt x="150" y="268"/>
                  </a:lnTo>
                  <a:lnTo>
                    <a:pt x="204" y="224"/>
                  </a:lnTo>
                  <a:lnTo>
                    <a:pt x="234" y="205"/>
                  </a:lnTo>
                  <a:lnTo>
                    <a:pt x="266" y="183"/>
                  </a:lnTo>
                  <a:lnTo>
                    <a:pt x="302" y="161"/>
                  </a:lnTo>
                  <a:lnTo>
                    <a:pt x="340" y="142"/>
                  </a:lnTo>
                  <a:lnTo>
                    <a:pt x="380" y="123"/>
                  </a:lnTo>
                  <a:lnTo>
                    <a:pt x="424" y="104"/>
                  </a:lnTo>
                  <a:lnTo>
                    <a:pt x="472" y="85"/>
                  </a:lnTo>
                  <a:lnTo>
                    <a:pt x="522" y="68"/>
                  </a:lnTo>
                  <a:lnTo>
                    <a:pt x="574" y="55"/>
                  </a:lnTo>
                  <a:lnTo>
                    <a:pt x="630" y="41"/>
                  </a:lnTo>
                  <a:lnTo>
                    <a:pt x="690" y="27"/>
                  </a:lnTo>
                  <a:lnTo>
                    <a:pt x="754" y="19"/>
                  </a:lnTo>
                  <a:lnTo>
                    <a:pt x="820" y="11"/>
                  </a:lnTo>
                  <a:lnTo>
                    <a:pt x="890" y="6"/>
                  </a:lnTo>
                  <a:lnTo>
                    <a:pt x="964" y="3"/>
                  </a:lnTo>
                  <a:lnTo>
                    <a:pt x="1042" y="0"/>
                  </a:lnTo>
                  <a:lnTo>
                    <a:pt x="1042" y="0"/>
                  </a:lnTo>
                  <a:lnTo>
                    <a:pt x="1080" y="3"/>
                  </a:lnTo>
                  <a:lnTo>
                    <a:pt x="1122" y="8"/>
                  </a:lnTo>
                  <a:lnTo>
                    <a:pt x="1166" y="14"/>
                  </a:lnTo>
                  <a:lnTo>
                    <a:pt x="1214" y="22"/>
                  </a:lnTo>
                  <a:lnTo>
                    <a:pt x="1316" y="44"/>
                  </a:lnTo>
                  <a:lnTo>
                    <a:pt x="1426" y="74"/>
                  </a:lnTo>
                  <a:lnTo>
                    <a:pt x="1542" y="109"/>
                  </a:lnTo>
                  <a:lnTo>
                    <a:pt x="1660" y="148"/>
                  </a:lnTo>
                  <a:lnTo>
                    <a:pt x="1780" y="189"/>
                  </a:lnTo>
                  <a:lnTo>
                    <a:pt x="1898" y="230"/>
                  </a:lnTo>
                  <a:lnTo>
                    <a:pt x="2118" y="312"/>
                  </a:lnTo>
                  <a:lnTo>
                    <a:pt x="2298" y="385"/>
                  </a:lnTo>
                  <a:lnTo>
                    <a:pt x="2468" y="456"/>
                  </a:lnTo>
                </a:path>
              </a:pathLst>
            </a:custGeom>
            <a:noFill/>
            <a:ln w="38100">
              <a:solidFill>
                <a:schemeClr val="folHlink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31793" name="Text Box 49"/>
            <p:cNvSpPr txBox="1">
              <a:spLocks noChangeArrowheads="1"/>
            </p:cNvSpPr>
            <p:nvPr/>
          </p:nvSpPr>
          <p:spPr bwMode="auto">
            <a:xfrm>
              <a:off x="1701" y="1827"/>
              <a:ext cx="3946" cy="10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BF0000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400050" indent="-40005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514350">
                <a:defRPr>
                  <a:solidFill>
                    <a:schemeClr val="tx1"/>
                  </a:solidFill>
                  <a:latin typeface="Arial" charset="0"/>
                </a:defRPr>
              </a:lvl2pPr>
              <a:lvl3pPr>
                <a:defRPr>
                  <a:solidFill>
                    <a:schemeClr val="tx1"/>
                  </a:solidFill>
                  <a:latin typeface="Arial" charset="0"/>
                </a:defRPr>
              </a:lvl3pPr>
              <a:lvl4pPr>
                <a:defRPr>
                  <a:solidFill>
                    <a:schemeClr val="tx1"/>
                  </a:solidFill>
                  <a:latin typeface="Arial" charset="0"/>
                </a:defRPr>
              </a:lvl4pPr>
              <a:lvl5pPr>
                <a:defRPr>
                  <a:solidFill>
                    <a:schemeClr val="tx1"/>
                  </a:solidFill>
                  <a:latin typeface="Arial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10000"/>
                </a:lnSpc>
                <a:spcBef>
                  <a:spcPct val="20000"/>
                </a:spcBef>
                <a:buClr>
                  <a:schemeClr val="folHlink"/>
                </a:buClr>
                <a:buSzPct val="180000"/>
                <a:buFontTx/>
                <a:buChar char="•"/>
              </a:pPr>
              <a:r>
                <a:rPr lang="cs-CZ" sz="2400" b="1" dirty="0">
                  <a:latin typeface="Verdana" pitchFamily="34" charset="0"/>
                </a:rPr>
                <a:t>Rychle působící inzulinová analoga spolu s bazálním inzulínem lépe napodobují fyziologickou sekreci inzulinu</a:t>
              </a:r>
              <a:endParaRPr lang="en-GB" sz="2400" b="1" dirty="0">
                <a:latin typeface="Verdana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114138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1"/>
          <p:cNvSpPr txBox="1">
            <a:spLocks/>
          </p:cNvSpPr>
          <p:nvPr/>
        </p:nvSpPr>
        <p:spPr bwMode="auto">
          <a:xfrm>
            <a:off x="480219" y="98072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defTabSz="914400" eaLnBrk="0" hangingPunct="0">
              <a:lnSpc>
                <a:spcPts val="3000"/>
              </a:lnSpc>
              <a:defRPr/>
            </a:pPr>
            <a:endParaRPr lang="en-GB" sz="2800" b="1" kern="0" dirty="0">
              <a:solidFill>
                <a:srgbClr val="AEA79F"/>
              </a:solidFill>
              <a:latin typeface="Verdana"/>
              <a:cs typeface="+mj-cs"/>
            </a:endParaRPr>
          </a:p>
        </p:txBody>
      </p:sp>
      <p:sp>
        <p:nvSpPr>
          <p:cNvPr id="43011" name="Title 33"/>
          <p:cNvSpPr>
            <a:spLocks noGrp="1"/>
          </p:cNvSpPr>
          <p:nvPr>
            <p:ph type="title" idx="4294967295"/>
          </p:nvPr>
        </p:nvSpPr>
        <p:spPr>
          <a:xfrm>
            <a:off x="611560" y="6896"/>
            <a:ext cx="8408987" cy="1549896"/>
          </a:xfrm>
        </p:spPr>
        <p:txBody>
          <a:bodyPr lIns="91440" tIns="45720" rIns="91440" bIns="4572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sz="3200" b="1" dirty="0" smtClean="0">
                <a:solidFill>
                  <a:srgbClr val="FFFF00"/>
                </a:solidFill>
              </a:rPr>
              <a:t>Inzulinová analoga napodobují fyziologický inzulinový profil</a:t>
            </a:r>
            <a:r>
              <a:rPr lang="en-GB" sz="3200" b="1" dirty="0" smtClean="0"/>
              <a:t/>
            </a:r>
            <a:br>
              <a:rPr lang="en-GB" sz="3200" b="1" dirty="0" smtClean="0"/>
            </a:br>
            <a:endParaRPr lang="en-GB" sz="3200" b="1" dirty="0" smtClean="0"/>
          </a:p>
        </p:txBody>
      </p:sp>
      <p:sp>
        <p:nvSpPr>
          <p:cNvPr id="28676" name="Rectangle 9"/>
          <p:cNvSpPr>
            <a:spLocks noChangeArrowheads="1"/>
          </p:cNvSpPr>
          <p:nvPr/>
        </p:nvSpPr>
        <p:spPr bwMode="auto">
          <a:xfrm>
            <a:off x="123825" y="6440488"/>
            <a:ext cx="78565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eaLnBrk="0" hangingPunct="0">
              <a:spcBef>
                <a:spcPct val="50000"/>
              </a:spcBef>
            </a:pPr>
            <a:r>
              <a:rPr lang="en-GB" sz="1200">
                <a:solidFill>
                  <a:srgbClr val="001965"/>
                </a:solidFill>
              </a:rPr>
              <a:t>Adapted from: Polonsky</a:t>
            </a:r>
            <a:r>
              <a:rPr lang="en-GB" sz="1200" i="1">
                <a:solidFill>
                  <a:srgbClr val="001965"/>
                </a:solidFill>
              </a:rPr>
              <a:t> et al.</a:t>
            </a:r>
            <a:r>
              <a:rPr lang="en-GB" sz="1200">
                <a:solidFill>
                  <a:srgbClr val="001965"/>
                </a:solidFill>
              </a:rPr>
              <a:t> </a:t>
            </a:r>
            <a:r>
              <a:rPr lang="en-GB" sz="1200" i="1">
                <a:solidFill>
                  <a:srgbClr val="001965"/>
                </a:solidFill>
              </a:rPr>
              <a:t>J Clin Invest </a:t>
            </a:r>
            <a:r>
              <a:rPr lang="en-GB" sz="1200">
                <a:solidFill>
                  <a:srgbClr val="001965"/>
                </a:solidFill>
              </a:rPr>
              <a:t>1988;81:442–8</a:t>
            </a:r>
          </a:p>
        </p:txBody>
      </p:sp>
      <p:pic>
        <p:nvPicPr>
          <p:cNvPr id="28677" name="Picture 4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88" y="1292225"/>
            <a:ext cx="7231062" cy="495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ástupný symbol čísla snímky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ABA3A0-52DC-4B19-84E9-72B8F8E102AF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26688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4" descr="swimming"/>
          <p:cNvSpPr txBox="1">
            <a:spLocks noChangeArrowheads="1"/>
          </p:cNvSpPr>
          <p:nvPr/>
        </p:nvSpPr>
        <p:spPr bwMode="auto">
          <a:xfrm>
            <a:off x="0" y="7575425"/>
            <a:ext cx="72278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/>
            <a:r>
              <a:rPr lang="da-DK" sz="1000">
                <a:solidFill>
                  <a:srgbClr val="001965"/>
                </a:solidFill>
                <a:latin typeface="Verdana" pitchFamily="34" charset="0"/>
              </a:rPr>
              <a:t>Adapted from Kolendorf et al. Diabetes 2005; 54 (Suppl 2): P489</a:t>
            </a:r>
            <a:endParaRPr lang="en-US" sz="1000">
              <a:solidFill>
                <a:srgbClr val="001965"/>
              </a:solidFill>
              <a:latin typeface="Verdana" pitchFamily="34" charset="0"/>
            </a:endParaRPr>
          </a:p>
        </p:txBody>
      </p:sp>
      <p:sp>
        <p:nvSpPr>
          <p:cNvPr id="44035" name="Title 6"/>
          <p:cNvSpPr>
            <a:spLocks noGrp="1"/>
          </p:cNvSpPr>
          <p:nvPr>
            <p:ph type="title" idx="4294967295"/>
          </p:nvPr>
        </p:nvSpPr>
        <p:spPr>
          <a:xfrm>
            <a:off x="107504" y="1447056"/>
            <a:ext cx="8989094" cy="1477888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cs-CZ" b="1" dirty="0" smtClean="0">
                <a:solidFill>
                  <a:srgbClr val="002060"/>
                </a:solidFill>
              </a:rPr>
              <a:t>Nízké riziko hypoglykémií inzulinových analog umožňují dosáhnout cílových hodnot</a:t>
            </a:r>
            <a:endParaRPr b="1" dirty="0" smtClean="0">
              <a:solidFill>
                <a:srgbClr val="002060"/>
              </a:solidFill>
            </a:endParaRPr>
          </a:p>
        </p:txBody>
      </p:sp>
      <p:sp>
        <p:nvSpPr>
          <p:cNvPr id="157" name="Text Box 65"/>
          <p:cNvSpPr txBox="1">
            <a:spLocks noChangeArrowheads="1"/>
          </p:cNvSpPr>
          <p:nvPr/>
        </p:nvSpPr>
        <p:spPr bwMode="auto">
          <a:xfrm>
            <a:off x="7019925" y="2773238"/>
            <a:ext cx="1274763" cy="3079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91425" tIns="45712" rIns="91425" bIns="45712">
            <a:spAutoFit/>
          </a:bodyPr>
          <a:lstStyle/>
          <a:p>
            <a:pPr defTabSz="914400" eaLnBrk="0" fontAlgn="auto" hangingPunct="0">
              <a:spcAft>
                <a:spcPts val="0"/>
              </a:spcAft>
              <a:defRPr/>
            </a:pPr>
            <a:r>
              <a:rPr lang="en-GB" sz="1400" kern="0">
                <a:solidFill>
                  <a:srgbClr val="001965"/>
                </a:solidFill>
                <a:latin typeface="Verdana"/>
                <a:cs typeface="MS PGothic"/>
              </a:rPr>
              <a:t>NPH</a:t>
            </a:r>
          </a:p>
        </p:txBody>
      </p:sp>
      <p:sp>
        <p:nvSpPr>
          <p:cNvPr id="158" name="Text Box 66"/>
          <p:cNvSpPr txBox="1">
            <a:spLocks noChangeArrowheads="1"/>
          </p:cNvSpPr>
          <p:nvPr/>
        </p:nvSpPr>
        <p:spPr bwMode="auto">
          <a:xfrm>
            <a:off x="304800" y="2746250"/>
            <a:ext cx="41703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5" tIns="45712" rIns="91425" bIns="45712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kern="0" dirty="0">
                <a:solidFill>
                  <a:srgbClr val="001965"/>
                </a:solidFill>
                <a:latin typeface="Verdana"/>
                <a:cs typeface="MS PGothic"/>
              </a:rPr>
              <a:t>Hypoglycaemic events per patient year</a:t>
            </a:r>
          </a:p>
        </p:txBody>
      </p:sp>
      <p:sp>
        <p:nvSpPr>
          <p:cNvPr id="182" name="Text Box 90"/>
          <p:cNvSpPr txBox="1">
            <a:spLocks noChangeArrowheads="1"/>
          </p:cNvSpPr>
          <p:nvPr/>
        </p:nvSpPr>
        <p:spPr bwMode="auto">
          <a:xfrm>
            <a:off x="7010400" y="3009775"/>
            <a:ext cx="1409700" cy="30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91425" tIns="45712" rIns="91425" bIns="45712">
            <a:spAutoFit/>
          </a:bodyPr>
          <a:lstStyle/>
          <a:p>
            <a:pPr defTabSz="914400" eaLnBrk="0" fontAlgn="auto" hangingPunct="0">
              <a:spcAft>
                <a:spcPts val="0"/>
              </a:spcAft>
              <a:defRPr/>
            </a:pPr>
            <a:endParaRPr lang="en-GB" sz="1400" kern="0">
              <a:solidFill>
                <a:srgbClr val="001965"/>
              </a:solidFill>
              <a:latin typeface="Verdana"/>
              <a:cs typeface="MS PGothic"/>
            </a:endParaRPr>
          </a:p>
        </p:txBody>
      </p:sp>
      <p:sp>
        <p:nvSpPr>
          <p:cNvPr id="187" name="Text Box 95"/>
          <p:cNvSpPr txBox="1">
            <a:spLocks noChangeArrowheads="1"/>
          </p:cNvSpPr>
          <p:nvPr/>
        </p:nvSpPr>
        <p:spPr bwMode="auto">
          <a:xfrm>
            <a:off x="7019925" y="2993900"/>
            <a:ext cx="1758950" cy="3079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91425" tIns="45712" rIns="91425" bIns="45712">
            <a:spAutoFit/>
          </a:bodyPr>
          <a:lstStyle/>
          <a:p>
            <a:pPr defTabSz="914400" eaLnBrk="0" fontAlgn="auto" hangingPunct="0">
              <a:spcAft>
                <a:spcPts val="0"/>
              </a:spcAft>
              <a:defRPr/>
            </a:pPr>
            <a:r>
              <a:rPr lang="en-GB" sz="1400" kern="0" dirty="0">
                <a:solidFill>
                  <a:srgbClr val="001965"/>
                </a:solidFill>
                <a:latin typeface="Verdana"/>
                <a:cs typeface="MS PGothic"/>
              </a:rPr>
              <a:t>Insulin </a:t>
            </a:r>
            <a:r>
              <a:rPr lang="en-GB" sz="1400" kern="0" dirty="0" err="1">
                <a:solidFill>
                  <a:srgbClr val="001965"/>
                </a:solidFill>
                <a:latin typeface="Verdana"/>
                <a:cs typeface="MS PGothic"/>
              </a:rPr>
              <a:t>detemir</a:t>
            </a:r>
            <a:endParaRPr lang="en-GB" sz="1400" kern="0" baseline="30000" dirty="0">
              <a:solidFill>
                <a:srgbClr val="001965"/>
              </a:solidFill>
              <a:latin typeface="Verdana"/>
              <a:cs typeface="MS PGothic"/>
            </a:endParaRPr>
          </a:p>
        </p:txBody>
      </p:sp>
      <p:grpSp>
        <p:nvGrpSpPr>
          <p:cNvPr id="29704" name="Group 96"/>
          <p:cNvGrpSpPr>
            <a:grpSpLocks/>
          </p:cNvGrpSpPr>
          <p:nvPr/>
        </p:nvGrpSpPr>
        <p:grpSpPr bwMode="auto">
          <a:xfrm>
            <a:off x="6429375" y="2897063"/>
            <a:ext cx="620713" cy="58737"/>
            <a:chOff x="5165" y="1959"/>
            <a:chExt cx="585" cy="58"/>
          </a:xfrm>
        </p:grpSpPr>
        <p:sp>
          <p:nvSpPr>
            <p:cNvPr id="189" name="Line 97"/>
            <p:cNvSpPr>
              <a:spLocks noChangeShapeType="1"/>
            </p:cNvSpPr>
            <p:nvPr/>
          </p:nvSpPr>
          <p:spPr bwMode="auto">
            <a:xfrm>
              <a:off x="5165" y="1986"/>
              <a:ext cx="585" cy="5"/>
            </a:xfrm>
            <a:prstGeom prst="line">
              <a:avLst/>
            </a:prstGeom>
            <a:noFill/>
            <a:ln w="28575">
              <a:solidFill>
                <a:srgbClr val="99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Verdana"/>
                <a:cs typeface="MS PGothic"/>
              </a:endParaRPr>
            </a:p>
          </p:txBody>
        </p:sp>
        <p:sp>
          <p:nvSpPr>
            <p:cNvPr id="190" name="AutoShape 98"/>
            <p:cNvSpPr>
              <a:spLocks noChangeArrowheads="1"/>
            </p:cNvSpPr>
            <p:nvPr/>
          </p:nvSpPr>
          <p:spPr bwMode="auto">
            <a:xfrm>
              <a:off x="5419" y="1959"/>
              <a:ext cx="75" cy="58"/>
            </a:xfrm>
            <a:prstGeom prst="octagon">
              <a:avLst>
                <a:gd name="adj" fmla="val 29287"/>
              </a:avLst>
            </a:prstGeom>
            <a:solidFill>
              <a:srgbClr val="993300"/>
            </a:solidFill>
            <a:ln w="9525" algn="ctr">
              <a:solidFill>
                <a:srgbClr val="9933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Verdana"/>
                <a:cs typeface="MS PGothic"/>
              </a:endParaRPr>
            </a:p>
          </p:txBody>
        </p:sp>
      </p:grpSp>
      <p:grpSp>
        <p:nvGrpSpPr>
          <p:cNvPr id="29705" name="Group 99"/>
          <p:cNvGrpSpPr>
            <a:grpSpLocks/>
          </p:cNvGrpSpPr>
          <p:nvPr/>
        </p:nvGrpSpPr>
        <p:grpSpPr bwMode="auto">
          <a:xfrm>
            <a:off x="6429375" y="3116138"/>
            <a:ext cx="620713" cy="60325"/>
            <a:chOff x="5165" y="1959"/>
            <a:chExt cx="585" cy="58"/>
          </a:xfrm>
        </p:grpSpPr>
        <p:sp>
          <p:nvSpPr>
            <p:cNvPr id="192" name="Line 100"/>
            <p:cNvSpPr>
              <a:spLocks noChangeShapeType="1"/>
            </p:cNvSpPr>
            <p:nvPr/>
          </p:nvSpPr>
          <p:spPr bwMode="auto">
            <a:xfrm>
              <a:off x="5165" y="1985"/>
              <a:ext cx="585" cy="5"/>
            </a:xfrm>
            <a:prstGeom prst="line">
              <a:avLst/>
            </a:prstGeom>
            <a:noFill/>
            <a:ln w="28575">
              <a:solidFill>
                <a:srgbClr val="3399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Verdana"/>
                <a:cs typeface="MS PGothic"/>
              </a:endParaRPr>
            </a:p>
          </p:txBody>
        </p:sp>
        <p:sp>
          <p:nvSpPr>
            <p:cNvPr id="193" name="AutoShape 101"/>
            <p:cNvSpPr>
              <a:spLocks noChangeArrowheads="1"/>
            </p:cNvSpPr>
            <p:nvPr/>
          </p:nvSpPr>
          <p:spPr bwMode="auto">
            <a:xfrm>
              <a:off x="5419" y="1959"/>
              <a:ext cx="75" cy="58"/>
            </a:xfrm>
            <a:prstGeom prst="octagon">
              <a:avLst>
                <a:gd name="adj" fmla="val 29287"/>
              </a:avLst>
            </a:prstGeom>
            <a:solidFill>
              <a:srgbClr val="339966"/>
            </a:solidFill>
            <a:ln w="28575" algn="ctr">
              <a:solidFill>
                <a:srgbClr val="3399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Verdana"/>
                <a:cs typeface="MS PGothic"/>
              </a:endParaRPr>
            </a:p>
          </p:txBody>
        </p:sp>
      </p:grpSp>
      <p:sp>
        <p:nvSpPr>
          <p:cNvPr id="100" name="Freeform 8"/>
          <p:cNvSpPr>
            <a:spLocks/>
          </p:cNvSpPr>
          <p:nvPr/>
        </p:nvSpPr>
        <p:spPr bwMode="auto">
          <a:xfrm>
            <a:off x="1538288" y="4457575"/>
            <a:ext cx="5686425" cy="13541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16" y="218"/>
              </a:cxn>
              <a:cxn ang="0">
                <a:pos x="992" y="466"/>
              </a:cxn>
              <a:cxn ang="0">
                <a:pos x="1677" y="707"/>
              </a:cxn>
              <a:cxn ang="0">
                <a:pos x="2414" y="911"/>
              </a:cxn>
              <a:cxn ang="0">
                <a:pos x="3077" y="1028"/>
              </a:cxn>
              <a:cxn ang="0">
                <a:pos x="3704" y="1086"/>
              </a:cxn>
              <a:cxn ang="0">
                <a:pos x="4164" y="1093"/>
              </a:cxn>
              <a:cxn ang="0">
                <a:pos x="4433" y="1093"/>
              </a:cxn>
            </a:cxnLst>
            <a:rect l="0" t="0" r="r" b="b"/>
            <a:pathLst>
              <a:path w="4433" h="1097">
                <a:moveTo>
                  <a:pt x="0" y="0"/>
                </a:moveTo>
                <a:cubicBezTo>
                  <a:pt x="125" y="70"/>
                  <a:pt x="251" y="140"/>
                  <a:pt x="416" y="218"/>
                </a:cubicBezTo>
                <a:cubicBezTo>
                  <a:pt x="581" y="296"/>
                  <a:pt x="782" y="385"/>
                  <a:pt x="992" y="466"/>
                </a:cubicBezTo>
                <a:cubicBezTo>
                  <a:pt x="1202" y="547"/>
                  <a:pt x="1440" y="633"/>
                  <a:pt x="1677" y="707"/>
                </a:cubicBezTo>
                <a:cubicBezTo>
                  <a:pt x="1914" y="781"/>
                  <a:pt x="2181" y="857"/>
                  <a:pt x="2414" y="911"/>
                </a:cubicBezTo>
                <a:cubicBezTo>
                  <a:pt x="2647" y="965"/>
                  <a:pt x="2862" y="999"/>
                  <a:pt x="3077" y="1028"/>
                </a:cubicBezTo>
                <a:cubicBezTo>
                  <a:pt x="3292" y="1057"/>
                  <a:pt x="3523" y="1075"/>
                  <a:pt x="3704" y="1086"/>
                </a:cubicBezTo>
                <a:cubicBezTo>
                  <a:pt x="3885" y="1097"/>
                  <a:pt x="4043" y="1092"/>
                  <a:pt x="4164" y="1093"/>
                </a:cubicBezTo>
                <a:cubicBezTo>
                  <a:pt x="4285" y="1094"/>
                  <a:pt x="4359" y="1093"/>
                  <a:pt x="4433" y="1093"/>
                </a:cubicBezTo>
              </a:path>
            </a:pathLst>
          </a:custGeom>
          <a:noFill/>
          <a:ln w="28575" cmpd="sng">
            <a:solidFill>
              <a:srgbClr val="17956B"/>
            </a:solidFill>
            <a:round/>
            <a:headEnd/>
            <a:tailEnd/>
          </a:ln>
          <a:effectLst/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01" name="Freeform 9"/>
          <p:cNvSpPr>
            <a:spLocks/>
          </p:cNvSpPr>
          <p:nvPr/>
        </p:nvSpPr>
        <p:spPr bwMode="auto">
          <a:xfrm>
            <a:off x="1735138" y="3520950"/>
            <a:ext cx="5489575" cy="20383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04" y="197"/>
              </a:cxn>
              <a:cxn ang="0">
                <a:pos x="685" y="591"/>
              </a:cxn>
              <a:cxn ang="0">
                <a:pos x="1246" y="963"/>
              </a:cxn>
              <a:cxn ang="0">
                <a:pos x="1713" y="1211"/>
              </a:cxn>
              <a:cxn ang="0">
                <a:pos x="2063" y="1371"/>
              </a:cxn>
              <a:cxn ang="0">
                <a:pos x="2581" y="1524"/>
              </a:cxn>
              <a:cxn ang="0">
                <a:pos x="3076" y="1619"/>
              </a:cxn>
              <a:cxn ang="0">
                <a:pos x="3390" y="1648"/>
              </a:cxn>
              <a:cxn ang="0">
                <a:pos x="3791" y="1641"/>
              </a:cxn>
              <a:cxn ang="0">
                <a:pos x="4126" y="1612"/>
              </a:cxn>
              <a:cxn ang="0">
                <a:pos x="4279" y="1568"/>
              </a:cxn>
            </a:cxnLst>
            <a:rect l="0" t="0" r="r" b="b"/>
            <a:pathLst>
              <a:path w="4279" h="1652">
                <a:moveTo>
                  <a:pt x="0" y="0"/>
                </a:moveTo>
                <a:cubicBezTo>
                  <a:pt x="45" y="49"/>
                  <a:pt x="90" y="98"/>
                  <a:pt x="204" y="197"/>
                </a:cubicBezTo>
                <a:cubicBezTo>
                  <a:pt x="318" y="296"/>
                  <a:pt x="511" y="463"/>
                  <a:pt x="685" y="591"/>
                </a:cubicBezTo>
                <a:cubicBezTo>
                  <a:pt x="859" y="719"/>
                  <a:pt x="1075" y="860"/>
                  <a:pt x="1246" y="963"/>
                </a:cubicBezTo>
                <a:cubicBezTo>
                  <a:pt x="1417" y="1066"/>
                  <a:pt x="1577" y="1143"/>
                  <a:pt x="1713" y="1211"/>
                </a:cubicBezTo>
                <a:cubicBezTo>
                  <a:pt x="1849" y="1279"/>
                  <a:pt x="1918" y="1319"/>
                  <a:pt x="2063" y="1371"/>
                </a:cubicBezTo>
                <a:cubicBezTo>
                  <a:pt x="2208" y="1423"/>
                  <a:pt x="2412" y="1483"/>
                  <a:pt x="2581" y="1524"/>
                </a:cubicBezTo>
                <a:cubicBezTo>
                  <a:pt x="2750" y="1565"/>
                  <a:pt x="2941" y="1598"/>
                  <a:pt x="3076" y="1619"/>
                </a:cubicBezTo>
                <a:cubicBezTo>
                  <a:pt x="3211" y="1640"/>
                  <a:pt x="3271" y="1644"/>
                  <a:pt x="3390" y="1648"/>
                </a:cubicBezTo>
                <a:cubicBezTo>
                  <a:pt x="3509" y="1652"/>
                  <a:pt x="3668" y="1647"/>
                  <a:pt x="3791" y="1641"/>
                </a:cubicBezTo>
                <a:cubicBezTo>
                  <a:pt x="3914" y="1635"/>
                  <a:pt x="4045" y="1624"/>
                  <a:pt x="4126" y="1612"/>
                </a:cubicBezTo>
                <a:cubicBezTo>
                  <a:pt x="4207" y="1600"/>
                  <a:pt x="4243" y="1584"/>
                  <a:pt x="4279" y="1568"/>
                </a:cubicBezTo>
              </a:path>
            </a:pathLst>
          </a:custGeom>
          <a:noFill/>
          <a:ln w="28575" cmpd="sng">
            <a:solidFill>
              <a:srgbClr val="993300"/>
            </a:solidFill>
            <a:round/>
            <a:headEnd/>
            <a:tailEnd/>
          </a:ln>
          <a:effectLst/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02" name="AutoShape 10"/>
          <p:cNvSpPr>
            <a:spLocks noChangeArrowheads="1"/>
          </p:cNvSpPr>
          <p:nvPr/>
        </p:nvSpPr>
        <p:spPr bwMode="auto">
          <a:xfrm>
            <a:off x="1947863" y="3541588"/>
            <a:ext cx="73025" cy="73025"/>
          </a:xfrm>
          <a:prstGeom prst="octagon">
            <a:avLst>
              <a:gd name="adj" fmla="val 29287"/>
            </a:avLst>
          </a:prstGeom>
          <a:solidFill>
            <a:srgbClr val="993300"/>
          </a:solidFill>
          <a:ln w="9525">
            <a:solidFill>
              <a:srgbClr val="99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03" name="AutoShape 11"/>
          <p:cNvSpPr>
            <a:spLocks noChangeArrowheads="1"/>
          </p:cNvSpPr>
          <p:nvPr/>
        </p:nvSpPr>
        <p:spPr bwMode="auto">
          <a:xfrm>
            <a:off x="2187575" y="3955925"/>
            <a:ext cx="71438" cy="71438"/>
          </a:xfrm>
          <a:prstGeom prst="octagon">
            <a:avLst>
              <a:gd name="adj" fmla="val 29287"/>
            </a:avLst>
          </a:prstGeom>
          <a:solidFill>
            <a:srgbClr val="993300"/>
          </a:solidFill>
          <a:ln w="9525">
            <a:solidFill>
              <a:srgbClr val="99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04" name="AutoShape 12"/>
          <p:cNvSpPr>
            <a:spLocks noChangeArrowheads="1"/>
          </p:cNvSpPr>
          <p:nvPr/>
        </p:nvSpPr>
        <p:spPr bwMode="auto">
          <a:xfrm>
            <a:off x="2386013" y="4128963"/>
            <a:ext cx="71437" cy="71437"/>
          </a:xfrm>
          <a:prstGeom prst="octagon">
            <a:avLst>
              <a:gd name="adj" fmla="val 29287"/>
            </a:avLst>
          </a:prstGeom>
          <a:solidFill>
            <a:srgbClr val="993300"/>
          </a:solidFill>
          <a:ln w="9525">
            <a:solidFill>
              <a:srgbClr val="99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05" name="AutoShape 13"/>
          <p:cNvSpPr>
            <a:spLocks noChangeArrowheads="1"/>
          </p:cNvSpPr>
          <p:nvPr/>
        </p:nvSpPr>
        <p:spPr bwMode="auto">
          <a:xfrm>
            <a:off x="2632075" y="4286125"/>
            <a:ext cx="73025" cy="73025"/>
          </a:xfrm>
          <a:prstGeom prst="octagon">
            <a:avLst>
              <a:gd name="adj" fmla="val 29287"/>
            </a:avLst>
          </a:prstGeom>
          <a:solidFill>
            <a:srgbClr val="993300"/>
          </a:solidFill>
          <a:ln w="9525">
            <a:solidFill>
              <a:srgbClr val="99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06" name="AutoShape 14"/>
          <p:cNvSpPr>
            <a:spLocks noChangeArrowheads="1"/>
          </p:cNvSpPr>
          <p:nvPr/>
        </p:nvSpPr>
        <p:spPr bwMode="auto">
          <a:xfrm>
            <a:off x="2849563" y="4425825"/>
            <a:ext cx="71437" cy="69850"/>
          </a:xfrm>
          <a:prstGeom prst="octagon">
            <a:avLst>
              <a:gd name="adj" fmla="val 29287"/>
            </a:avLst>
          </a:prstGeom>
          <a:solidFill>
            <a:srgbClr val="993300"/>
          </a:solidFill>
          <a:ln w="9525">
            <a:solidFill>
              <a:srgbClr val="99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07" name="AutoShape 15"/>
          <p:cNvSpPr>
            <a:spLocks noChangeArrowheads="1"/>
          </p:cNvSpPr>
          <p:nvPr/>
        </p:nvSpPr>
        <p:spPr bwMode="auto">
          <a:xfrm>
            <a:off x="3089275" y="4575050"/>
            <a:ext cx="73025" cy="69850"/>
          </a:xfrm>
          <a:prstGeom prst="octagon">
            <a:avLst>
              <a:gd name="adj" fmla="val 29287"/>
            </a:avLst>
          </a:prstGeom>
          <a:solidFill>
            <a:srgbClr val="993300"/>
          </a:solidFill>
          <a:ln w="9525">
            <a:solidFill>
              <a:srgbClr val="99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08" name="AutoShape 16"/>
          <p:cNvSpPr>
            <a:spLocks noChangeArrowheads="1"/>
          </p:cNvSpPr>
          <p:nvPr/>
        </p:nvSpPr>
        <p:spPr bwMode="auto">
          <a:xfrm>
            <a:off x="3311525" y="4711575"/>
            <a:ext cx="71438" cy="71438"/>
          </a:xfrm>
          <a:prstGeom prst="octagon">
            <a:avLst>
              <a:gd name="adj" fmla="val 29287"/>
            </a:avLst>
          </a:prstGeom>
          <a:solidFill>
            <a:srgbClr val="993300"/>
          </a:solidFill>
          <a:ln w="9525">
            <a:solidFill>
              <a:srgbClr val="99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09" name="AutoShape 17"/>
          <p:cNvSpPr>
            <a:spLocks noChangeArrowheads="1"/>
          </p:cNvSpPr>
          <p:nvPr/>
        </p:nvSpPr>
        <p:spPr bwMode="auto">
          <a:xfrm>
            <a:off x="3546475" y="4813175"/>
            <a:ext cx="71438" cy="69850"/>
          </a:xfrm>
          <a:prstGeom prst="octagon">
            <a:avLst>
              <a:gd name="adj" fmla="val 29287"/>
            </a:avLst>
          </a:prstGeom>
          <a:solidFill>
            <a:srgbClr val="993300"/>
          </a:solidFill>
          <a:ln w="9525">
            <a:solidFill>
              <a:srgbClr val="99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10" name="AutoShape 18"/>
          <p:cNvSpPr>
            <a:spLocks noChangeArrowheads="1"/>
          </p:cNvSpPr>
          <p:nvPr/>
        </p:nvSpPr>
        <p:spPr bwMode="auto">
          <a:xfrm>
            <a:off x="3775075" y="4925888"/>
            <a:ext cx="69850" cy="69850"/>
          </a:xfrm>
          <a:prstGeom prst="octagon">
            <a:avLst>
              <a:gd name="adj" fmla="val 29287"/>
            </a:avLst>
          </a:prstGeom>
          <a:solidFill>
            <a:srgbClr val="993300"/>
          </a:solidFill>
          <a:ln w="9525">
            <a:solidFill>
              <a:srgbClr val="99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11" name="AutoShape 19"/>
          <p:cNvSpPr>
            <a:spLocks noChangeArrowheads="1"/>
          </p:cNvSpPr>
          <p:nvPr/>
        </p:nvSpPr>
        <p:spPr bwMode="auto">
          <a:xfrm>
            <a:off x="3995738" y="5017963"/>
            <a:ext cx="69850" cy="73025"/>
          </a:xfrm>
          <a:prstGeom prst="octagon">
            <a:avLst>
              <a:gd name="adj" fmla="val 29287"/>
            </a:avLst>
          </a:prstGeom>
          <a:solidFill>
            <a:srgbClr val="993300"/>
          </a:solidFill>
          <a:ln w="9525">
            <a:solidFill>
              <a:srgbClr val="99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12" name="AutoShape 20"/>
          <p:cNvSpPr>
            <a:spLocks noChangeArrowheads="1"/>
          </p:cNvSpPr>
          <p:nvPr/>
        </p:nvSpPr>
        <p:spPr bwMode="auto">
          <a:xfrm>
            <a:off x="4230688" y="5102100"/>
            <a:ext cx="69850" cy="71438"/>
          </a:xfrm>
          <a:prstGeom prst="octagon">
            <a:avLst>
              <a:gd name="adj" fmla="val 29287"/>
            </a:avLst>
          </a:prstGeom>
          <a:solidFill>
            <a:srgbClr val="993300"/>
          </a:solidFill>
          <a:ln w="9525">
            <a:solidFill>
              <a:srgbClr val="99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13" name="AutoShape 21"/>
          <p:cNvSpPr>
            <a:spLocks noChangeArrowheads="1"/>
          </p:cNvSpPr>
          <p:nvPr/>
        </p:nvSpPr>
        <p:spPr bwMode="auto">
          <a:xfrm>
            <a:off x="4446588" y="5173538"/>
            <a:ext cx="71437" cy="71437"/>
          </a:xfrm>
          <a:prstGeom prst="octagon">
            <a:avLst>
              <a:gd name="adj" fmla="val 29287"/>
            </a:avLst>
          </a:prstGeom>
          <a:solidFill>
            <a:srgbClr val="993300"/>
          </a:solidFill>
          <a:ln w="9525">
            <a:solidFill>
              <a:srgbClr val="99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14" name="AutoShape 22"/>
          <p:cNvSpPr>
            <a:spLocks noChangeArrowheads="1"/>
          </p:cNvSpPr>
          <p:nvPr/>
        </p:nvSpPr>
        <p:spPr bwMode="auto">
          <a:xfrm>
            <a:off x="4679950" y="5244975"/>
            <a:ext cx="71438" cy="73025"/>
          </a:xfrm>
          <a:prstGeom prst="octagon">
            <a:avLst>
              <a:gd name="adj" fmla="val 29287"/>
            </a:avLst>
          </a:prstGeom>
          <a:solidFill>
            <a:srgbClr val="993300"/>
          </a:solidFill>
          <a:ln w="9525">
            <a:solidFill>
              <a:srgbClr val="99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15" name="AutoShape 23"/>
          <p:cNvSpPr>
            <a:spLocks noChangeArrowheads="1"/>
          </p:cNvSpPr>
          <p:nvPr/>
        </p:nvSpPr>
        <p:spPr bwMode="auto">
          <a:xfrm>
            <a:off x="4913313" y="5327525"/>
            <a:ext cx="71437" cy="69850"/>
          </a:xfrm>
          <a:prstGeom prst="octagon">
            <a:avLst>
              <a:gd name="adj" fmla="val 29287"/>
            </a:avLst>
          </a:prstGeom>
          <a:solidFill>
            <a:srgbClr val="993300"/>
          </a:solidFill>
          <a:ln w="9525">
            <a:solidFill>
              <a:srgbClr val="99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16" name="AutoShape 24"/>
          <p:cNvSpPr>
            <a:spLocks noChangeArrowheads="1"/>
          </p:cNvSpPr>
          <p:nvPr/>
        </p:nvSpPr>
        <p:spPr bwMode="auto">
          <a:xfrm>
            <a:off x="5141913" y="5375150"/>
            <a:ext cx="71437" cy="69850"/>
          </a:xfrm>
          <a:prstGeom prst="octagon">
            <a:avLst>
              <a:gd name="adj" fmla="val 29287"/>
            </a:avLst>
          </a:prstGeom>
          <a:solidFill>
            <a:srgbClr val="993300"/>
          </a:solidFill>
          <a:ln w="9525">
            <a:solidFill>
              <a:srgbClr val="99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17" name="AutoShape 25"/>
          <p:cNvSpPr>
            <a:spLocks noChangeArrowheads="1"/>
          </p:cNvSpPr>
          <p:nvPr/>
        </p:nvSpPr>
        <p:spPr bwMode="auto">
          <a:xfrm>
            <a:off x="5367338" y="5433888"/>
            <a:ext cx="71437" cy="73025"/>
          </a:xfrm>
          <a:prstGeom prst="octagon">
            <a:avLst>
              <a:gd name="adj" fmla="val 29287"/>
            </a:avLst>
          </a:prstGeom>
          <a:solidFill>
            <a:srgbClr val="993300"/>
          </a:solidFill>
          <a:ln w="9525">
            <a:solidFill>
              <a:srgbClr val="99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18" name="AutoShape 26"/>
          <p:cNvSpPr>
            <a:spLocks noChangeArrowheads="1"/>
          </p:cNvSpPr>
          <p:nvPr/>
        </p:nvSpPr>
        <p:spPr bwMode="auto">
          <a:xfrm>
            <a:off x="5584825" y="5476750"/>
            <a:ext cx="71438" cy="69850"/>
          </a:xfrm>
          <a:prstGeom prst="octagon">
            <a:avLst>
              <a:gd name="adj" fmla="val 29287"/>
            </a:avLst>
          </a:prstGeom>
          <a:solidFill>
            <a:srgbClr val="993300"/>
          </a:solidFill>
          <a:ln w="9525">
            <a:solidFill>
              <a:srgbClr val="99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19" name="AutoShape 27"/>
          <p:cNvSpPr>
            <a:spLocks noChangeArrowheads="1"/>
          </p:cNvSpPr>
          <p:nvPr/>
        </p:nvSpPr>
        <p:spPr bwMode="auto">
          <a:xfrm>
            <a:off x="5811838" y="5529138"/>
            <a:ext cx="71437" cy="71437"/>
          </a:xfrm>
          <a:prstGeom prst="octagon">
            <a:avLst>
              <a:gd name="adj" fmla="val 29287"/>
            </a:avLst>
          </a:prstGeom>
          <a:solidFill>
            <a:srgbClr val="993300"/>
          </a:solidFill>
          <a:ln w="9525">
            <a:solidFill>
              <a:srgbClr val="99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20" name="AutoShape 28"/>
          <p:cNvSpPr>
            <a:spLocks noChangeArrowheads="1"/>
          </p:cNvSpPr>
          <p:nvPr/>
        </p:nvSpPr>
        <p:spPr bwMode="auto">
          <a:xfrm>
            <a:off x="6034088" y="5564063"/>
            <a:ext cx="71437" cy="71437"/>
          </a:xfrm>
          <a:prstGeom prst="octagon">
            <a:avLst>
              <a:gd name="adj" fmla="val 29287"/>
            </a:avLst>
          </a:prstGeom>
          <a:solidFill>
            <a:srgbClr val="993300"/>
          </a:solidFill>
          <a:ln w="9525">
            <a:solidFill>
              <a:srgbClr val="99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21" name="AutoShape 29"/>
          <p:cNvSpPr>
            <a:spLocks noChangeArrowheads="1"/>
          </p:cNvSpPr>
          <p:nvPr/>
        </p:nvSpPr>
        <p:spPr bwMode="auto">
          <a:xfrm>
            <a:off x="1951038" y="4597275"/>
            <a:ext cx="71437" cy="71438"/>
          </a:xfrm>
          <a:prstGeom prst="octagon">
            <a:avLst>
              <a:gd name="adj" fmla="val 29287"/>
            </a:avLst>
          </a:prstGeom>
          <a:solidFill>
            <a:srgbClr val="17956B"/>
          </a:solidFill>
          <a:ln w="9525">
            <a:solidFill>
              <a:srgbClr val="17956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22" name="AutoShape 30"/>
          <p:cNvSpPr>
            <a:spLocks noChangeArrowheads="1"/>
          </p:cNvSpPr>
          <p:nvPr/>
        </p:nvSpPr>
        <p:spPr bwMode="auto">
          <a:xfrm>
            <a:off x="2185988" y="4748088"/>
            <a:ext cx="71437" cy="73025"/>
          </a:xfrm>
          <a:prstGeom prst="octagon">
            <a:avLst>
              <a:gd name="adj" fmla="val 29287"/>
            </a:avLst>
          </a:prstGeom>
          <a:solidFill>
            <a:srgbClr val="17956B"/>
          </a:solidFill>
          <a:ln w="9525">
            <a:solidFill>
              <a:srgbClr val="17956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23" name="AutoShape 31"/>
          <p:cNvSpPr>
            <a:spLocks noChangeArrowheads="1"/>
          </p:cNvSpPr>
          <p:nvPr/>
        </p:nvSpPr>
        <p:spPr bwMode="auto">
          <a:xfrm>
            <a:off x="2409825" y="4860800"/>
            <a:ext cx="69850" cy="69850"/>
          </a:xfrm>
          <a:prstGeom prst="octagon">
            <a:avLst>
              <a:gd name="adj" fmla="val 29287"/>
            </a:avLst>
          </a:prstGeom>
          <a:solidFill>
            <a:srgbClr val="17956B"/>
          </a:solidFill>
          <a:ln w="9525">
            <a:solidFill>
              <a:srgbClr val="17956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24" name="AutoShape 32"/>
          <p:cNvSpPr>
            <a:spLocks noChangeArrowheads="1"/>
          </p:cNvSpPr>
          <p:nvPr/>
        </p:nvSpPr>
        <p:spPr bwMode="auto">
          <a:xfrm>
            <a:off x="2649538" y="4975100"/>
            <a:ext cx="71437" cy="69850"/>
          </a:xfrm>
          <a:prstGeom prst="octagon">
            <a:avLst>
              <a:gd name="adj" fmla="val 29287"/>
            </a:avLst>
          </a:prstGeom>
          <a:solidFill>
            <a:srgbClr val="17956B"/>
          </a:solidFill>
          <a:ln w="9525">
            <a:solidFill>
              <a:srgbClr val="17956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25" name="AutoShape 33"/>
          <p:cNvSpPr>
            <a:spLocks noChangeArrowheads="1"/>
          </p:cNvSpPr>
          <p:nvPr/>
        </p:nvSpPr>
        <p:spPr bwMode="auto">
          <a:xfrm>
            <a:off x="2870200" y="5051300"/>
            <a:ext cx="73025" cy="71438"/>
          </a:xfrm>
          <a:prstGeom prst="octagon">
            <a:avLst>
              <a:gd name="adj" fmla="val 29287"/>
            </a:avLst>
          </a:prstGeom>
          <a:solidFill>
            <a:srgbClr val="17956B"/>
          </a:solidFill>
          <a:ln w="9525">
            <a:solidFill>
              <a:srgbClr val="17956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26" name="AutoShape 34"/>
          <p:cNvSpPr>
            <a:spLocks noChangeArrowheads="1"/>
          </p:cNvSpPr>
          <p:nvPr/>
        </p:nvSpPr>
        <p:spPr bwMode="auto">
          <a:xfrm>
            <a:off x="3081338" y="5116388"/>
            <a:ext cx="69850" cy="69850"/>
          </a:xfrm>
          <a:prstGeom prst="octagon">
            <a:avLst>
              <a:gd name="adj" fmla="val 29287"/>
            </a:avLst>
          </a:prstGeom>
          <a:solidFill>
            <a:srgbClr val="17956B"/>
          </a:solidFill>
          <a:ln w="9525">
            <a:solidFill>
              <a:srgbClr val="17956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27" name="AutoShape 35"/>
          <p:cNvSpPr>
            <a:spLocks noChangeArrowheads="1"/>
          </p:cNvSpPr>
          <p:nvPr/>
        </p:nvSpPr>
        <p:spPr bwMode="auto">
          <a:xfrm>
            <a:off x="3313113" y="5203700"/>
            <a:ext cx="73025" cy="73025"/>
          </a:xfrm>
          <a:prstGeom prst="octagon">
            <a:avLst>
              <a:gd name="adj" fmla="val 29287"/>
            </a:avLst>
          </a:prstGeom>
          <a:solidFill>
            <a:srgbClr val="17956B"/>
          </a:solidFill>
          <a:ln w="9525">
            <a:solidFill>
              <a:srgbClr val="17956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28" name="AutoShape 36"/>
          <p:cNvSpPr>
            <a:spLocks noChangeArrowheads="1"/>
          </p:cNvSpPr>
          <p:nvPr/>
        </p:nvSpPr>
        <p:spPr bwMode="auto">
          <a:xfrm>
            <a:off x="3560763" y="5292600"/>
            <a:ext cx="71437" cy="73025"/>
          </a:xfrm>
          <a:prstGeom prst="octagon">
            <a:avLst>
              <a:gd name="adj" fmla="val 29287"/>
            </a:avLst>
          </a:prstGeom>
          <a:solidFill>
            <a:srgbClr val="17956B"/>
          </a:solidFill>
          <a:ln w="9525">
            <a:solidFill>
              <a:srgbClr val="17956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29" name="AutoShape 37"/>
          <p:cNvSpPr>
            <a:spLocks noChangeArrowheads="1"/>
          </p:cNvSpPr>
          <p:nvPr/>
        </p:nvSpPr>
        <p:spPr bwMode="auto">
          <a:xfrm>
            <a:off x="3776663" y="5348163"/>
            <a:ext cx="73025" cy="73025"/>
          </a:xfrm>
          <a:prstGeom prst="octagon">
            <a:avLst>
              <a:gd name="adj" fmla="val 29287"/>
            </a:avLst>
          </a:prstGeom>
          <a:solidFill>
            <a:srgbClr val="17956B"/>
          </a:solidFill>
          <a:ln w="9525">
            <a:solidFill>
              <a:srgbClr val="17956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30" name="AutoShape 38"/>
          <p:cNvSpPr>
            <a:spLocks noChangeArrowheads="1"/>
          </p:cNvSpPr>
          <p:nvPr/>
        </p:nvSpPr>
        <p:spPr bwMode="auto">
          <a:xfrm>
            <a:off x="3997325" y="5411663"/>
            <a:ext cx="73025" cy="71437"/>
          </a:xfrm>
          <a:prstGeom prst="octagon">
            <a:avLst>
              <a:gd name="adj" fmla="val 29287"/>
            </a:avLst>
          </a:prstGeom>
          <a:solidFill>
            <a:srgbClr val="17956B"/>
          </a:solidFill>
          <a:ln w="9525">
            <a:solidFill>
              <a:srgbClr val="17956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31" name="AutoShape 39"/>
          <p:cNvSpPr>
            <a:spLocks noChangeArrowheads="1"/>
          </p:cNvSpPr>
          <p:nvPr/>
        </p:nvSpPr>
        <p:spPr bwMode="auto">
          <a:xfrm>
            <a:off x="4240213" y="5467225"/>
            <a:ext cx="69850" cy="71438"/>
          </a:xfrm>
          <a:prstGeom prst="octagon">
            <a:avLst>
              <a:gd name="adj" fmla="val 29287"/>
            </a:avLst>
          </a:prstGeom>
          <a:solidFill>
            <a:srgbClr val="17956B"/>
          </a:solidFill>
          <a:ln w="9525">
            <a:solidFill>
              <a:srgbClr val="17956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32" name="AutoShape 40"/>
          <p:cNvSpPr>
            <a:spLocks noChangeArrowheads="1"/>
          </p:cNvSpPr>
          <p:nvPr/>
        </p:nvSpPr>
        <p:spPr bwMode="auto">
          <a:xfrm>
            <a:off x="4452938" y="5500563"/>
            <a:ext cx="71437" cy="73025"/>
          </a:xfrm>
          <a:prstGeom prst="octagon">
            <a:avLst>
              <a:gd name="adj" fmla="val 29287"/>
            </a:avLst>
          </a:prstGeom>
          <a:solidFill>
            <a:srgbClr val="17956B"/>
          </a:solidFill>
          <a:ln w="9525">
            <a:solidFill>
              <a:srgbClr val="17956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33" name="AutoShape 41"/>
          <p:cNvSpPr>
            <a:spLocks noChangeArrowheads="1"/>
          </p:cNvSpPr>
          <p:nvPr/>
        </p:nvSpPr>
        <p:spPr bwMode="auto">
          <a:xfrm>
            <a:off x="4694238" y="5565650"/>
            <a:ext cx="71437" cy="73025"/>
          </a:xfrm>
          <a:prstGeom prst="octagon">
            <a:avLst>
              <a:gd name="adj" fmla="val 29287"/>
            </a:avLst>
          </a:prstGeom>
          <a:solidFill>
            <a:srgbClr val="17956B"/>
          </a:solidFill>
          <a:ln w="9525">
            <a:solidFill>
              <a:srgbClr val="17956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34" name="AutoShape 42"/>
          <p:cNvSpPr>
            <a:spLocks noChangeArrowheads="1"/>
          </p:cNvSpPr>
          <p:nvPr/>
        </p:nvSpPr>
        <p:spPr bwMode="auto">
          <a:xfrm>
            <a:off x="4914900" y="5602163"/>
            <a:ext cx="71438" cy="71437"/>
          </a:xfrm>
          <a:prstGeom prst="octagon">
            <a:avLst>
              <a:gd name="adj" fmla="val 29287"/>
            </a:avLst>
          </a:prstGeom>
          <a:solidFill>
            <a:srgbClr val="17956B"/>
          </a:solidFill>
          <a:ln w="9525">
            <a:solidFill>
              <a:srgbClr val="17956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35" name="AutoShape 43"/>
          <p:cNvSpPr>
            <a:spLocks noChangeArrowheads="1"/>
          </p:cNvSpPr>
          <p:nvPr/>
        </p:nvSpPr>
        <p:spPr bwMode="auto">
          <a:xfrm>
            <a:off x="5143500" y="5643438"/>
            <a:ext cx="71438" cy="71437"/>
          </a:xfrm>
          <a:prstGeom prst="octagon">
            <a:avLst>
              <a:gd name="adj" fmla="val 29287"/>
            </a:avLst>
          </a:prstGeom>
          <a:solidFill>
            <a:srgbClr val="17956B"/>
          </a:solidFill>
          <a:ln w="9525">
            <a:solidFill>
              <a:srgbClr val="17956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36" name="AutoShape 44"/>
          <p:cNvSpPr>
            <a:spLocks noChangeArrowheads="1"/>
          </p:cNvSpPr>
          <p:nvPr/>
        </p:nvSpPr>
        <p:spPr bwMode="auto">
          <a:xfrm>
            <a:off x="5372100" y="5667250"/>
            <a:ext cx="69850" cy="71438"/>
          </a:xfrm>
          <a:prstGeom prst="octagon">
            <a:avLst>
              <a:gd name="adj" fmla="val 29287"/>
            </a:avLst>
          </a:prstGeom>
          <a:solidFill>
            <a:srgbClr val="17956B"/>
          </a:solidFill>
          <a:ln w="9525">
            <a:solidFill>
              <a:srgbClr val="17956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37" name="AutoShape 45"/>
          <p:cNvSpPr>
            <a:spLocks noChangeArrowheads="1"/>
          </p:cNvSpPr>
          <p:nvPr/>
        </p:nvSpPr>
        <p:spPr bwMode="auto">
          <a:xfrm>
            <a:off x="5605463" y="5708525"/>
            <a:ext cx="73025" cy="73025"/>
          </a:xfrm>
          <a:prstGeom prst="octagon">
            <a:avLst>
              <a:gd name="adj" fmla="val 29287"/>
            </a:avLst>
          </a:prstGeom>
          <a:solidFill>
            <a:srgbClr val="17956B"/>
          </a:solidFill>
          <a:ln w="9525">
            <a:solidFill>
              <a:srgbClr val="17956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38" name="AutoShape 46"/>
          <p:cNvSpPr>
            <a:spLocks noChangeArrowheads="1"/>
          </p:cNvSpPr>
          <p:nvPr/>
        </p:nvSpPr>
        <p:spPr bwMode="auto">
          <a:xfrm>
            <a:off x="5827713" y="5745038"/>
            <a:ext cx="71437" cy="71437"/>
          </a:xfrm>
          <a:prstGeom prst="octagon">
            <a:avLst>
              <a:gd name="adj" fmla="val 29287"/>
            </a:avLst>
          </a:prstGeom>
          <a:solidFill>
            <a:srgbClr val="17956B"/>
          </a:solidFill>
          <a:ln w="9525">
            <a:solidFill>
              <a:srgbClr val="17956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39" name="AutoShape 47"/>
          <p:cNvSpPr>
            <a:spLocks noChangeArrowheads="1"/>
          </p:cNvSpPr>
          <p:nvPr/>
        </p:nvSpPr>
        <p:spPr bwMode="auto">
          <a:xfrm>
            <a:off x="6061075" y="5773613"/>
            <a:ext cx="71438" cy="71437"/>
          </a:xfrm>
          <a:prstGeom prst="octagon">
            <a:avLst>
              <a:gd name="adj" fmla="val 29287"/>
            </a:avLst>
          </a:prstGeom>
          <a:solidFill>
            <a:srgbClr val="17956B"/>
          </a:solidFill>
          <a:ln w="9525">
            <a:solidFill>
              <a:srgbClr val="17956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40" name="AutoShape 48"/>
          <p:cNvSpPr>
            <a:spLocks noChangeArrowheads="1"/>
          </p:cNvSpPr>
          <p:nvPr/>
        </p:nvSpPr>
        <p:spPr bwMode="auto">
          <a:xfrm>
            <a:off x="6276975" y="5781550"/>
            <a:ext cx="71438" cy="69850"/>
          </a:xfrm>
          <a:prstGeom prst="octagon">
            <a:avLst>
              <a:gd name="adj" fmla="val 29287"/>
            </a:avLst>
          </a:prstGeom>
          <a:solidFill>
            <a:srgbClr val="17956B"/>
          </a:solidFill>
          <a:ln w="9525">
            <a:solidFill>
              <a:srgbClr val="17956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41" name="AutoShape 49"/>
          <p:cNvSpPr>
            <a:spLocks noChangeArrowheads="1"/>
          </p:cNvSpPr>
          <p:nvPr/>
        </p:nvSpPr>
        <p:spPr bwMode="auto">
          <a:xfrm>
            <a:off x="6505575" y="5784725"/>
            <a:ext cx="69850" cy="73025"/>
          </a:xfrm>
          <a:prstGeom prst="octagon">
            <a:avLst>
              <a:gd name="adj" fmla="val 29287"/>
            </a:avLst>
          </a:prstGeom>
          <a:solidFill>
            <a:srgbClr val="17956B"/>
          </a:solidFill>
          <a:ln w="9525">
            <a:solidFill>
              <a:srgbClr val="17956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42" name="Line 50"/>
          <p:cNvSpPr>
            <a:spLocks noChangeShapeType="1"/>
          </p:cNvSpPr>
          <p:nvPr/>
        </p:nvSpPr>
        <p:spPr bwMode="auto">
          <a:xfrm>
            <a:off x="1489075" y="3484438"/>
            <a:ext cx="11113" cy="2422525"/>
          </a:xfrm>
          <a:prstGeom prst="line">
            <a:avLst/>
          </a:prstGeom>
          <a:noFill/>
          <a:ln w="25400">
            <a:solidFill>
              <a:srgbClr val="001965"/>
            </a:solidFill>
            <a:round/>
            <a:headEnd/>
            <a:tailEnd/>
          </a:ln>
          <a:effectLst/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43" name="Line 51"/>
          <p:cNvSpPr>
            <a:spLocks noChangeShapeType="1"/>
          </p:cNvSpPr>
          <p:nvPr/>
        </p:nvSpPr>
        <p:spPr bwMode="auto">
          <a:xfrm flipV="1">
            <a:off x="1487488" y="5906963"/>
            <a:ext cx="5761037" cy="1587"/>
          </a:xfrm>
          <a:prstGeom prst="line">
            <a:avLst/>
          </a:prstGeom>
          <a:noFill/>
          <a:ln w="25400">
            <a:solidFill>
              <a:srgbClr val="001965"/>
            </a:solidFill>
            <a:round/>
            <a:headEnd/>
            <a:tailEnd/>
          </a:ln>
          <a:effectLst/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44" name="Line 52"/>
          <p:cNvSpPr>
            <a:spLocks noChangeShapeType="1"/>
          </p:cNvSpPr>
          <p:nvPr/>
        </p:nvSpPr>
        <p:spPr bwMode="auto">
          <a:xfrm rot="16200000">
            <a:off x="1543051" y="5943475"/>
            <a:ext cx="55562" cy="1587"/>
          </a:xfrm>
          <a:prstGeom prst="line">
            <a:avLst/>
          </a:prstGeom>
          <a:noFill/>
          <a:ln w="25400">
            <a:solidFill>
              <a:srgbClr val="001965"/>
            </a:solidFill>
            <a:round/>
            <a:headEnd/>
            <a:tailEnd/>
          </a:ln>
          <a:effectLst/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45" name="Line 53"/>
          <p:cNvSpPr>
            <a:spLocks noChangeShapeType="1"/>
          </p:cNvSpPr>
          <p:nvPr/>
        </p:nvSpPr>
        <p:spPr bwMode="auto">
          <a:xfrm rot="16200000">
            <a:off x="4929982" y="5939506"/>
            <a:ext cx="63500" cy="1587"/>
          </a:xfrm>
          <a:prstGeom prst="line">
            <a:avLst/>
          </a:prstGeom>
          <a:noFill/>
          <a:ln w="25400">
            <a:solidFill>
              <a:srgbClr val="001965"/>
            </a:solidFill>
            <a:round/>
            <a:headEnd/>
            <a:tailEnd/>
          </a:ln>
          <a:effectLst/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46" name="Line 54"/>
          <p:cNvSpPr>
            <a:spLocks noChangeShapeType="1"/>
          </p:cNvSpPr>
          <p:nvPr/>
        </p:nvSpPr>
        <p:spPr bwMode="auto">
          <a:xfrm rot="16200000">
            <a:off x="6065837" y="5945063"/>
            <a:ext cx="53975" cy="0"/>
          </a:xfrm>
          <a:prstGeom prst="line">
            <a:avLst/>
          </a:prstGeom>
          <a:noFill/>
          <a:ln w="25400">
            <a:solidFill>
              <a:srgbClr val="001965"/>
            </a:solidFill>
            <a:round/>
            <a:headEnd/>
            <a:tailEnd/>
          </a:ln>
          <a:effectLst/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47" name="Line 55"/>
          <p:cNvSpPr>
            <a:spLocks noChangeShapeType="1"/>
          </p:cNvSpPr>
          <p:nvPr/>
        </p:nvSpPr>
        <p:spPr bwMode="auto">
          <a:xfrm rot="16200000">
            <a:off x="7197725" y="5945063"/>
            <a:ext cx="53975" cy="0"/>
          </a:xfrm>
          <a:prstGeom prst="line">
            <a:avLst/>
          </a:prstGeom>
          <a:noFill/>
          <a:ln w="25400">
            <a:solidFill>
              <a:srgbClr val="001965"/>
            </a:solidFill>
            <a:round/>
            <a:headEnd/>
            <a:tailEnd/>
          </a:ln>
          <a:effectLst/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48" name="Line 56"/>
          <p:cNvSpPr>
            <a:spLocks noChangeShapeType="1"/>
          </p:cNvSpPr>
          <p:nvPr/>
        </p:nvSpPr>
        <p:spPr bwMode="auto">
          <a:xfrm rot="16200000">
            <a:off x="2674144" y="5944269"/>
            <a:ext cx="53975" cy="1587"/>
          </a:xfrm>
          <a:prstGeom prst="line">
            <a:avLst/>
          </a:prstGeom>
          <a:noFill/>
          <a:ln w="25400">
            <a:solidFill>
              <a:srgbClr val="001965"/>
            </a:solidFill>
            <a:round/>
            <a:headEnd/>
            <a:tailEnd/>
          </a:ln>
          <a:effectLst/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49" name="Line 57"/>
          <p:cNvSpPr>
            <a:spLocks noChangeShapeType="1"/>
          </p:cNvSpPr>
          <p:nvPr/>
        </p:nvSpPr>
        <p:spPr bwMode="auto">
          <a:xfrm rot="16200000">
            <a:off x="3803650" y="5945063"/>
            <a:ext cx="53975" cy="0"/>
          </a:xfrm>
          <a:prstGeom prst="line">
            <a:avLst/>
          </a:prstGeom>
          <a:noFill/>
          <a:ln w="25400">
            <a:solidFill>
              <a:srgbClr val="001965"/>
            </a:solidFill>
            <a:round/>
            <a:headEnd/>
            <a:tailEnd/>
          </a:ln>
          <a:effectLst/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>
              <a:solidFill>
                <a:sysClr val="windowText" lastClr="000000"/>
              </a:solidFill>
              <a:latin typeface="Verdana"/>
              <a:cs typeface="MS PGothic"/>
            </a:endParaRPr>
          </a:p>
        </p:txBody>
      </p:sp>
      <p:sp>
        <p:nvSpPr>
          <p:cNvPr id="150" name="Text Box 58"/>
          <p:cNvSpPr txBox="1">
            <a:spLocks noChangeArrowheads="1"/>
          </p:cNvSpPr>
          <p:nvPr/>
        </p:nvSpPr>
        <p:spPr bwMode="auto">
          <a:xfrm>
            <a:off x="2511425" y="5953000"/>
            <a:ext cx="2524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5" tIns="45712" rIns="91425" bIns="45712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kern="0">
                <a:solidFill>
                  <a:srgbClr val="001965"/>
                </a:solidFill>
                <a:latin typeface="Verdana"/>
                <a:cs typeface="MS PGothic"/>
              </a:rPr>
              <a:t>6</a:t>
            </a:r>
          </a:p>
        </p:txBody>
      </p:sp>
      <p:sp>
        <p:nvSpPr>
          <p:cNvPr id="151" name="Text Box 59"/>
          <p:cNvSpPr txBox="1">
            <a:spLocks noChangeArrowheads="1"/>
          </p:cNvSpPr>
          <p:nvPr/>
        </p:nvSpPr>
        <p:spPr bwMode="auto">
          <a:xfrm>
            <a:off x="3670300" y="5953000"/>
            <a:ext cx="2555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5" tIns="45712" rIns="91425" bIns="45712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kern="0">
                <a:solidFill>
                  <a:srgbClr val="001965"/>
                </a:solidFill>
                <a:latin typeface="Verdana"/>
                <a:cs typeface="MS PGothic"/>
              </a:rPr>
              <a:t>7</a:t>
            </a:r>
          </a:p>
        </p:txBody>
      </p:sp>
      <p:sp>
        <p:nvSpPr>
          <p:cNvPr id="152" name="Text Box 60"/>
          <p:cNvSpPr txBox="1">
            <a:spLocks noChangeArrowheads="1"/>
          </p:cNvSpPr>
          <p:nvPr/>
        </p:nvSpPr>
        <p:spPr bwMode="auto">
          <a:xfrm>
            <a:off x="4803775" y="5953000"/>
            <a:ext cx="2555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5" tIns="45712" rIns="91425" bIns="45712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kern="0">
                <a:solidFill>
                  <a:srgbClr val="001965"/>
                </a:solidFill>
                <a:latin typeface="Verdana"/>
                <a:cs typeface="MS PGothic"/>
              </a:rPr>
              <a:t>8</a:t>
            </a:r>
          </a:p>
        </p:txBody>
      </p:sp>
      <p:sp>
        <p:nvSpPr>
          <p:cNvPr id="153" name="Text Box 61"/>
          <p:cNvSpPr txBox="1">
            <a:spLocks noChangeArrowheads="1"/>
          </p:cNvSpPr>
          <p:nvPr/>
        </p:nvSpPr>
        <p:spPr bwMode="auto">
          <a:xfrm>
            <a:off x="5910263" y="5953000"/>
            <a:ext cx="254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5" tIns="45712" rIns="91425" bIns="45712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kern="0">
                <a:solidFill>
                  <a:srgbClr val="001965"/>
                </a:solidFill>
                <a:latin typeface="Verdana"/>
                <a:cs typeface="MS PGothic"/>
              </a:rPr>
              <a:t>9</a:t>
            </a:r>
          </a:p>
        </p:txBody>
      </p:sp>
      <p:sp>
        <p:nvSpPr>
          <p:cNvPr id="154" name="Text Box 62"/>
          <p:cNvSpPr txBox="1">
            <a:spLocks noChangeArrowheads="1"/>
          </p:cNvSpPr>
          <p:nvPr/>
        </p:nvSpPr>
        <p:spPr bwMode="auto">
          <a:xfrm>
            <a:off x="6975475" y="5937125"/>
            <a:ext cx="7556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5" tIns="45712" rIns="91425" bIns="45712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kern="0">
                <a:solidFill>
                  <a:srgbClr val="001965"/>
                </a:solidFill>
                <a:latin typeface="Verdana"/>
                <a:cs typeface="MS PGothic"/>
              </a:rPr>
              <a:t>10</a:t>
            </a:r>
          </a:p>
        </p:txBody>
      </p:sp>
      <p:sp>
        <p:nvSpPr>
          <p:cNvPr id="155" name="Text Box 63"/>
          <p:cNvSpPr txBox="1">
            <a:spLocks noChangeArrowheads="1"/>
          </p:cNvSpPr>
          <p:nvPr/>
        </p:nvSpPr>
        <p:spPr bwMode="auto">
          <a:xfrm>
            <a:off x="1389063" y="5957763"/>
            <a:ext cx="4032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5" tIns="45712" rIns="91425" bIns="45712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kern="0">
                <a:solidFill>
                  <a:srgbClr val="001965"/>
                </a:solidFill>
                <a:latin typeface="Verdana"/>
                <a:cs typeface="MS PGothic"/>
              </a:rPr>
              <a:t>5</a:t>
            </a:r>
          </a:p>
        </p:txBody>
      </p:sp>
      <p:sp>
        <p:nvSpPr>
          <p:cNvPr id="156" name="Text Box 64"/>
          <p:cNvSpPr txBox="1">
            <a:spLocks noChangeArrowheads="1"/>
          </p:cNvSpPr>
          <p:nvPr/>
        </p:nvSpPr>
        <p:spPr bwMode="auto">
          <a:xfrm>
            <a:off x="3675063" y="6240338"/>
            <a:ext cx="14859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5" tIns="45712" rIns="91425" bIns="45712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kern="0">
                <a:solidFill>
                  <a:srgbClr val="001965"/>
                </a:solidFill>
                <a:latin typeface="Verdana"/>
                <a:cs typeface="MS PGothic"/>
              </a:rPr>
              <a:t>HbA</a:t>
            </a:r>
            <a:r>
              <a:rPr lang="en-GB" sz="1600" kern="0" baseline="-25000">
                <a:solidFill>
                  <a:srgbClr val="001965"/>
                </a:solidFill>
                <a:latin typeface="Verdana"/>
                <a:cs typeface="MS PGothic"/>
              </a:rPr>
              <a:t>1c </a:t>
            </a:r>
            <a:r>
              <a:rPr lang="en-GB" sz="1600" kern="0">
                <a:solidFill>
                  <a:srgbClr val="001965"/>
                </a:solidFill>
                <a:latin typeface="Verdana"/>
                <a:cs typeface="MS PGothic"/>
              </a:rPr>
              <a:t>(%)</a:t>
            </a:r>
          </a:p>
        </p:txBody>
      </p:sp>
      <p:sp>
        <p:nvSpPr>
          <p:cNvPr id="194" name="Text Box 103"/>
          <p:cNvSpPr txBox="1">
            <a:spLocks noChangeArrowheads="1"/>
          </p:cNvSpPr>
          <p:nvPr/>
        </p:nvSpPr>
        <p:spPr bwMode="auto">
          <a:xfrm rot="16200000">
            <a:off x="-109537" y="4546475"/>
            <a:ext cx="2538412" cy="33813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defTabSz="914400" fontAlgn="auto">
              <a:spcAft>
                <a:spcPts val="0"/>
              </a:spcAft>
              <a:defRPr/>
            </a:pPr>
            <a:r>
              <a:rPr lang="en-GB" sz="1600" kern="0" dirty="0">
                <a:solidFill>
                  <a:srgbClr val="001965"/>
                </a:solidFill>
                <a:latin typeface="Verdana"/>
                <a:ea typeface="ヒラギノ角ゴ Pro W3"/>
                <a:cs typeface="ヒラギノ角ゴ Pro W3"/>
              </a:rPr>
              <a:t>Rate of hypoglycaemia</a:t>
            </a:r>
          </a:p>
        </p:txBody>
      </p:sp>
      <p:sp>
        <p:nvSpPr>
          <p:cNvPr id="3" name="Zástupný symbol čísla snímky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ABA3A0-52DC-4B19-84E9-72B8F8E102AF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38600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166688" y="1772816"/>
            <a:ext cx="8772525" cy="5081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cs-CZ">
              <a:solidFill>
                <a:srgbClr val="FFFFFF"/>
              </a:solidFill>
            </a:endParaRPr>
          </a:p>
        </p:txBody>
      </p:sp>
      <p:sp>
        <p:nvSpPr>
          <p:cNvPr id="30723" name="Rectangle 131"/>
          <p:cNvSpPr>
            <a:spLocks noChangeArrowheads="1"/>
          </p:cNvSpPr>
          <p:nvPr/>
        </p:nvSpPr>
        <p:spPr bwMode="auto">
          <a:xfrm>
            <a:off x="7915275" y="5934448"/>
            <a:ext cx="1023938" cy="954088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bg1"/>
            </a:solidFill>
            <a:round/>
            <a:headEnd/>
            <a:tailEnd/>
          </a:ln>
        </p:spPr>
        <p:txBody>
          <a:bodyPr wrap="none" lIns="72000" tIns="72000" rIns="72000" bIns="72000" anchor="ctr"/>
          <a:lstStyle/>
          <a:p>
            <a:pPr algn="ctr" defTabSz="914400">
              <a:spcBef>
                <a:spcPct val="50000"/>
              </a:spcBef>
            </a:pPr>
            <a:endParaRPr lang="sk-SK" b="1">
              <a:solidFill>
                <a:srgbClr val="000000"/>
              </a:solidFill>
            </a:endParaRPr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6688" y="1268760"/>
            <a:ext cx="8909050" cy="1143000"/>
          </a:xfrm>
        </p:spPr>
        <p:txBody>
          <a:bodyPr lIns="91440" tIns="45720" rIns="91440" bIns="4572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cs-CZ" b="1" dirty="0" smtClean="0">
                <a:solidFill>
                  <a:srgbClr val="002060"/>
                </a:solidFill>
              </a:rPr>
              <a:t>Variabilita inzulinu zřetelně </a:t>
            </a:r>
            <a:r>
              <a:rPr lang="cs-CZ" sz="3200" b="1" dirty="0" smtClean="0">
                <a:solidFill>
                  <a:srgbClr val="002060"/>
                </a:solidFill>
              </a:rPr>
              <a:t>ovlivňuje</a:t>
            </a:r>
            <a:r>
              <a:rPr lang="cs-CZ" b="1" dirty="0" smtClean="0">
                <a:solidFill>
                  <a:srgbClr val="002060"/>
                </a:solidFill>
              </a:rPr>
              <a:t> proměnlivost glykémií u DM 2</a:t>
            </a:r>
            <a:endParaRPr lang="en-GB" b="1" dirty="0" smtClean="0">
              <a:solidFill>
                <a:srgbClr val="002060"/>
              </a:solidFill>
            </a:endParaRPr>
          </a:p>
        </p:txBody>
      </p:sp>
      <p:sp>
        <p:nvSpPr>
          <p:cNvPr id="30725" name="Rectangle 82"/>
          <p:cNvSpPr>
            <a:spLocks noChangeArrowheads="1"/>
          </p:cNvSpPr>
          <p:nvPr/>
        </p:nvSpPr>
        <p:spPr bwMode="auto">
          <a:xfrm>
            <a:off x="630238" y="5305798"/>
            <a:ext cx="7786687" cy="760413"/>
          </a:xfrm>
          <a:prstGeom prst="rect">
            <a:avLst/>
          </a:prstGeom>
          <a:solidFill>
            <a:srgbClr val="C00000">
              <a:alpha val="3019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2000" tIns="72000" rIns="72000" bIns="72000" anchor="ctr"/>
          <a:lstStyle/>
          <a:p>
            <a:pPr algn="ctr" defTabSz="914400">
              <a:spcBef>
                <a:spcPct val="50000"/>
              </a:spcBef>
            </a:pPr>
            <a:endParaRPr lang="sk-SK">
              <a:solidFill>
                <a:srgbClr val="000000"/>
              </a:solidFill>
            </a:endParaRPr>
          </a:p>
        </p:txBody>
      </p:sp>
      <p:sp>
        <p:nvSpPr>
          <p:cNvPr id="30726" name="Rectangle 81"/>
          <p:cNvSpPr>
            <a:spLocks noChangeArrowheads="1"/>
          </p:cNvSpPr>
          <p:nvPr/>
        </p:nvSpPr>
        <p:spPr bwMode="auto">
          <a:xfrm>
            <a:off x="630238" y="4402511"/>
            <a:ext cx="7786687" cy="693737"/>
          </a:xfrm>
          <a:prstGeom prst="rect">
            <a:avLst/>
          </a:prstGeom>
          <a:solidFill>
            <a:srgbClr val="92D050">
              <a:alpha val="7215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2000" tIns="72000" rIns="72000" bIns="72000" anchor="ctr"/>
          <a:lstStyle/>
          <a:p>
            <a:pPr algn="ctr" defTabSz="914400">
              <a:spcBef>
                <a:spcPct val="50000"/>
              </a:spcBef>
            </a:pPr>
            <a:endParaRPr lang="sk-SK">
              <a:solidFill>
                <a:srgbClr val="000000"/>
              </a:solidFill>
            </a:endParaRPr>
          </a:p>
        </p:txBody>
      </p:sp>
      <p:sp>
        <p:nvSpPr>
          <p:cNvPr id="30727" name="Line 8"/>
          <p:cNvSpPr>
            <a:spLocks noChangeShapeType="1"/>
          </p:cNvSpPr>
          <p:nvPr/>
        </p:nvSpPr>
        <p:spPr bwMode="auto">
          <a:xfrm flipH="1">
            <a:off x="633413" y="2357811"/>
            <a:ext cx="0" cy="38893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30728" name="Line 10"/>
          <p:cNvSpPr>
            <a:spLocks noChangeShapeType="1"/>
          </p:cNvSpPr>
          <p:nvPr/>
        </p:nvSpPr>
        <p:spPr bwMode="auto">
          <a:xfrm flipV="1">
            <a:off x="628650" y="6242423"/>
            <a:ext cx="78057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30729" name="Text Box 11"/>
          <p:cNvSpPr txBox="1">
            <a:spLocks noChangeArrowheads="1"/>
          </p:cNvSpPr>
          <p:nvPr/>
        </p:nvSpPr>
        <p:spPr bwMode="auto">
          <a:xfrm>
            <a:off x="280988" y="6302748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30730" name="Text Box 12"/>
          <p:cNvSpPr txBox="1">
            <a:spLocks noChangeArrowheads="1"/>
          </p:cNvSpPr>
          <p:nvPr/>
        </p:nvSpPr>
        <p:spPr bwMode="auto">
          <a:xfrm>
            <a:off x="998538" y="630274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4</a:t>
            </a:r>
          </a:p>
        </p:txBody>
      </p:sp>
      <p:sp>
        <p:nvSpPr>
          <p:cNvPr id="30731" name="Text Box 11"/>
          <p:cNvSpPr txBox="1">
            <a:spLocks noChangeArrowheads="1"/>
          </p:cNvSpPr>
          <p:nvPr/>
        </p:nvSpPr>
        <p:spPr bwMode="auto">
          <a:xfrm>
            <a:off x="506413" y="630274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</a:t>
            </a:r>
          </a:p>
        </p:txBody>
      </p:sp>
      <p:sp>
        <p:nvSpPr>
          <p:cNvPr id="30732" name="Text Box 11"/>
          <p:cNvSpPr txBox="1">
            <a:spLocks noChangeArrowheads="1"/>
          </p:cNvSpPr>
          <p:nvPr/>
        </p:nvSpPr>
        <p:spPr bwMode="auto">
          <a:xfrm>
            <a:off x="720725" y="630274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3</a:t>
            </a:r>
          </a:p>
        </p:txBody>
      </p:sp>
      <p:sp>
        <p:nvSpPr>
          <p:cNvPr id="30733" name="Text Box 12"/>
          <p:cNvSpPr txBox="1">
            <a:spLocks noChangeArrowheads="1"/>
          </p:cNvSpPr>
          <p:nvPr/>
        </p:nvSpPr>
        <p:spPr bwMode="auto">
          <a:xfrm>
            <a:off x="1539875" y="630274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6</a:t>
            </a:r>
          </a:p>
        </p:txBody>
      </p:sp>
      <p:sp>
        <p:nvSpPr>
          <p:cNvPr id="30734" name="Text Box 12"/>
          <p:cNvSpPr txBox="1">
            <a:spLocks noChangeArrowheads="1"/>
          </p:cNvSpPr>
          <p:nvPr/>
        </p:nvSpPr>
        <p:spPr bwMode="auto">
          <a:xfrm>
            <a:off x="1268413" y="630274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5</a:t>
            </a:r>
          </a:p>
        </p:txBody>
      </p:sp>
      <p:sp>
        <p:nvSpPr>
          <p:cNvPr id="30735" name="Text Box 12"/>
          <p:cNvSpPr txBox="1">
            <a:spLocks noChangeArrowheads="1"/>
          </p:cNvSpPr>
          <p:nvPr/>
        </p:nvSpPr>
        <p:spPr bwMode="auto">
          <a:xfrm>
            <a:off x="2079625" y="630274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8</a:t>
            </a:r>
          </a:p>
        </p:txBody>
      </p:sp>
      <p:sp>
        <p:nvSpPr>
          <p:cNvPr id="30736" name="Text Box 12"/>
          <p:cNvSpPr txBox="1">
            <a:spLocks noChangeArrowheads="1"/>
          </p:cNvSpPr>
          <p:nvPr/>
        </p:nvSpPr>
        <p:spPr bwMode="auto">
          <a:xfrm>
            <a:off x="1809750" y="630274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7</a:t>
            </a:r>
          </a:p>
        </p:txBody>
      </p:sp>
      <p:sp>
        <p:nvSpPr>
          <p:cNvPr id="30737" name="Text Box 12"/>
          <p:cNvSpPr txBox="1">
            <a:spLocks noChangeArrowheads="1"/>
          </p:cNvSpPr>
          <p:nvPr/>
        </p:nvSpPr>
        <p:spPr bwMode="auto">
          <a:xfrm>
            <a:off x="2619375" y="630274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10</a:t>
            </a:r>
          </a:p>
        </p:txBody>
      </p:sp>
      <p:sp>
        <p:nvSpPr>
          <p:cNvPr id="30738" name="Text Box 12"/>
          <p:cNvSpPr txBox="1">
            <a:spLocks noChangeArrowheads="1"/>
          </p:cNvSpPr>
          <p:nvPr/>
        </p:nvSpPr>
        <p:spPr bwMode="auto">
          <a:xfrm>
            <a:off x="2349500" y="630274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9</a:t>
            </a:r>
          </a:p>
        </p:txBody>
      </p:sp>
      <p:sp>
        <p:nvSpPr>
          <p:cNvPr id="30739" name="Text Box 11"/>
          <p:cNvSpPr txBox="1">
            <a:spLocks noChangeArrowheads="1"/>
          </p:cNvSpPr>
          <p:nvPr/>
        </p:nvSpPr>
        <p:spPr bwMode="auto">
          <a:xfrm>
            <a:off x="2890838" y="630274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11</a:t>
            </a:r>
          </a:p>
        </p:txBody>
      </p:sp>
      <p:sp>
        <p:nvSpPr>
          <p:cNvPr id="30740" name="Text Box 12"/>
          <p:cNvSpPr txBox="1">
            <a:spLocks noChangeArrowheads="1"/>
          </p:cNvSpPr>
          <p:nvPr/>
        </p:nvSpPr>
        <p:spPr bwMode="auto">
          <a:xfrm>
            <a:off x="3700463" y="630274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14</a:t>
            </a:r>
          </a:p>
        </p:txBody>
      </p:sp>
      <p:sp>
        <p:nvSpPr>
          <p:cNvPr id="30741" name="Text Box 11"/>
          <p:cNvSpPr txBox="1">
            <a:spLocks noChangeArrowheads="1"/>
          </p:cNvSpPr>
          <p:nvPr/>
        </p:nvSpPr>
        <p:spPr bwMode="auto">
          <a:xfrm>
            <a:off x="3160713" y="630274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12</a:t>
            </a:r>
          </a:p>
        </p:txBody>
      </p:sp>
      <p:sp>
        <p:nvSpPr>
          <p:cNvPr id="30742" name="Text Box 11"/>
          <p:cNvSpPr txBox="1">
            <a:spLocks noChangeArrowheads="1"/>
          </p:cNvSpPr>
          <p:nvPr/>
        </p:nvSpPr>
        <p:spPr bwMode="auto">
          <a:xfrm>
            <a:off x="3430588" y="630274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13</a:t>
            </a:r>
          </a:p>
        </p:txBody>
      </p:sp>
      <p:sp>
        <p:nvSpPr>
          <p:cNvPr id="30743" name="Text Box 12"/>
          <p:cNvSpPr txBox="1">
            <a:spLocks noChangeArrowheads="1"/>
          </p:cNvSpPr>
          <p:nvPr/>
        </p:nvSpPr>
        <p:spPr bwMode="auto">
          <a:xfrm>
            <a:off x="4241800" y="630274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16</a:t>
            </a:r>
          </a:p>
        </p:txBody>
      </p:sp>
      <p:sp>
        <p:nvSpPr>
          <p:cNvPr id="30744" name="Text Box 12"/>
          <p:cNvSpPr txBox="1">
            <a:spLocks noChangeArrowheads="1"/>
          </p:cNvSpPr>
          <p:nvPr/>
        </p:nvSpPr>
        <p:spPr bwMode="auto">
          <a:xfrm>
            <a:off x="3971925" y="630274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15</a:t>
            </a:r>
          </a:p>
        </p:txBody>
      </p:sp>
      <p:sp>
        <p:nvSpPr>
          <p:cNvPr id="30745" name="Text Box 12"/>
          <p:cNvSpPr txBox="1">
            <a:spLocks noChangeArrowheads="1"/>
          </p:cNvSpPr>
          <p:nvPr/>
        </p:nvSpPr>
        <p:spPr bwMode="auto">
          <a:xfrm>
            <a:off x="4781550" y="630274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18</a:t>
            </a:r>
          </a:p>
        </p:txBody>
      </p:sp>
      <p:sp>
        <p:nvSpPr>
          <p:cNvPr id="30746" name="Text Box 12"/>
          <p:cNvSpPr txBox="1">
            <a:spLocks noChangeArrowheads="1"/>
          </p:cNvSpPr>
          <p:nvPr/>
        </p:nvSpPr>
        <p:spPr bwMode="auto">
          <a:xfrm>
            <a:off x="4511675" y="630274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17</a:t>
            </a:r>
          </a:p>
        </p:txBody>
      </p:sp>
      <p:sp>
        <p:nvSpPr>
          <p:cNvPr id="30747" name="Text Box 12"/>
          <p:cNvSpPr txBox="1">
            <a:spLocks noChangeArrowheads="1"/>
          </p:cNvSpPr>
          <p:nvPr/>
        </p:nvSpPr>
        <p:spPr bwMode="auto">
          <a:xfrm>
            <a:off x="5322888" y="630274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20</a:t>
            </a:r>
          </a:p>
        </p:txBody>
      </p:sp>
      <p:sp>
        <p:nvSpPr>
          <p:cNvPr id="30748" name="Text Box 12"/>
          <p:cNvSpPr txBox="1">
            <a:spLocks noChangeArrowheads="1"/>
          </p:cNvSpPr>
          <p:nvPr/>
        </p:nvSpPr>
        <p:spPr bwMode="auto">
          <a:xfrm>
            <a:off x="5051425" y="630274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19</a:t>
            </a:r>
          </a:p>
        </p:txBody>
      </p:sp>
      <p:sp>
        <p:nvSpPr>
          <p:cNvPr id="30749" name="Text Box 11"/>
          <p:cNvSpPr txBox="1">
            <a:spLocks noChangeArrowheads="1"/>
          </p:cNvSpPr>
          <p:nvPr/>
        </p:nvSpPr>
        <p:spPr bwMode="auto">
          <a:xfrm>
            <a:off x="5592763" y="630274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21</a:t>
            </a:r>
          </a:p>
        </p:txBody>
      </p:sp>
      <p:sp>
        <p:nvSpPr>
          <p:cNvPr id="30750" name="Text Box 12"/>
          <p:cNvSpPr txBox="1">
            <a:spLocks noChangeArrowheads="1"/>
          </p:cNvSpPr>
          <p:nvPr/>
        </p:nvSpPr>
        <p:spPr bwMode="auto">
          <a:xfrm>
            <a:off x="6403975" y="630274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24</a:t>
            </a:r>
          </a:p>
        </p:txBody>
      </p:sp>
      <p:sp>
        <p:nvSpPr>
          <p:cNvPr id="30751" name="Text Box 11"/>
          <p:cNvSpPr txBox="1">
            <a:spLocks noChangeArrowheads="1"/>
          </p:cNvSpPr>
          <p:nvPr/>
        </p:nvSpPr>
        <p:spPr bwMode="auto">
          <a:xfrm>
            <a:off x="5862638" y="630274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22</a:t>
            </a:r>
          </a:p>
        </p:txBody>
      </p:sp>
      <p:sp>
        <p:nvSpPr>
          <p:cNvPr id="30752" name="Text Box 11"/>
          <p:cNvSpPr txBox="1">
            <a:spLocks noChangeArrowheads="1"/>
          </p:cNvSpPr>
          <p:nvPr/>
        </p:nvSpPr>
        <p:spPr bwMode="auto">
          <a:xfrm>
            <a:off x="6132513" y="630274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23</a:t>
            </a:r>
          </a:p>
        </p:txBody>
      </p:sp>
      <p:sp>
        <p:nvSpPr>
          <p:cNvPr id="30753" name="Text Box 12"/>
          <p:cNvSpPr txBox="1">
            <a:spLocks noChangeArrowheads="1"/>
          </p:cNvSpPr>
          <p:nvPr/>
        </p:nvSpPr>
        <p:spPr bwMode="auto">
          <a:xfrm>
            <a:off x="6943725" y="630274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26</a:t>
            </a:r>
          </a:p>
        </p:txBody>
      </p:sp>
      <p:sp>
        <p:nvSpPr>
          <p:cNvPr id="30754" name="Text Box 12"/>
          <p:cNvSpPr txBox="1">
            <a:spLocks noChangeArrowheads="1"/>
          </p:cNvSpPr>
          <p:nvPr/>
        </p:nvSpPr>
        <p:spPr bwMode="auto">
          <a:xfrm>
            <a:off x="6673850" y="630274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25</a:t>
            </a:r>
          </a:p>
        </p:txBody>
      </p:sp>
      <p:sp>
        <p:nvSpPr>
          <p:cNvPr id="30755" name="Text Box 12"/>
          <p:cNvSpPr txBox="1">
            <a:spLocks noChangeArrowheads="1"/>
          </p:cNvSpPr>
          <p:nvPr/>
        </p:nvSpPr>
        <p:spPr bwMode="auto">
          <a:xfrm>
            <a:off x="7483475" y="630274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28</a:t>
            </a:r>
          </a:p>
        </p:txBody>
      </p:sp>
      <p:sp>
        <p:nvSpPr>
          <p:cNvPr id="30756" name="Text Box 12"/>
          <p:cNvSpPr txBox="1">
            <a:spLocks noChangeArrowheads="1"/>
          </p:cNvSpPr>
          <p:nvPr/>
        </p:nvSpPr>
        <p:spPr bwMode="auto">
          <a:xfrm>
            <a:off x="7213600" y="630274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27</a:t>
            </a:r>
          </a:p>
        </p:txBody>
      </p:sp>
      <p:sp>
        <p:nvSpPr>
          <p:cNvPr id="30757" name="Text Box 12"/>
          <p:cNvSpPr txBox="1">
            <a:spLocks noChangeArrowheads="1"/>
          </p:cNvSpPr>
          <p:nvPr/>
        </p:nvSpPr>
        <p:spPr bwMode="auto">
          <a:xfrm>
            <a:off x="8013700" y="6302748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30</a:t>
            </a:r>
          </a:p>
        </p:txBody>
      </p:sp>
      <p:sp>
        <p:nvSpPr>
          <p:cNvPr id="30758" name="Text Box 12"/>
          <p:cNvSpPr txBox="1">
            <a:spLocks noChangeArrowheads="1"/>
          </p:cNvSpPr>
          <p:nvPr/>
        </p:nvSpPr>
        <p:spPr bwMode="auto">
          <a:xfrm>
            <a:off x="7754938" y="630274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29</a:t>
            </a:r>
          </a:p>
        </p:txBody>
      </p:sp>
      <p:sp>
        <p:nvSpPr>
          <p:cNvPr id="30759" name="Text Box 11"/>
          <p:cNvSpPr txBox="1">
            <a:spLocks noChangeArrowheads="1"/>
          </p:cNvSpPr>
          <p:nvPr/>
        </p:nvSpPr>
        <p:spPr bwMode="auto">
          <a:xfrm>
            <a:off x="52388" y="5242298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3.0</a:t>
            </a:r>
          </a:p>
        </p:txBody>
      </p:sp>
      <p:sp>
        <p:nvSpPr>
          <p:cNvPr id="30760" name="Text Box 11"/>
          <p:cNvSpPr txBox="1">
            <a:spLocks noChangeArrowheads="1"/>
          </p:cNvSpPr>
          <p:nvPr/>
        </p:nvSpPr>
        <p:spPr bwMode="auto">
          <a:xfrm>
            <a:off x="52388" y="4593011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5.0</a:t>
            </a:r>
          </a:p>
        </p:txBody>
      </p:sp>
      <p:sp>
        <p:nvSpPr>
          <p:cNvPr id="30761" name="Text Box 11"/>
          <p:cNvSpPr txBox="1">
            <a:spLocks noChangeArrowheads="1"/>
          </p:cNvSpPr>
          <p:nvPr/>
        </p:nvSpPr>
        <p:spPr bwMode="auto">
          <a:xfrm>
            <a:off x="52388" y="5567736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2.0</a:t>
            </a:r>
          </a:p>
        </p:txBody>
      </p:sp>
      <p:sp>
        <p:nvSpPr>
          <p:cNvPr id="30762" name="Text Box 11"/>
          <p:cNvSpPr txBox="1">
            <a:spLocks noChangeArrowheads="1"/>
          </p:cNvSpPr>
          <p:nvPr/>
        </p:nvSpPr>
        <p:spPr bwMode="auto">
          <a:xfrm>
            <a:off x="52388" y="5893173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1.0</a:t>
            </a:r>
          </a:p>
        </p:txBody>
      </p:sp>
      <p:sp>
        <p:nvSpPr>
          <p:cNvPr id="30763" name="Text Box 11"/>
          <p:cNvSpPr txBox="1">
            <a:spLocks noChangeArrowheads="1"/>
          </p:cNvSpPr>
          <p:nvPr/>
        </p:nvSpPr>
        <p:spPr bwMode="auto">
          <a:xfrm>
            <a:off x="52388" y="3618286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8.0</a:t>
            </a:r>
          </a:p>
        </p:txBody>
      </p:sp>
      <p:sp>
        <p:nvSpPr>
          <p:cNvPr id="30764" name="Text Box 11"/>
          <p:cNvSpPr txBox="1">
            <a:spLocks noChangeArrowheads="1"/>
          </p:cNvSpPr>
          <p:nvPr/>
        </p:nvSpPr>
        <p:spPr bwMode="auto">
          <a:xfrm>
            <a:off x="52388" y="4916861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4.0</a:t>
            </a:r>
          </a:p>
        </p:txBody>
      </p:sp>
      <p:sp>
        <p:nvSpPr>
          <p:cNvPr id="30765" name="Text Box 11"/>
          <p:cNvSpPr txBox="1">
            <a:spLocks noChangeArrowheads="1"/>
          </p:cNvSpPr>
          <p:nvPr/>
        </p:nvSpPr>
        <p:spPr bwMode="auto">
          <a:xfrm>
            <a:off x="52388" y="4267573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6.0</a:t>
            </a:r>
          </a:p>
        </p:txBody>
      </p:sp>
      <p:sp>
        <p:nvSpPr>
          <p:cNvPr id="30766" name="Text Box 11"/>
          <p:cNvSpPr txBox="1">
            <a:spLocks noChangeArrowheads="1"/>
          </p:cNvSpPr>
          <p:nvPr/>
        </p:nvSpPr>
        <p:spPr bwMode="auto">
          <a:xfrm>
            <a:off x="52388" y="3942136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7.0</a:t>
            </a:r>
          </a:p>
        </p:txBody>
      </p:sp>
      <p:sp>
        <p:nvSpPr>
          <p:cNvPr id="30767" name="Text Box 11"/>
          <p:cNvSpPr txBox="1">
            <a:spLocks noChangeArrowheads="1"/>
          </p:cNvSpPr>
          <p:nvPr/>
        </p:nvSpPr>
        <p:spPr bwMode="auto">
          <a:xfrm>
            <a:off x="52388" y="3292848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9.0</a:t>
            </a:r>
          </a:p>
        </p:txBody>
      </p:sp>
      <p:sp>
        <p:nvSpPr>
          <p:cNvPr id="30768" name="Text Box 11"/>
          <p:cNvSpPr txBox="1">
            <a:spLocks noChangeArrowheads="1"/>
          </p:cNvSpPr>
          <p:nvPr/>
        </p:nvSpPr>
        <p:spPr bwMode="auto">
          <a:xfrm>
            <a:off x="52388" y="2967411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10.0</a:t>
            </a:r>
          </a:p>
        </p:txBody>
      </p:sp>
      <p:sp>
        <p:nvSpPr>
          <p:cNvPr id="30769" name="Text Box 11"/>
          <p:cNvSpPr txBox="1">
            <a:spLocks noChangeArrowheads="1"/>
          </p:cNvSpPr>
          <p:nvPr/>
        </p:nvSpPr>
        <p:spPr bwMode="auto">
          <a:xfrm>
            <a:off x="52388" y="2641973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11.0</a:t>
            </a:r>
          </a:p>
        </p:txBody>
      </p:sp>
      <p:sp>
        <p:nvSpPr>
          <p:cNvPr id="30770" name="Text Box 11"/>
          <p:cNvSpPr txBox="1">
            <a:spLocks noChangeArrowheads="1"/>
          </p:cNvSpPr>
          <p:nvPr/>
        </p:nvSpPr>
        <p:spPr bwMode="auto">
          <a:xfrm>
            <a:off x="52388" y="2318123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12.0</a:t>
            </a:r>
          </a:p>
        </p:txBody>
      </p:sp>
      <p:cxnSp>
        <p:nvCxnSpPr>
          <p:cNvPr id="114" name="Straight Connector 113"/>
          <p:cNvCxnSpPr>
            <a:cxnSpLocks noChangeShapeType="1"/>
          </p:cNvCxnSpPr>
          <p:nvPr/>
        </p:nvCxnSpPr>
        <p:spPr bwMode="auto">
          <a:xfrm flipV="1">
            <a:off x="628650" y="4070723"/>
            <a:ext cx="7791450" cy="0"/>
          </a:xfrm>
          <a:prstGeom prst="line">
            <a:avLst/>
          </a:prstGeom>
          <a:noFill/>
          <a:ln w="38100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0772" name="Text Box 11"/>
          <p:cNvSpPr txBox="1">
            <a:spLocks noChangeArrowheads="1"/>
          </p:cNvSpPr>
          <p:nvPr/>
        </p:nvSpPr>
        <p:spPr bwMode="auto">
          <a:xfrm>
            <a:off x="3575050" y="6529761"/>
            <a:ext cx="22907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400">
                <a:solidFill>
                  <a:srgbClr val="001965"/>
                </a:solidFill>
                <a:latin typeface="Verdana" pitchFamily="34" charset="0"/>
              </a:rPr>
              <a:t>Day</a:t>
            </a:r>
          </a:p>
        </p:txBody>
      </p:sp>
      <p:grpSp>
        <p:nvGrpSpPr>
          <p:cNvPr id="2" name="Group 118"/>
          <p:cNvGrpSpPr>
            <a:grpSpLocks/>
          </p:cNvGrpSpPr>
          <p:nvPr/>
        </p:nvGrpSpPr>
        <p:grpSpPr bwMode="auto">
          <a:xfrm>
            <a:off x="700088" y="3132511"/>
            <a:ext cx="1633537" cy="277812"/>
            <a:chOff x="6886259" y="1770380"/>
            <a:chExt cx="1632883" cy="276999"/>
          </a:xfrm>
        </p:grpSpPr>
        <p:sp>
          <p:nvSpPr>
            <p:cNvPr id="30823" name="TextBox 115"/>
            <p:cNvSpPr txBox="1">
              <a:spLocks noChangeArrowheads="1"/>
            </p:cNvSpPr>
            <p:nvPr/>
          </p:nvSpPr>
          <p:spPr bwMode="auto">
            <a:xfrm>
              <a:off x="6886259" y="1770380"/>
              <a:ext cx="1541462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 eaLnBrk="1" hangingPunct="1"/>
              <a:r>
                <a:rPr lang="en-GB" sz="1200" b="1">
                  <a:solidFill>
                    <a:srgbClr val="001965"/>
                  </a:solidFill>
                  <a:latin typeface="Verdana" pitchFamily="34" charset="0"/>
                </a:rPr>
                <a:t>Average FPG</a:t>
              </a:r>
              <a:endParaRPr lang="en-US" sz="1200" b="1">
                <a:solidFill>
                  <a:srgbClr val="001965"/>
                </a:solidFill>
                <a:latin typeface="Verdana" pitchFamily="34" charset="0"/>
              </a:endParaRPr>
            </a:p>
          </p:txBody>
        </p:sp>
        <p:cxnSp>
          <p:nvCxnSpPr>
            <p:cNvPr id="30824" name="Straight Connector 115"/>
            <p:cNvCxnSpPr>
              <a:cxnSpLocks noChangeShapeType="1"/>
            </p:cNvCxnSpPr>
            <p:nvPr/>
          </p:nvCxnSpPr>
          <p:spPr bwMode="auto">
            <a:xfrm flipV="1">
              <a:off x="8096005" y="1910591"/>
              <a:ext cx="423137" cy="2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0774" name="TextBox 117"/>
          <p:cNvSpPr txBox="1">
            <a:spLocks noChangeArrowheads="1"/>
          </p:cNvSpPr>
          <p:nvPr/>
        </p:nvSpPr>
        <p:spPr bwMode="auto">
          <a:xfrm>
            <a:off x="641350" y="5777286"/>
            <a:ext cx="192087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/>
            <a:r>
              <a:rPr lang="en-GB" sz="1100" b="1">
                <a:solidFill>
                  <a:srgbClr val="001965"/>
                </a:solidFill>
                <a:latin typeface="Verdana" pitchFamily="34" charset="0"/>
              </a:rPr>
              <a:t>Hypoglycaemia zone</a:t>
            </a:r>
            <a:endParaRPr lang="en-US" sz="1100" b="1">
              <a:solidFill>
                <a:srgbClr val="001965"/>
              </a:solidFill>
              <a:latin typeface="Verdana" pitchFamily="34" charset="0"/>
            </a:endParaRPr>
          </a:p>
        </p:txBody>
      </p:sp>
      <p:sp>
        <p:nvSpPr>
          <p:cNvPr id="30775" name="Line 8"/>
          <p:cNvSpPr>
            <a:spLocks noChangeShapeType="1"/>
          </p:cNvSpPr>
          <p:nvPr/>
        </p:nvSpPr>
        <p:spPr bwMode="auto">
          <a:xfrm flipH="1">
            <a:off x="8424863" y="2357811"/>
            <a:ext cx="0" cy="38893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30776" name="Text Box 11"/>
          <p:cNvSpPr txBox="1">
            <a:spLocks noChangeArrowheads="1"/>
          </p:cNvSpPr>
          <p:nvPr/>
        </p:nvSpPr>
        <p:spPr bwMode="auto">
          <a:xfrm>
            <a:off x="8396288" y="5261348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54</a:t>
            </a:r>
          </a:p>
        </p:txBody>
      </p:sp>
      <p:sp>
        <p:nvSpPr>
          <p:cNvPr id="30777" name="Text Box 11"/>
          <p:cNvSpPr txBox="1">
            <a:spLocks noChangeArrowheads="1"/>
          </p:cNvSpPr>
          <p:nvPr/>
        </p:nvSpPr>
        <p:spPr bwMode="auto">
          <a:xfrm>
            <a:off x="8396288" y="4612061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90</a:t>
            </a:r>
          </a:p>
        </p:txBody>
      </p:sp>
      <p:sp>
        <p:nvSpPr>
          <p:cNvPr id="30778" name="Text Box 11"/>
          <p:cNvSpPr txBox="1">
            <a:spLocks noChangeArrowheads="1"/>
          </p:cNvSpPr>
          <p:nvPr/>
        </p:nvSpPr>
        <p:spPr bwMode="auto">
          <a:xfrm>
            <a:off x="8396288" y="5586786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36</a:t>
            </a:r>
          </a:p>
        </p:txBody>
      </p:sp>
      <p:sp>
        <p:nvSpPr>
          <p:cNvPr id="30779" name="Text Box 11"/>
          <p:cNvSpPr txBox="1">
            <a:spLocks noChangeArrowheads="1"/>
          </p:cNvSpPr>
          <p:nvPr/>
        </p:nvSpPr>
        <p:spPr bwMode="auto">
          <a:xfrm>
            <a:off x="8396288" y="5912223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18</a:t>
            </a:r>
          </a:p>
        </p:txBody>
      </p:sp>
      <p:sp>
        <p:nvSpPr>
          <p:cNvPr id="30780" name="Text Box 11"/>
          <p:cNvSpPr txBox="1">
            <a:spLocks noChangeArrowheads="1"/>
          </p:cNvSpPr>
          <p:nvPr/>
        </p:nvSpPr>
        <p:spPr bwMode="auto">
          <a:xfrm>
            <a:off x="8396288" y="3637336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144</a:t>
            </a:r>
          </a:p>
        </p:txBody>
      </p:sp>
      <p:sp>
        <p:nvSpPr>
          <p:cNvPr id="30781" name="Text Box 11"/>
          <p:cNvSpPr txBox="1">
            <a:spLocks noChangeArrowheads="1"/>
          </p:cNvSpPr>
          <p:nvPr/>
        </p:nvSpPr>
        <p:spPr bwMode="auto">
          <a:xfrm>
            <a:off x="8396288" y="4286623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108</a:t>
            </a:r>
          </a:p>
        </p:txBody>
      </p:sp>
      <p:sp>
        <p:nvSpPr>
          <p:cNvPr id="30782" name="Text Box 11"/>
          <p:cNvSpPr txBox="1">
            <a:spLocks noChangeArrowheads="1"/>
          </p:cNvSpPr>
          <p:nvPr/>
        </p:nvSpPr>
        <p:spPr bwMode="auto">
          <a:xfrm>
            <a:off x="8396288" y="3961186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126</a:t>
            </a:r>
          </a:p>
        </p:txBody>
      </p:sp>
      <p:sp>
        <p:nvSpPr>
          <p:cNvPr id="30783" name="Text Box 11"/>
          <p:cNvSpPr txBox="1">
            <a:spLocks noChangeArrowheads="1"/>
          </p:cNvSpPr>
          <p:nvPr/>
        </p:nvSpPr>
        <p:spPr bwMode="auto">
          <a:xfrm>
            <a:off x="8396288" y="3311898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162</a:t>
            </a:r>
          </a:p>
        </p:txBody>
      </p:sp>
      <p:sp>
        <p:nvSpPr>
          <p:cNvPr id="30784" name="Text Box 11"/>
          <p:cNvSpPr txBox="1">
            <a:spLocks noChangeArrowheads="1"/>
          </p:cNvSpPr>
          <p:nvPr/>
        </p:nvSpPr>
        <p:spPr bwMode="auto">
          <a:xfrm>
            <a:off x="8396288" y="2986461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180</a:t>
            </a:r>
          </a:p>
        </p:txBody>
      </p:sp>
      <p:sp>
        <p:nvSpPr>
          <p:cNvPr id="30785" name="Text Box 11"/>
          <p:cNvSpPr txBox="1">
            <a:spLocks noChangeArrowheads="1"/>
          </p:cNvSpPr>
          <p:nvPr/>
        </p:nvSpPr>
        <p:spPr bwMode="auto">
          <a:xfrm>
            <a:off x="8396288" y="2661023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198</a:t>
            </a:r>
          </a:p>
        </p:txBody>
      </p:sp>
      <p:sp>
        <p:nvSpPr>
          <p:cNvPr id="30786" name="Text Box 11"/>
          <p:cNvSpPr txBox="1">
            <a:spLocks noChangeArrowheads="1"/>
          </p:cNvSpPr>
          <p:nvPr/>
        </p:nvSpPr>
        <p:spPr bwMode="auto">
          <a:xfrm>
            <a:off x="8396288" y="2337173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216</a:t>
            </a:r>
          </a:p>
        </p:txBody>
      </p:sp>
      <p:sp>
        <p:nvSpPr>
          <p:cNvPr id="30787" name="Text Box 11"/>
          <p:cNvSpPr txBox="1">
            <a:spLocks noChangeArrowheads="1"/>
          </p:cNvSpPr>
          <p:nvPr/>
        </p:nvSpPr>
        <p:spPr bwMode="auto">
          <a:xfrm>
            <a:off x="8396288" y="4916861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72</a:t>
            </a:r>
          </a:p>
        </p:txBody>
      </p:sp>
      <p:sp>
        <p:nvSpPr>
          <p:cNvPr id="30788" name="Text Box 11"/>
          <p:cNvSpPr txBox="1">
            <a:spLocks noChangeArrowheads="1"/>
          </p:cNvSpPr>
          <p:nvPr/>
        </p:nvSpPr>
        <p:spPr bwMode="auto">
          <a:xfrm>
            <a:off x="-53975" y="1806948"/>
            <a:ext cx="11461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FPG</a:t>
            </a:r>
            <a:br>
              <a:rPr lang="en-US" sz="1200">
                <a:solidFill>
                  <a:srgbClr val="001965"/>
                </a:solidFill>
                <a:latin typeface="Verdana" pitchFamily="34" charset="0"/>
              </a:rPr>
            </a:b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(mmol/L)</a:t>
            </a:r>
          </a:p>
        </p:txBody>
      </p:sp>
      <p:sp>
        <p:nvSpPr>
          <p:cNvPr id="30789" name="Text Box 11"/>
          <p:cNvSpPr txBox="1">
            <a:spLocks noChangeArrowheads="1"/>
          </p:cNvSpPr>
          <p:nvPr/>
        </p:nvSpPr>
        <p:spPr bwMode="auto">
          <a:xfrm>
            <a:off x="8047038" y="1848223"/>
            <a:ext cx="1028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FPG</a:t>
            </a:r>
            <a:br>
              <a:rPr lang="en-US" sz="1200">
                <a:solidFill>
                  <a:srgbClr val="001965"/>
                </a:solidFill>
                <a:latin typeface="Verdana" pitchFamily="34" charset="0"/>
              </a:rPr>
            </a:b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(mg/dL)</a:t>
            </a:r>
          </a:p>
        </p:txBody>
      </p:sp>
      <p:grpSp>
        <p:nvGrpSpPr>
          <p:cNvPr id="3" name="Group 77"/>
          <p:cNvGrpSpPr>
            <a:grpSpLocks/>
          </p:cNvGrpSpPr>
          <p:nvPr/>
        </p:nvGrpSpPr>
        <p:grpSpPr bwMode="auto">
          <a:xfrm>
            <a:off x="671513" y="3151561"/>
            <a:ext cx="7681912" cy="2057400"/>
            <a:chOff x="831851" y="2130425"/>
            <a:chExt cx="7913686" cy="2057400"/>
          </a:xfrm>
        </p:grpSpPr>
        <p:sp>
          <p:nvSpPr>
            <p:cNvPr id="79" name="Oval 78"/>
            <p:cNvSpPr/>
            <p:nvPr/>
          </p:nvSpPr>
          <p:spPr bwMode="auto">
            <a:xfrm>
              <a:off x="831851" y="2701925"/>
              <a:ext cx="142279" cy="136525"/>
            </a:xfrm>
            <a:prstGeom prst="ellipse">
              <a:avLst/>
            </a:prstGeom>
            <a:solidFill>
              <a:schemeClr val="accent4">
                <a:lumMod val="50000"/>
                <a:lumOff val="50000"/>
              </a:schemeClr>
            </a:solidFill>
            <a:ln w="3175" cap="flat" cmpd="sng" algn="ctr">
              <a:solidFill>
                <a:schemeClr val="accent4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72000" tIns="72000" rIns="72000" bIns="72000" anchor="ctr"/>
            <a:lstStyle/>
            <a:p>
              <a:pPr algn="ctr" defTabSz="914400">
                <a:spcBef>
                  <a:spcPct val="50000"/>
                </a:spcBef>
                <a:defRPr/>
              </a:pPr>
              <a:endParaRPr lang="en-GB">
                <a:solidFill>
                  <a:srgbClr val="000000"/>
                </a:solidFill>
                <a:latin typeface="Verdana" charset="0"/>
                <a:cs typeface="MS PGothic"/>
              </a:endParaRPr>
            </a:p>
          </p:txBody>
        </p:sp>
        <p:sp>
          <p:nvSpPr>
            <p:cNvPr id="80" name="Oval 79"/>
            <p:cNvSpPr/>
            <p:nvPr/>
          </p:nvSpPr>
          <p:spPr bwMode="auto">
            <a:xfrm>
              <a:off x="1100056" y="2614612"/>
              <a:ext cx="142279" cy="136525"/>
            </a:xfrm>
            <a:prstGeom prst="ellipse">
              <a:avLst/>
            </a:prstGeom>
            <a:solidFill>
              <a:schemeClr val="accent4">
                <a:lumMod val="50000"/>
                <a:lumOff val="50000"/>
              </a:schemeClr>
            </a:solidFill>
            <a:ln w="3175" cap="flat" cmpd="sng" algn="ctr">
              <a:solidFill>
                <a:schemeClr val="accent4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72000" tIns="72000" rIns="72000" bIns="72000" anchor="ctr"/>
            <a:lstStyle/>
            <a:p>
              <a:pPr algn="ctr" defTabSz="914400">
                <a:spcBef>
                  <a:spcPct val="50000"/>
                </a:spcBef>
                <a:defRPr/>
              </a:pPr>
              <a:endParaRPr lang="en-GB">
                <a:solidFill>
                  <a:srgbClr val="000000"/>
                </a:solidFill>
                <a:latin typeface="Verdana" charset="0"/>
                <a:cs typeface="MS PGothic"/>
              </a:endParaRPr>
            </a:p>
          </p:txBody>
        </p:sp>
        <p:sp>
          <p:nvSpPr>
            <p:cNvPr id="81" name="Oval 80"/>
            <p:cNvSpPr/>
            <p:nvPr/>
          </p:nvSpPr>
          <p:spPr bwMode="auto">
            <a:xfrm>
              <a:off x="1368261" y="3246437"/>
              <a:ext cx="142279" cy="136525"/>
            </a:xfrm>
            <a:prstGeom prst="ellipse">
              <a:avLst/>
            </a:prstGeom>
            <a:solidFill>
              <a:schemeClr val="accent4">
                <a:lumMod val="50000"/>
                <a:lumOff val="50000"/>
              </a:schemeClr>
            </a:solidFill>
            <a:ln w="3175" cap="flat" cmpd="sng" algn="ctr">
              <a:solidFill>
                <a:schemeClr val="accent4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72000" tIns="72000" rIns="72000" bIns="72000" anchor="ctr"/>
            <a:lstStyle/>
            <a:p>
              <a:pPr algn="ctr" defTabSz="914400">
                <a:spcBef>
                  <a:spcPct val="50000"/>
                </a:spcBef>
                <a:defRPr/>
              </a:pPr>
              <a:endParaRPr lang="en-GB">
                <a:solidFill>
                  <a:srgbClr val="000000"/>
                </a:solidFill>
                <a:latin typeface="Verdana" charset="0"/>
                <a:cs typeface="MS PGothic"/>
              </a:endParaRPr>
            </a:p>
          </p:txBody>
        </p:sp>
        <p:sp>
          <p:nvSpPr>
            <p:cNvPr id="82" name="Oval 81"/>
            <p:cNvSpPr/>
            <p:nvPr/>
          </p:nvSpPr>
          <p:spPr bwMode="auto">
            <a:xfrm>
              <a:off x="1634830" y="2814637"/>
              <a:ext cx="145551" cy="136525"/>
            </a:xfrm>
            <a:prstGeom prst="ellipse">
              <a:avLst/>
            </a:prstGeom>
            <a:solidFill>
              <a:schemeClr val="accent4">
                <a:lumMod val="50000"/>
                <a:lumOff val="50000"/>
              </a:schemeClr>
            </a:solidFill>
            <a:ln w="3175" cap="flat" cmpd="sng" algn="ctr">
              <a:solidFill>
                <a:schemeClr val="accent4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72000" tIns="72000" rIns="72000" bIns="72000" anchor="ctr"/>
            <a:lstStyle/>
            <a:p>
              <a:pPr algn="ctr" defTabSz="914400">
                <a:spcBef>
                  <a:spcPct val="50000"/>
                </a:spcBef>
                <a:defRPr/>
              </a:pPr>
              <a:endParaRPr lang="en-GB">
                <a:solidFill>
                  <a:srgbClr val="000000"/>
                </a:solidFill>
                <a:latin typeface="Verdana" charset="0"/>
                <a:cs typeface="MS PGothic"/>
              </a:endParaRPr>
            </a:p>
          </p:txBody>
        </p:sp>
        <p:sp>
          <p:nvSpPr>
            <p:cNvPr id="83" name="Oval 82"/>
            <p:cNvSpPr/>
            <p:nvPr/>
          </p:nvSpPr>
          <p:spPr bwMode="auto">
            <a:xfrm>
              <a:off x="1903036" y="3506787"/>
              <a:ext cx="143915" cy="136525"/>
            </a:xfrm>
            <a:prstGeom prst="ellipse">
              <a:avLst/>
            </a:prstGeom>
            <a:solidFill>
              <a:schemeClr val="accent4">
                <a:lumMod val="50000"/>
                <a:lumOff val="50000"/>
              </a:schemeClr>
            </a:solidFill>
            <a:ln w="3175" cap="flat" cmpd="sng" algn="ctr">
              <a:solidFill>
                <a:schemeClr val="accent4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72000" tIns="72000" rIns="72000" bIns="72000" anchor="ctr"/>
            <a:lstStyle/>
            <a:p>
              <a:pPr algn="ctr" defTabSz="914400">
                <a:spcBef>
                  <a:spcPct val="50000"/>
                </a:spcBef>
                <a:defRPr/>
              </a:pPr>
              <a:endParaRPr lang="en-GB">
                <a:solidFill>
                  <a:srgbClr val="000000"/>
                </a:solidFill>
                <a:latin typeface="Verdana" charset="0"/>
                <a:cs typeface="MS PGothic"/>
              </a:endParaRPr>
            </a:p>
          </p:txBody>
        </p:sp>
        <p:sp>
          <p:nvSpPr>
            <p:cNvPr id="84" name="Oval 83"/>
            <p:cNvSpPr/>
            <p:nvPr/>
          </p:nvSpPr>
          <p:spPr bwMode="auto">
            <a:xfrm>
              <a:off x="2171241" y="3359150"/>
              <a:ext cx="143915" cy="136525"/>
            </a:xfrm>
            <a:prstGeom prst="ellipse">
              <a:avLst/>
            </a:prstGeom>
            <a:solidFill>
              <a:schemeClr val="accent4">
                <a:lumMod val="50000"/>
                <a:lumOff val="50000"/>
              </a:schemeClr>
            </a:solidFill>
            <a:ln w="3175" cap="flat" cmpd="sng" algn="ctr">
              <a:solidFill>
                <a:schemeClr val="accent4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72000" tIns="72000" rIns="72000" bIns="72000" anchor="ctr"/>
            <a:lstStyle/>
            <a:p>
              <a:pPr algn="ctr" defTabSz="914400">
                <a:spcBef>
                  <a:spcPct val="50000"/>
                </a:spcBef>
                <a:defRPr/>
              </a:pPr>
              <a:endParaRPr lang="en-GB">
                <a:solidFill>
                  <a:srgbClr val="000000"/>
                </a:solidFill>
                <a:latin typeface="Verdana" charset="0"/>
                <a:cs typeface="MS PGothic"/>
              </a:endParaRPr>
            </a:p>
          </p:txBody>
        </p:sp>
        <p:sp>
          <p:nvSpPr>
            <p:cNvPr id="85" name="Oval 84"/>
            <p:cNvSpPr/>
            <p:nvPr/>
          </p:nvSpPr>
          <p:spPr bwMode="auto">
            <a:xfrm>
              <a:off x="2439446" y="3467100"/>
              <a:ext cx="143915" cy="136525"/>
            </a:xfrm>
            <a:prstGeom prst="ellipse">
              <a:avLst/>
            </a:prstGeom>
            <a:solidFill>
              <a:schemeClr val="accent4">
                <a:lumMod val="50000"/>
                <a:lumOff val="50000"/>
              </a:schemeClr>
            </a:solidFill>
            <a:ln w="3175" cap="flat" cmpd="sng" algn="ctr">
              <a:solidFill>
                <a:schemeClr val="accent4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72000" tIns="72000" rIns="72000" bIns="72000" anchor="ctr"/>
            <a:lstStyle/>
            <a:p>
              <a:pPr algn="ctr" defTabSz="914400">
                <a:spcBef>
                  <a:spcPct val="50000"/>
                </a:spcBef>
                <a:defRPr/>
              </a:pPr>
              <a:endParaRPr lang="en-GB">
                <a:solidFill>
                  <a:srgbClr val="000000"/>
                </a:solidFill>
                <a:latin typeface="Verdana" charset="0"/>
                <a:cs typeface="MS PGothic"/>
              </a:endParaRPr>
            </a:p>
          </p:txBody>
        </p:sp>
        <p:sp>
          <p:nvSpPr>
            <p:cNvPr id="86" name="Oval 85"/>
            <p:cNvSpPr/>
            <p:nvPr/>
          </p:nvSpPr>
          <p:spPr bwMode="auto">
            <a:xfrm>
              <a:off x="2706016" y="3768725"/>
              <a:ext cx="145550" cy="136525"/>
            </a:xfrm>
            <a:prstGeom prst="ellipse">
              <a:avLst/>
            </a:prstGeom>
            <a:solidFill>
              <a:schemeClr val="accent4">
                <a:lumMod val="50000"/>
                <a:lumOff val="50000"/>
              </a:schemeClr>
            </a:solidFill>
            <a:ln w="3175" cap="flat" cmpd="sng" algn="ctr">
              <a:solidFill>
                <a:schemeClr val="accent4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72000" tIns="72000" rIns="72000" bIns="72000" anchor="ctr"/>
            <a:lstStyle/>
            <a:p>
              <a:pPr algn="ctr" defTabSz="914400">
                <a:spcBef>
                  <a:spcPct val="50000"/>
                </a:spcBef>
                <a:defRPr/>
              </a:pPr>
              <a:endParaRPr lang="en-GB">
                <a:solidFill>
                  <a:srgbClr val="000000"/>
                </a:solidFill>
                <a:latin typeface="Verdana" charset="0"/>
                <a:cs typeface="MS PGothic"/>
              </a:endParaRPr>
            </a:p>
          </p:txBody>
        </p:sp>
        <p:sp>
          <p:nvSpPr>
            <p:cNvPr id="87" name="Oval 86"/>
            <p:cNvSpPr/>
            <p:nvPr/>
          </p:nvSpPr>
          <p:spPr bwMode="auto">
            <a:xfrm>
              <a:off x="2974221" y="2617787"/>
              <a:ext cx="145550" cy="134938"/>
            </a:xfrm>
            <a:prstGeom prst="ellipse">
              <a:avLst/>
            </a:prstGeom>
            <a:solidFill>
              <a:schemeClr val="accent4">
                <a:lumMod val="50000"/>
                <a:lumOff val="50000"/>
              </a:schemeClr>
            </a:solidFill>
            <a:ln w="3175" cap="flat" cmpd="sng" algn="ctr">
              <a:solidFill>
                <a:schemeClr val="accent4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72000" tIns="72000" rIns="72000" bIns="72000" anchor="ctr"/>
            <a:lstStyle/>
            <a:p>
              <a:pPr algn="ctr" defTabSz="914400">
                <a:spcBef>
                  <a:spcPct val="50000"/>
                </a:spcBef>
                <a:defRPr/>
              </a:pPr>
              <a:endParaRPr lang="en-GB">
                <a:solidFill>
                  <a:srgbClr val="000000"/>
                </a:solidFill>
                <a:latin typeface="Verdana" charset="0"/>
                <a:cs typeface="MS PGothic"/>
              </a:endParaRPr>
            </a:p>
          </p:txBody>
        </p:sp>
        <p:sp>
          <p:nvSpPr>
            <p:cNvPr id="88" name="Oval 87"/>
            <p:cNvSpPr/>
            <p:nvPr/>
          </p:nvSpPr>
          <p:spPr bwMode="auto">
            <a:xfrm>
              <a:off x="3244061" y="3098800"/>
              <a:ext cx="142280" cy="136525"/>
            </a:xfrm>
            <a:prstGeom prst="ellipse">
              <a:avLst/>
            </a:prstGeom>
            <a:solidFill>
              <a:schemeClr val="accent4">
                <a:lumMod val="50000"/>
                <a:lumOff val="50000"/>
              </a:schemeClr>
            </a:solidFill>
            <a:ln w="3175" cap="flat" cmpd="sng" algn="ctr">
              <a:solidFill>
                <a:schemeClr val="accent4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72000" tIns="72000" rIns="72000" bIns="72000" anchor="ctr"/>
            <a:lstStyle/>
            <a:p>
              <a:pPr algn="ctr" defTabSz="914400">
                <a:spcBef>
                  <a:spcPct val="50000"/>
                </a:spcBef>
                <a:defRPr/>
              </a:pPr>
              <a:endParaRPr lang="en-GB">
                <a:solidFill>
                  <a:srgbClr val="000000"/>
                </a:solidFill>
                <a:latin typeface="Verdana" charset="0"/>
                <a:cs typeface="MS PGothic"/>
              </a:endParaRPr>
            </a:p>
          </p:txBody>
        </p:sp>
        <p:sp>
          <p:nvSpPr>
            <p:cNvPr id="89" name="Oval 88"/>
            <p:cNvSpPr/>
            <p:nvPr/>
          </p:nvSpPr>
          <p:spPr bwMode="auto">
            <a:xfrm>
              <a:off x="3512266" y="2397125"/>
              <a:ext cx="142280" cy="136525"/>
            </a:xfrm>
            <a:prstGeom prst="ellipse">
              <a:avLst/>
            </a:prstGeom>
            <a:solidFill>
              <a:schemeClr val="accent4">
                <a:lumMod val="50000"/>
                <a:lumOff val="50000"/>
              </a:schemeClr>
            </a:solidFill>
            <a:ln w="3175" cap="flat" cmpd="sng" algn="ctr">
              <a:solidFill>
                <a:schemeClr val="accent4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72000" tIns="72000" rIns="72000" bIns="72000" anchor="ctr"/>
            <a:lstStyle/>
            <a:p>
              <a:pPr algn="ctr" defTabSz="914400">
                <a:spcBef>
                  <a:spcPct val="50000"/>
                </a:spcBef>
                <a:defRPr/>
              </a:pPr>
              <a:endParaRPr lang="en-GB">
                <a:solidFill>
                  <a:srgbClr val="000000"/>
                </a:solidFill>
                <a:latin typeface="Verdana" charset="0"/>
                <a:cs typeface="MS PGothic"/>
              </a:endParaRPr>
            </a:p>
          </p:txBody>
        </p:sp>
        <p:sp>
          <p:nvSpPr>
            <p:cNvPr id="90" name="Oval 89"/>
            <p:cNvSpPr/>
            <p:nvPr/>
          </p:nvSpPr>
          <p:spPr bwMode="auto">
            <a:xfrm>
              <a:off x="3780471" y="3270250"/>
              <a:ext cx="142280" cy="134937"/>
            </a:xfrm>
            <a:prstGeom prst="ellipse">
              <a:avLst/>
            </a:prstGeom>
            <a:solidFill>
              <a:schemeClr val="accent4">
                <a:lumMod val="50000"/>
                <a:lumOff val="50000"/>
              </a:schemeClr>
            </a:solidFill>
            <a:ln w="3175" cap="flat" cmpd="sng" algn="ctr">
              <a:solidFill>
                <a:schemeClr val="accent4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72000" tIns="72000" rIns="72000" bIns="72000" anchor="ctr"/>
            <a:lstStyle/>
            <a:p>
              <a:pPr algn="ctr" defTabSz="914400">
                <a:spcBef>
                  <a:spcPct val="50000"/>
                </a:spcBef>
                <a:defRPr/>
              </a:pPr>
              <a:endParaRPr lang="en-GB">
                <a:solidFill>
                  <a:srgbClr val="000000"/>
                </a:solidFill>
                <a:latin typeface="Verdana" charset="0"/>
                <a:cs typeface="MS PGothic"/>
              </a:endParaRPr>
            </a:p>
          </p:txBody>
        </p:sp>
        <p:sp>
          <p:nvSpPr>
            <p:cNvPr id="91" name="Oval 90"/>
            <p:cNvSpPr/>
            <p:nvPr/>
          </p:nvSpPr>
          <p:spPr bwMode="auto">
            <a:xfrm>
              <a:off x="4045406" y="3751262"/>
              <a:ext cx="145551" cy="136525"/>
            </a:xfrm>
            <a:prstGeom prst="ellipse">
              <a:avLst/>
            </a:prstGeom>
            <a:solidFill>
              <a:schemeClr val="accent4">
                <a:lumMod val="50000"/>
                <a:lumOff val="50000"/>
              </a:schemeClr>
            </a:solidFill>
            <a:ln w="3175" cap="flat" cmpd="sng" algn="ctr">
              <a:solidFill>
                <a:schemeClr val="accent4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72000" tIns="72000" rIns="72000" bIns="72000" anchor="ctr"/>
            <a:lstStyle/>
            <a:p>
              <a:pPr algn="ctr" defTabSz="914400">
                <a:spcBef>
                  <a:spcPct val="50000"/>
                </a:spcBef>
                <a:defRPr/>
              </a:pPr>
              <a:endParaRPr lang="en-GB">
                <a:solidFill>
                  <a:srgbClr val="000000"/>
                </a:solidFill>
                <a:latin typeface="Verdana" charset="0"/>
                <a:cs typeface="MS PGothic"/>
              </a:endParaRPr>
            </a:p>
          </p:txBody>
        </p:sp>
        <p:sp>
          <p:nvSpPr>
            <p:cNvPr id="92" name="Oval 91"/>
            <p:cNvSpPr/>
            <p:nvPr/>
          </p:nvSpPr>
          <p:spPr bwMode="auto">
            <a:xfrm>
              <a:off x="4315247" y="2854325"/>
              <a:ext cx="142279" cy="136525"/>
            </a:xfrm>
            <a:prstGeom prst="ellipse">
              <a:avLst/>
            </a:prstGeom>
            <a:solidFill>
              <a:schemeClr val="accent4">
                <a:lumMod val="50000"/>
                <a:lumOff val="50000"/>
              </a:schemeClr>
            </a:solidFill>
            <a:ln w="3175" cap="flat" cmpd="sng" algn="ctr">
              <a:solidFill>
                <a:schemeClr val="accent4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72000" tIns="72000" rIns="72000" bIns="72000" anchor="ctr"/>
            <a:lstStyle/>
            <a:p>
              <a:pPr algn="ctr" defTabSz="914400">
                <a:spcBef>
                  <a:spcPct val="50000"/>
                </a:spcBef>
                <a:defRPr/>
              </a:pPr>
              <a:endParaRPr lang="en-GB">
                <a:solidFill>
                  <a:srgbClr val="000000"/>
                </a:solidFill>
                <a:latin typeface="Verdana" charset="0"/>
                <a:cs typeface="MS PGothic"/>
              </a:endParaRPr>
            </a:p>
          </p:txBody>
        </p:sp>
        <p:sp>
          <p:nvSpPr>
            <p:cNvPr id="93" name="Oval 92"/>
            <p:cNvSpPr/>
            <p:nvPr/>
          </p:nvSpPr>
          <p:spPr bwMode="auto">
            <a:xfrm>
              <a:off x="4583452" y="3006725"/>
              <a:ext cx="142279" cy="136525"/>
            </a:xfrm>
            <a:prstGeom prst="ellipse">
              <a:avLst/>
            </a:prstGeom>
            <a:solidFill>
              <a:schemeClr val="accent4">
                <a:lumMod val="50000"/>
                <a:lumOff val="50000"/>
              </a:schemeClr>
            </a:solidFill>
            <a:ln w="3175" cap="flat" cmpd="sng" algn="ctr">
              <a:solidFill>
                <a:schemeClr val="accent4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72000" tIns="72000" rIns="72000" bIns="72000" anchor="ctr"/>
            <a:lstStyle/>
            <a:p>
              <a:pPr algn="ctr" defTabSz="914400">
                <a:spcBef>
                  <a:spcPct val="50000"/>
                </a:spcBef>
                <a:defRPr/>
              </a:pPr>
              <a:endParaRPr lang="en-GB">
                <a:solidFill>
                  <a:srgbClr val="000000"/>
                </a:solidFill>
                <a:latin typeface="Verdana" charset="0"/>
                <a:cs typeface="MS PGothic"/>
              </a:endParaRPr>
            </a:p>
          </p:txBody>
        </p:sp>
        <p:sp>
          <p:nvSpPr>
            <p:cNvPr id="94" name="Oval 93"/>
            <p:cNvSpPr/>
            <p:nvPr/>
          </p:nvSpPr>
          <p:spPr bwMode="auto">
            <a:xfrm>
              <a:off x="4851657" y="2130425"/>
              <a:ext cx="142279" cy="136525"/>
            </a:xfrm>
            <a:prstGeom prst="ellipse">
              <a:avLst/>
            </a:prstGeom>
            <a:solidFill>
              <a:schemeClr val="accent4">
                <a:lumMod val="50000"/>
                <a:lumOff val="50000"/>
              </a:schemeClr>
            </a:solidFill>
            <a:ln w="3175" cap="flat" cmpd="sng" algn="ctr">
              <a:solidFill>
                <a:schemeClr val="accent4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72000" tIns="72000" rIns="72000" bIns="72000" anchor="ctr"/>
            <a:lstStyle/>
            <a:p>
              <a:pPr algn="ctr" defTabSz="914400">
                <a:spcBef>
                  <a:spcPct val="50000"/>
                </a:spcBef>
                <a:defRPr/>
              </a:pPr>
              <a:endParaRPr lang="en-GB">
                <a:solidFill>
                  <a:srgbClr val="000000"/>
                </a:solidFill>
                <a:latin typeface="Verdana" charset="0"/>
                <a:cs typeface="MS PGothic"/>
              </a:endParaRPr>
            </a:p>
          </p:txBody>
        </p:sp>
        <p:sp>
          <p:nvSpPr>
            <p:cNvPr id="95" name="Oval 94"/>
            <p:cNvSpPr/>
            <p:nvPr/>
          </p:nvSpPr>
          <p:spPr bwMode="auto">
            <a:xfrm>
              <a:off x="5119862" y="2679700"/>
              <a:ext cx="142279" cy="136525"/>
            </a:xfrm>
            <a:prstGeom prst="ellipse">
              <a:avLst/>
            </a:prstGeom>
            <a:solidFill>
              <a:schemeClr val="accent4">
                <a:lumMod val="50000"/>
                <a:lumOff val="50000"/>
              </a:schemeClr>
            </a:solidFill>
            <a:ln w="3175" cap="flat" cmpd="sng" algn="ctr">
              <a:solidFill>
                <a:schemeClr val="accent4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72000" tIns="72000" rIns="72000" bIns="72000" anchor="ctr"/>
            <a:lstStyle/>
            <a:p>
              <a:pPr algn="ctr" defTabSz="914400">
                <a:spcBef>
                  <a:spcPct val="50000"/>
                </a:spcBef>
                <a:defRPr/>
              </a:pPr>
              <a:endParaRPr lang="en-GB">
                <a:solidFill>
                  <a:srgbClr val="000000"/>
                </a:solidFill>
                <a:latin typeface="Verdana" charset="0"/>
                <a:cs typeface="MS PGothic"/>
              </a:endParaRPr>
            </a:p>
          </p:txBody>
        </p:sp>
        <p:sp>
          <p:nvSpPr>
            <p:cNvPr id="96" name="Oval 95"/>
            <p:cNvSpPr/>
            <p:nvPr/>
          </p:nvSpPr>
          <p:spPr bwMode="auto">
            <a:xfrm>
              <a:off x="5386431" y="3462337"/>
              <a:ext cx="145551" cy="134938"/>
            </a:xfrm>
            <a:prstGeom prst="ellipse">
              <a:avLst/>
            </a:prstGeom>
            <a:solidFill>
              <a:schemeClr val="accent4">
                <a:lumMod val="50000"/>
                <a:lumOff val="50000"/>
              </a:schemeClr>
            </a:solidFill>
            <a:ln w="3175" cap="flat" cmpd="sng" algn="ctr">
              <a:solidFill>
                <a:schemeClr val="accent4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72000" tIns="72000" rIns="72000" bIns="72000" anchor="ctr"/>
            <a:lstStyle/>
            <a:p>
              <a:pPr algn="ctr" defTabSz="914400">
                <a:spcBef>
                  <a:spcPct val="50000"/>
                </a:spcBef>
                <a:defRPr/>
              </a:pPr>
              <a:endParaRPr lang="en-GB">
                <a:solidFill>
                  <a:srgbClr val="000000"/>
                </a:solidFill>
                <a:latin typeface="Verdana" charset="0"/>
                <a:cs typeface="MS PGothic"/>
              </a:endParaRPr>
            </a:p>
          </p:txBody>
        </p:sp>
        <p:sp>
          <p:nvSpPr>
            <p:cNvPr id="97" name="Oval 96"/>
            <p:cNvSpPr/>
            <p:nvPr/>
          </p:nvSpPr>
          <p:spPr bwMode="auto">
            <a:xfrm>
              <a:off x="5728230" y="3103562"/>
              <a:ext cx="145550" cy="136525"/>
            </a:xfrm>
            <a:prstGeom prst="ellipse">
              <a:avLst/>
            </a:prstGeom>
            <a:solidFill>
              <a:schemeClr val="accent4">
                <a:lumMod val="50000"/>
                <a:lumOff val="50000"/>
              </a:schemeClr>
            </a:solidFill>
            <a:ln w="3175" cap="flat" cmpd="sng" algn="ctr">
              <a:solidFill>
                <a:schemeClr val="accent4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72000" tIns="72000" rIns="72000" bIns="72000" anchor="ctr"/>
            <a:lstStyle/>
            <a:p>
              <a:pPr algn="ctr" defTabSz="914400">
                <a:spcBef>
                  <a:spcPct val="50000"/>
                </a:spcBef>
                <a:defRPr/>
              </a:pPr>
              <a:endParaRPr lang="en-GB">
                <a:solidFill>
                  <a:srgbClr val="000000"/>
                </a:solidFill>
                <a:latin typeface="Verdana" charset="0"/>
                <a:cs typeface="MS PGothic"/>
              </a:endParaRPr>
            </a:p>
          </p:txBody>
        </p:sp>
        <p:sp>
          <p:nvSpPr>
            <p:cNvPr id="98" name="Oval 97"/>
            <p:cNvSpPr/>
            <p:nvPr/>
          </p:nvSpPr>
          <p:spPr bwMode="auto">
            <a:xfrm>
              <a:off x="5922842" y="4051300"/>
              <a:ext cx="142280" cy="136525"/>
            </a:xfrm>
            <a:prstGeom prst="ellipse">
              <a:avLst/>
            </a:prstGeom>
            <a:solidFill>
              <a:schemeClr val="accent4">
                <a:lumMod val="50000"/>
                <a:lumOff val="50000"/>
              </a:schemeClr>
            </a:solidFill>
            <a:ln w="3175" cap="flat" cmpd="sng" algn="ctr">
              <a:solidFill>
                <a:schemeClr val="accent4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72000" tIns="72000" rIns="72000" bIns="72000" anchor="ctr"/>
            <a:lstStyle/>
            <a:p>
              <a:pPr algn="ctr" defTabSz="914400">
                <a:spcBef>
                  <a:spcPct val="50000"/>
                </a:spcBef>
                <a:defRPr/>
              </a:pPr>
              <a:endParaRPr lang="en-GB">
                <a:solidFill>
                  <a:srgbClr val="000000"/>
                </a:solidFill>
                <a:latin typeface="Verdana" charset="0"/>
                <a:cs typeface="MS PGothic"/>
              </a:endParaRPr>
            </a:p>
          </p:txBody>
        </p:sp>
        <p:sp>
          <p:nvSpPr>
            <p:cNvPr id="99" name="Oval 98"/>
            <p:cNvSpPr/>
            <p:nvPr/>
          </p:nvSpPr>
          <p:spPr bwMode="auto">
            <a:xfrm>
              <a:off x="6191047" y="3154362"/>
              <a:ext cx="142280" cy="136525"/>
            </a:xfrm>
            <a:prstGeom prst="ellipse">
              <a:avLst/>
            </a:prstGeom>
            <a:solidFill>
              <a:schemeClr val="accent4">
                <a:lumMod val="50000"/>
                <a:lumOff val="50000"/>
              </a:schemeClr>
            </a:solidFill>
            <a:ln w="3175" cap="flat" cmpd="sng" algn="ctr">
              <a:solidFill>
                <a:schemeClr val="accent4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72000" tIns="72000" rIns="72000" bIns="72000" anchor="ctr"/>
            <a:lstStyle/>
            <a:p>
              <a:pPr algn="ctr" defTabSz="914400">
                <a:spcBef>
                  <a:spcPct val="50000"/>
                </a:spcBef>
                <a:defRPr/>
              </a:pPr>
              <a:endParaRPr lang="en-GB">
                <a:solidFill>
                  <a:srgbClr val="000000"/>
                </a:solidFill>
                <a:latin typeface="Verdana" charset="0"/>
                <a:cs typeface="MS PGothic"/>
              </a:endParaRPr>
            </a:p>
          </p:txBody>
        </p:sp>
        <p:sp>
          <p:nvSpPr>
            <p:cNvPr id="100" name="Oval 99"/>
            <p:cNvSpPr/>
            <p:nvPr/>
          </p:nvSpPr>
          <p:spPr bwMode="auto">
            <a:xfrm>
              <a:off x="6457617" y="2481262"/>
              <a:ext cx="145550" cy="136525"/>
            </a:xfrm>
            <a:prstGeom prst="ellipse">
              <a:avLst/>
            </a:prstGeom>
            <a:solidFill>
              <a:schemeClr val="accent4">
                <a:lumMod val="50000"/>
                <a:lumOff val="50000"/>
              </a:schemeClr>
            </a:solidFill>
            <a:ln w="3175" cap="flat" cmpd="sng" algn="ctr">
              <a:solidFill>
                <a:schemeClr val="accent4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72000" tIns="72000" rIns="72000" bIns="72000" anchor="ctr"/>
            <a:lstStyle/>
            <a:p>
              <a:pPr algn="ctr" defTabSz="914400">
                <a:spcBef>
                  <a:spcPct val="50000"/>
                </a:spcBef>
                <a:defRPr/>
              </a:pPr>
              <a:endParaRPr lang="en-GB">
                <a:solidFill>
                  <a:srgbClr val="000000"/>
                </a:solidFill>
                <a:latin typeface="Verdana" charset="0"/>
                <a:cs typeface="MS PGothic"/>
              </a:endParaRPr>
            </a:p>
          </p:txBody>
        </p:sp>
        <p:sp>
          <p:nvSpPr>
            <p:cNvPr id="101" name="Oval 100"/>
            <p:cNvSpPr/>
            <p:nvPr/>
          </p:nvSpPr>
          <p:spPr bwMode="auto">
            <a:xfrm>
              <a:off x="6725822" y="2439987"/>
              <a:ext cx="145550" cy="136525"/>
            </a:xfrm>
            <a:prstGeom prst="ellipse">
              <a:avLst/>
            </a:prstGeom>
            <a:solidFill>
              <a:schemeClr val="accent4">
                <a:lumMod val="50000"/>
                <a:lumOff val="50000"/>
              </a:schemeClr>
            </a:solidFill>
            <a:ln w="3175" cap="flat" cmpd="sng" algn="ctr">
              <a:solidFill>
                <a:schemeClr val="accent4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72000" tIns="72000" rIns="72000" bIns="72000" anchor="ctr"/>
            <a:lstStyle/>
            <a:p>
              <a:pPr algn="ctr" defTabSz="914400">
                <a:spcBef>
                  <a:spcPct val="50000"/>
                </a:spcBef>
                <a:defRPr/>
              </a:pPr>
              <a:endParaRPr lang="en-GB">
                <a:solidFill>
                  <a:srgbClr val="000000"/>
                </a:solidFill>
                <a:latin typeface="Verdana" charset="0"/>
                <a:cs typeface="MS PGothic"/>
              </a:endParaRPr>
            </a:p>
          </p:txBody>
        </p:sp>
        <p:sp>
          <p:nvSpPr>
            <p:cNvPr id="102" name="Oval 101"/>
            <p:cNvSpPr/>
            <p:nvPr/>
          </p:nvSpPr>
          <p:spPr bwMode="auto">
            <a:xfrm>
              <a:off x="6994027" y="3806825"/>
              <a:ext cx="143915" cy="136525"/>
            </a:xfrm>
            <a:prstGeom prst="ellipse">
              <a:avLst/>
            </a:prstGeom>
            <a:solidFill>
              <a:schemeClr val="accent4">
                <a:lumMod val="50000"/>
                <a:lumOff val="50000"/>
              </a:schemeClr>
            </a:solidFill>
            <a:ln w="3175" cap="flat" cmpd="sng" algn="ctr">
              <a:solidFill>
                <a:schemeClr val="accent4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72000" tIns="72000" rIns="72000" bIns="72000" anchor="ctr"/>
            <a:lstStyle/>
            <a:p>
              <a:pPr algn="ctr" defTabSz="914400">
                <a:spcBef>
                  <a:spcPct val="50000"/>
                </a:spcBef>
                <a:defRPr/>
              </a:pPr>
              <a:endParaRPr lang="en-GB">
                <a:solidFill>
                  <a:srgbClr val="000000"/>
                </a:solidFill>
                <a:latin typeface="Verdana" charset="0"/>
                <a:cs typeface="MS PGothic"/>
              </a:endParaRPr>
            </a:p>
          </p:txBody>
        </p:sp>
        <p:sp>
          <p:nvSpPr>
            <p:cNvPr id="103" name="Oval 102"/>
            <p:cNvSpPr/>
            <p:nvPr/>
          </p:nvSpPr>
          <p:spPr bwMode="auto">
            <a:xfrm>
              <a:off x="7262232" y="3224212"/>
              <a:ext cx="143915" cy="136525"/>
            </a:xfrm>
            <a:prstGeom prst="ellipse">
              <a:avLst/>
            </a:prstGeom>
            <a:solidFill>
              <a:schemeClr val="accent4">
                <a:lumMod val="50000"/>
                <a:lumOff val="50000"/>
              </a:schemeClr>
            </a:solidFill>
            <a:ln w="3175" cap="flat" cmpd="sng" algn="ctr">
              <a:solidFill>
                <a:schemeClr val="accent4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72000" tIns="72000" rIns="72000" bIns="72000" anchor="ctr"/>
            <a:lstStyle/>
            <a:p>
              <a:pPr algn="ctr" defTabSz="914400">
                <a:spcBef>
                  <a:spcPct val="50000"/>
                </a:spcBef>
                <a:defRPr/>
              </a:pPr>
              <a:endParaRPr lang="en-GB">
                <a:solidFill>
                  <a:srgbClr val="000000"/>
                </a:solidFill>
                <a:latin typeface="Verdana" charset="0"/>
                <a:cs typeface="MS PGothic"/>
              </a:endParaRPr>
            </a:p>
          </p:txBody>
        </p:sp>
        <p:sp>
          <p:nvSpPr>
            <p:cNvPr id="104" name="Oval 103"/>
            <p:cNvSpPr/>
            <p:nvPr/>
          </p:nvSpPr>
          <p:spPr bwMode="auto">
            <a:xfrm>
              <a:off x="7530437" y="3646487"/>
              <a:ext cx="143915" cy="136525"/>
            </a:xfrm>
            <a:prstGeom prst="ellipse">
              <a:avLst/>
            </a:prstGeom>
            <a:solidFill>
              <a:schemeClr val="accent4">
                <a:lumMod val="50000"/>
                <a:lumOff val="50000"/>
              </a:schemeClr>
            </a:solidFill>
            <a:ln w="3175" cap="flat" cmpd="sng" algn="ctr">
              <a:solidFill>
                <a:schemeClr val="accent4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72000" tIns="72000" rIns="72000" bIns="72000" anchor="ctr"/>
            <a:lstStyle/>
            <a:p>
              <a:pPr algn="ctr" defTabSz="914400">
                <a:spcBef>
                  <a:spcPct val="50000"/>
                </a:spcBef>
                <a:defRPr/>
              </a:pPr>
              <a:endParaRPr lang="en-GB">
                <a:solidFill>
                  <a:srgbClr val="000000"/>
                </a:solidFill>
                <a:latin typeface="Verdana" charset="0"/>
                <a:cs typeface="MS PGothic"/>
              </a:endParaRPr>
            </a:p>
          </p:txBody>
        </p:sp>
        <p:sp>
          <p:nvSpPr>
            <p:cNvPr id="105" name="Oval 104"/>
            <p:cNvSpPr/>
            <p:nvPr/>
          </p:nvSpPr>
          <p:spPr bwMode="auto">
            <a:xfrm>
              <a:off x="7797007" y="2705100"/>
              <a:ext cx="145551" cy="134937"/>
            </a:xfrm>
            <a:prstGeom prst="ellipse">
              <a:avLst/>
            </a:prstGeom>
            <a:solidFill>
              <a:schemeClr val="accent4">
                <a:lumMod val="50000"/>
                <a:lumOff val="50000"/>
              </a:schemeClr>
            </a:solidFill>
            <a:ln w="3175" cap="flat" cmpd="sng" algn="ctr">
              <a:solidFill>
                <a:schemeClr val="accent4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72000" tIns="72000" rIns="72000" bIns="72000" anchor="ctr"/>
            <a:lstStyle/>
            <a:p>
              <a:pPr algn="ctr" defTabSz="914400">
                <a:spcBef>
                  <a:spcPct val="50000"/>
                </a:spcBef>
                <a:defRPr/>
              </a:pPr>
              <a:endParaRPr lang="en-GB">
                <a:solidFill>
                  <a:srgbClr val="000000"/>
                </a:solidFill>
                <a:latin typeface="Verdana" charset="0"/>
                <a:cs typeface="MS PGothic"/>
              </a:endParaRPr>
            </a:p>
          </p:txBody>
        </p:sp>
        <p:sp>
          <p:nvSpPr>
            <p:cNvPr id="106" name="Oval 105"/>
            <p:cNvSpPr/>
            <p:nvPr/>
          </p:nvSpPr>
          <p:spPr bwMode="auto">
            <a:xfrm>
              <a:off x="8066848" y="2857500"/>
              <a:ext cx="142279" cy="134937"/>
            </a:xfrm>
            <a:prstGeom prst="ellipse">
              <a:avLst/>
            </a:prstGeom>
            <a:solidFill>
              <a:schemeClr val="accent4">
                <a:lumMod val="50000"/>
                <a:lumOff val="50000"/>
              </a:schemeClr>
            </a:solidFill>
            <a:ln w="3175" cap="flat" cmpd="sng" algn="ctr">
              <a:solidFill>
                <a:schemeClr val="accent4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72000" tIns="72000" rIns="72000" bIns="72000" anchor="ctr"/>
            <a:lstStyle/>
            <a:p>
              <a:pPr algn="ctr" defTabSz="914400">
                <a:spcBef>
                  <a:spcPct val="50000"/>
                </a:spcBef>
                <a:defRPr/>
              </a:pPr>
              <a:endParaRPr lang="en-GB">
                <a:solidFill>
                  <a:srgbClr val="000000"/>
                </a:solidFill>
                <a:latin typeface="Verdana" charset="0"/>
                <a:cs typeface="MS PGothic"/>
              </a:endParaRPr>
            </a:p>
          </p:txBody>
        </p:sp>
        <p:sp>
          <p:nvSpPr>
            <p:cNvPr id="107" name="Oval 106"/>
            <p:cNvSpPr/>
            <p:nvPr/>
          </p:nvSpPr>
          <p:spPr bwMode="auto">
            <a:xfrm>
              <a:off x="8335053" y="3429000"/>
              <a:ext cx="142279" cy="136525"/>
            </a:xfrm>
            <a:prstGeom prst="ellipse">
              <a:avLst/>
            </a:prstGeom>
            <a:solidFill>
              <a:schemeClr val="accent4">
                <a:lumMod val="50000"/>
                <a:lumOff val="50000"/>
              </a:schemeClr>
            </a:solidFill>
            <a:ln w="3175" cap="flat" cmpd="sng" algn="ctr">
              <a:solidFill>
                <a:schemeClr val="accent4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72000" tIns="72000" rIns="72000" bIns="72000" anchor="ctr"/>
            <a:lstStyle/>
            <a:p>
              <a:pPr algn="ctr" defTabSz="914400">
                <a:spcBef>
                  <a:spcPct val="50000"/>
                </a:spcBef>
                <a:defRPr/>
              </a:pPr>
              <a:endParaRPr lang="en-GB">
                <a:solidFill>
                  <a:srgbClr val="000000"/>
                </a:solidFill>
                <a:latin typeface="Verdana" charset="0"/>
                <a:cs typeface="MS PGothic"/>
              </a:endParaRPr>
            </a:p>
          </p:txBody>
        </p:sp>
        <p:sp>
          <p:nvSpPr>
            <p:cNvPr id="108" name="Oval 107"/>
            <p:cNvSpPr/>
            <p:nvPr/>
          </p:nvSpPr>
          <p:spPr bwMode="auto">
            <a:xfrm>
              <a:off x="8603258" y="3011487"/>
              <a:ext cx="142279" cy="136525"/>
            </a:xfrm>
            <a:prstGeom prst="ellipse">
              <a:avLst/>
            </a:prstGeom>
            <a:solidFill>
              <a:schemeClr val="accent4">
                <a:lumMod val="50000"/>
                <a:lumOff val="50000"/>
              </a:schemeClr>
            </a:solidFill>
            <a:ln w="3175" cap="flat" cmpd="sng" algn="ctr">
              <a:solidFill>
                <a:schemeClr val="accent4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72000" tIns="72000" rIns="72000" bIns="72000" anchor="ctr"/>
            <a:lstStyle/>
            <a:p>
              <a:pPr algn="ctr" defTabSz="914400">
                <a:spcBef>
                  <a:spcPct val="50000"/>
                </a:spcBef>
                <a:defRPr/>
              </a:pPr>
              <a:endParaRPr lang="en-GB">
                <a:solidFill>
                  <a:srgbClr val="000000"/>
                </a:solidFill>
                <a:latin typeface="Verdana" charset="0"/>
                <a:cs typeface="MS PGothic"/>
              </a:endParaRPr>
            </a:p>
          </p:txBody>
        </p:sp>
      </p:grpSp>
      <p:sp>
        <p:nvSpPr>
          <p:cNvPr id="109" name="Freeform 108"/>
          <p:cNvSpPr/>
          <p:nvPr/>
        </p:nvSpPr>
        <p:spPr bwMode="auto">
          <a:xfrm>
            <a:off x="714375" y="3145211"/>
            <a:ext cx="7562850" cy="2009775"/>
          </a:xfrm>
          <a:custGeom>
            <a:avLst/>
            <a:gdLst>
              <a:gd name="connsiteX0" fmla="*/ 0 w 7791450"/>
              <a:gd name="connsiteY0" fmla="*/ 647700 h 2009775"/>
              <a:gd name="connsiteX1" fmla="*/ 285750 w 7791450"/>
              <a:gd name="connsiteY1" fmla="*/ 542925 h 2009775"/>
              <a:gd name="connsiteX2" fmla="*/ 571500 w 7791450"/>
              <a:gd name="connsiteY2" fmla="*/ 1219200 h 2009775"/>
              <a:gd name="connsiteX3" fmla="*/ 828675 w 7791450"/>
              <a:gd name="connsiteY3" fmla="*/ 762000 h 2009775"/>
              <a:gd name="connsiteX4" fmla="*/ 1095375 w 7791450"/>
              <a:gd name="connsiteY4" fmla="*/ 1485900 h 2009775"/>
              <a:gd name="connsiteX5" fmla="*/ 1352550 w 7791450"/>
              <a:gd name="connsiteY5" fmla="*/ 1304925 h 2009775"/>
              <a:gd name="connsiteX6" fmla="*/ 1619250 w 7791450"/>
              <a:gd name="connsiteY6" fmla="*/ 1419225 h 2009775"/>
              <a:gd name="connsiteX7" fmla="*/ 1885950 w 7791450"/>
              <a:gd name="connsiteY7" fmla="*/ 1724025 h 2009775"/>
              <a:gd name="connsiteX8" fmla="*/ 2152650 w 7791450"/>
              <a:gd name="connsiteY8" fmla="*/ 561975 h 2009775"/>
              <a:gd name="connsiteX9" fmla="*/ 2428875 w 7791450"/>
              <a:gd name="connsiteY9" fmla="*/ 1066800 h 2009775"/>
              <a:gd name="connsiteX10" fmla="*/ 2705100 w 7791450"/>
              <a:gd name="connsiteY10" fmla="*/ 352425 h 2009775"/>
              <a:gd name="connsiteX11" fmla="*/ 2971800 w 7791450"/>
              <a:gd name="connsiteY11" fmla="*/ 1209675 h 2009775"/>
              <a:gd name="connsiteX12" fmla="*/ 3248025 w 7791450"/>
              <a:gd name="connsiteY12" fmla="*/ 1704975 h 2009775"/>
              <a:gd name="connsiteX13" fmla="*/ 3505200 w 7791450"/>
              <a:gd name="connsiteY13" fmla="*/ 790575 h 2009775"/>
              <a:gd name="connsiteX14" fmla="*/ 3771900 w 7791450"/>
              <a:gd name="connsiteY14" fmla="*/ 981075 h 2009775"/>
              <a:gd name="connsiteX15" fmla="*/ 4048125 w 7791450"/>
              <a:gd name="connsiteY15" fmla="*/ 57150 h 2009775"/>
              <a:gd name="connsiteX16" fmla="*/ 4305300 w 7791450"/>
              <a:gd name="connsiteY16" fmla="*/ 638175 h 2009775"/>
              <a:gd name="connsiteX17" fmla="*/ 4581525 w 7791450"/>
              <a:gd name="connsiteY17" fmla="*/ 1428750 h 2009775"/>
              <a:gd name="connsiteX18" fmla="*/ 4933950 w 7791450"/>
              <a:gd name="connsiteY18" fmla="*/ 1038225 h 2009775"/>
              <a:gd name="connsiteX19" fmla="*/ 5114925 w 7791450"/>
              <a:gd name="connsiteY19" fmla="*/ 2000250 h 2009775"/>
              <a:gd name="connsiteX20" fmla="*/ 5372100 w 7791450"/>
              <a:gd name="connsiteY20" fmla="*/ 1095375 h 2009775"/>
              <a:gd name="connsiteX21" fmla="*/ 5648325 w 7791450"/>
              <a:gd name="connsiteY21" fmla="*/ 447675 h 2009775"/>
              <a:gd name="connsiteX22" fmla="*/ 5943600 w 7791450"/>
              <a:gd name="connsiteY22" fmla="*/ 381000 h 2009775"/>
              <a:gd name="connsiteX23" fmla="*/ 6200775 w 7791450"/>
              <a:gd name="connsiteY23" fmla="*/ 1771650 h 2009775"/>
              <a:gd name="connsiteX24" fmla="*/ 6467475 w 7791450"/>
              <a:gd name="connsiteY24" fmla="*/ 1143000 h 2009775"/>
              <a:gd name="connsiteX25" fmla="*/ 6743700 w 7791450"/>
              <a:gd name="connsiteY25" fmla="*/ 1638300 h 2009775"/>
              <a:gd name="connsiteX26" fmla="*/ 6991350 w 7791450"/>
              <a:gd name="connsiteY26" fmla="*/ 619125 h 2009775"/>
              <a:gd name="connsiteX27" fmla="*/ 7267575 w 7791450"/>
              <a:gd name="connsiteY27" fmla="*/ 800100 h 2009775"/>
              <a:gd name="connsiteX28" fmla="*/ 7524750 w 7791450"/>
              <a:gd name="connsiteY28" fmla="*/ 1390650 h 2009775"/>
              <a:gd name="connsiteX29" fmla="*/ 7791450 w 7791450"/>
              <a:gd name="connsiteY29" fmla="*/ 971550 h 2009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7791450" h="2009775">
                <a:moveTo>
                  <a:pt x="0" y="647700"/>
                </a:moveTo>
                <a:cubicBezTo>
                  <a:pt x="95250" y="547687"/>
                  <a:pt x="190500" y="447675"/>
                  <a:pt x="285750" y="542925"/>
                </a:cubicBezTo>
                <a:cubicBezTo>
                  <a:pt x="381000" y="638175"/>
                  <a:pt x="481013" y="1182688"/>
                  <a:pt x="571500" y="1219200"/>
                </a:cubicBezTo>
                <a:cubicBezTo>
                  <a:pt x="661987" y="1255712"/>
                  <a:pt x="741363" y="717550"/>
                  <a:pt x="828675" y="762000"/>
                </a:cubicBezTo>
                <a:cubicBezTo>
                  <a:pt x="915987" y="806450"/>
                  <a:pt x="1008063" y="1395413"/>
                  <a:pt x="1095375" y="1485900"/>
                </a:cubicBezTo>
                <a:cubicBezTo>
                  <a:pt x="1182687" y="1576387"/>
                  <a:pt x="1265238" y="1316037"/>
                  <a:pt x="1352550" y="1304925"/>
                </a:cubicBezTo>
                <a:cubicBezTo>
                  <a:pt x="1439862" y="1293813"/>
                  <a:pt x="1530350" y="1349375"/>
                  <a:pt x="1619250" y="1419225"/>
                </a:cubicBezTo>
                <a:cubicBezTo>
                  <a:pt x="1708150" y="1489075"/>
                  <a:pt x="1797050" y="1866900"/>
                  <a:pt x="1885950" y="1724025"/>
                </a:cubicBezTo>
                <a:cubicBezTo>
                  <a:pt x="1974850" y="1581150"/>
                  <a:pt x="2062163" y="671512"/>
                  <a:pt x="2152650" y="561975"/>
                </a:cubicBezTo>
                <a:cubicBezTo>
                  <a:pt x="2243137" y="452438"/>
                  <a:pt x="2336800" y="1101725"/>
                  <a:pt x="2428875" y="1066800"/>
                </a:cubicBezTo>
                <a:cubicBezTo>
                  <a:pt x="2520950" y="1031875"/>
                  <a:pt x="2614613" y="328613"/>
                  <a:pt x="2705100" y="352425"/>
                </a:cubicBezTo>
                <a:cubicBezTo>
                  <a:pt x="2795587" y="376237"/>
                  <a:pt x="2881313" y="984250"/>
                  <a:pt x="2971800" y="1209675"/>
                </a:cubicBezTo>
                <a:cubicBezTo>
                  <a:pt x="3062287" y="1435100"/>
                  <a:pt x="3159125" y="1774825"/>
                  <a:pt x="3248025" y="1704975"/>
                </a:cubicBezTo>
                <a:cubicBezTo>
                  <a:pt x="3336925" y="1635125"/>
                  <a:pt x="3417888" y="911225"/>
                  <a:pt x="3505200" y="790575"/>
                </a:cubicBezTo>
                <a:cubicBezTo>
                  <a:pt x="3592513" y="669925"/>
                  <a:pt x="3681413" y="1103313"/>
                  <a:pt x="3771900" y="981075"/>
                </a:cubicBezTo>
                <a:cubicBezTo>
                  <a:pt x="3862388" y="858838"/>
                  <a:pt x="3959225" y="114300"/>
                  <a:pt x="4048125" y="57150"/>
                </a:cubicBezTo>
                <a:cubicBezTo>
                  <a:pt x="4137025" y="0"/>
                  <a:pt x="4216400" y="409575"/>
                  <a:pt x="4305300" y="638175"/>
                </a:cubicBezTo>
                <a:cubicBezTo>
                  <a:pt x="4394200" y="866775"/>
                  <a:pt x="4476750" y="1362075"/>
                  <a:pt x="4581525" y="1428750"/>
                </a:cubicBezTo>
                <a:cubicBezTo>
                  <a:pt x="4686300" y="1495425"/>
                  <a:pt x="4845050" y="942975"/>
                  <a:pt x="4933950" y="1038225"/>
                </a:cubicBezTo>
                <a:cubicBezTo>
                  <a:pt x="5022850" y="1133475"/>
                  <a:pt x="5041900" y="1990725"/>
                  <a:pt x="5114925" y="2000250"/>
                </a:cubicBezTo>
                <a:cubicBezTo>
                  <a:pt x="5187950" y="2009775"/>
                  <a:pt x="5283200" y="1354137"/>
                  <a:pt x="5372100" y="1095375"/>
                </a:cubicBezTo>
                <a:cubicBezTo>
                  <a:pt x="5461000" y="836613"/>
                  <a:pt x="5553075" y="566738"/>
                  <a:pt x="5648325" y="447675"/>
                </a:cubicBezTo>
                <a:cubicBezTo>
                  <a:pt x="5743575" y="328612"/>
                  <a:pt x="5851525" y="160338"/>
                  <a:pt x="5943600" y="381000"/>
                </a:cubicBezTo>
                <a:cubicBezTo>
                  <a:pt x="6035675" y="601662"/>
                  <a:pt x="6113463" y="1644650"/>
                  <a:pt x="6200775" y="1771650"/>
                </a:cubicBezTo>
                <a:cubicBezTo>
                  <a:pt x="6288088" y="1898650"/>
                  <a:pt x="6376988" y="1165225"/>
                  <a:pt x="6467475" y="1143000"/>
                </a:cubicBezTo>
                <a:cubicBezTo>
                  <a:pt x="6557963" y="1120775"/>
                  <a:pt x="6656388" y="1725612"/>
                  <a:pt x="6743700" y="1638300"/>
                </a:cubicBezTo>
                <a:cubicBezTo>
                  <a:pt x="6831012" y="1550988"/>
                  <a:pt x="6904038" y="758825"/>
                  <a:pt x="6991350" y="619125"/>
                </a:cubicBezTo>
                <a:cubicBezTo>
                  <a:pt x="7078662" y="479425"/>
                  <a:pt x="7178675" y="671513"/>
                  <a:pt x="7267575" y="800100"/>
                </a:cubicBezTo>
                <a:cubicBezTo>
                  <a:pt x="7356475" y="928687"/>
                  <a:pt x="7437438" y="1362075"/>
                  <a:pt x="7524750" y="1390650"/>
                </a:cubicBezTo>
                <a:cubicBezTo>
                  <a:pt x="7612062" y="1419225"/>
                  <a:pt x="7701756" y="1195387"/>
                  <a:pt x="7791450" y="971550"/>
                </a:cubicBezTo>
              </a:path>
            </a:pathLst>
          </a:custGeom>
          <a:noFill/>
          <a:ln w="571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72000" tIns="72000" rIns="72000" bIns="72000" anchor="ctr"/>
          <a:lstStyle/>
          <a:p>
            <a:pPr algn="ctr" defTabSz="914400">
              <a:spcBef>
                <a:spcPct val="50000"/>
              </a:spcBef>
              <a:defRPr/>
            </a:pPr>
            <a:endParaRPr lang="en-US">
              <a:solidFill>
                <a:srgbClr val="000000"/>
              </a:solidFill>
              <a:latin typeface="Verdana" charset="0"/>
              <a:cs typeface="MS PGothic"/>
            </a:endParaRPr>
          </a:p>
        </p:txBody>
      </p:sp>
      <p:sp>
        <p:nvSpPr>
          <p:cNvPr id="30792" name="TextBox 115"/>
          <p:cNvSpPr txBox="1">
            <a:spLocks noChangeArrowheads="1"/>
          </p:cNvSpPr>
          <p:nvPr/>
        </p:nvSpPr>
        <p:spPr bwMode="auto">
          <a:xfrm>
            <a:off x="641350" y="4888286"/>
            <a:ext cx="19192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/>
            <a:r>
              <a:rPr lang="en-GB" sz="1100" b="1" dirty="0">
                <a:solidFill>
                  <a:srgbClr val="001965"/>
                </a:solidFill>
                <a:latin typeface="Verdana" pitchFamily="34" charset="0"/>
              </a:rPr>
              <a:t>Target zone</a:t>
            </a:r>
            <a:endParaRPr lang="en-US" sz="1100" b="1" dirty="0">
              <a:solidFill>
                <a:srgbClr val="001965"/>
              </a:solidFill>
              <a:latin typeface="Verdana" pitchFamily="34" charset="0"/>
            </a:endParaRP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ABA3A0-52DC-4B19-84E9-72B8F8E102AF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419836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52388" y="1803796"/>
            <a:ext cx="9023350" cy="5081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cs-CZ">
              <a:solidFill>
                <a:srgbClr val="FFFFFF"/>
              </a:solidFill>
            </a:endParaRPr>
          </a:p>
        </p:txBody>
      </p:sp>
      <p:sp>
        <p:nvSpPr>
          <p:cNvPr id="31747" name="Rectangle 131"/>
          <p:cNvSpPr>
            <a:spLocks noChangeArrowheads="1"/>
          </p:cNvSpPr>
          <p:nvPr/>
        </p:nvSpPr>
        <p:spPr bwMode="auto">
          <a:xfrm>
            <a:off x="7915275" y="5931296"/>
            <a:ext cx="1023938" cy="954088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bg1"/>
            </a:solidFill>
            <a:round/>
            <a:headEnd/>
            <a:tailEnd/>
          </a:ln>
        </p:spPr>
        <p:txBody>
          <a:bodyPr wrap="none" lIns="72000" tIns="72000" rIns="72000" bIns="72000" anchor="ctr"/>
          <a:lstStyle/>
          <a:p>
            <a:pPr algn="ctr" defTabSz="914400">
              <a:spcBef>
                <a:spcPct val="50000"/>
              </a:spcBef>
            </a:pPr>
            <a:endParaRPr lang="sk-SK" b="1">
              <a:solidFill>
                <a:srgbClr val="000000"/>
              </a:solidFill>
            </a:endParaRPr>
          </a:p>
        </p:txBody>
      </p:sp>
      <p:sp>
        <p:nvSpPr>
          <p:cNvPr id="4608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8369" y="1340768"/>
            <a:ext cx="7812881" cy="1070992"/>
          </a:xfrm>
        </p:spPr>
        <p:txBody>
          <a:bodyPr lIns="91440" tIns="45720" rIns="91440" bIns="4572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cs-CZ" b="1" dirty="0" smtClean="0">
                <a:solidFill>
                  <a:srgbClr val="002060"/>
                </a:solidFill>
              </a:rPr>
              <a:t>Snížení FPG u pacientů léčených NPH insulinem</a:t>
            </a:r>
            <a:endParaRPr lang="en-GB" b="1" dirty="0" smtClean="0">
              <a:solidFill>
                <a:srgbClr val="002060"/>
              </a:solidFill>
            </a:endParaRPr>
          </a:p>
        </p:txBody>
      </p:sp>
      <p:sp>
        <p:nvSpPr>
          <p:cNvPr id="31749" name="Rectangle 82"/>
          <p:cNvSpPr>
            <a:spLocks noChangeArrowheads="1"/>
          </p:cNvSpPr>
          <p:nvPr/>
        </p:nvSpPr>
        <p:spPr bwMode="auto">
          <a:xfrm>
            <a:off x="630238" y="5302646"/>
            <a:ext cx="7786687" cy="760413"/>
          </a:xfrm>
          <a:prstGeom prst="rect">
            <a:avLst/>
          </a:prstGeom>
          <a:solidFill>
            <a:srgbClr val="C00000">
              <a:alpha val="3019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2000" tIns="72000" rIns="72000" bIns="72000" anchor="ctr"/>
          <a:lstStyle/>
          <a:p>
            <a:pPr algn="ctr" defTabSz="914400">
              <a:spcBef>
                <a:spcPct val="50000"/>
              </a:spcBef>
            </a:pPr>
            <a:endParaRPr lang="sk-SK">
              <a:solidFill>
                <a:srgbClr val="000000"/>
              </a:solidFill>
            </a:endParaRPr>
          </a:p>
        </p:txBody>
      </p:sp>
      <p:sp>
        <p:nvSpPr>
          <p:cNvPr id="31750" name="Rectangle 81"/>
          <p:cNvSpPr>
            <a:spLocks noChangeArrowheads="1"/>
          </p:cNvSpPr>
          <p:nvPr/>
        </p:nvSpPr>
        <p:spPr bwMode="auto">
          <a:xfrm>
            <a:off x="630238" y="4399359"/>
            <a:ext cx="7786687" cy="693737"/>
          </a:xfrm>
          <a:prstGeom prst="rect">
            <a:avLst/>
          </a:prstGeom>
          <a:solidFill>
            <a:srgbClr val="92D050">
              <a:alpha val="7215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2000" tIns="72000" rIns="72000" bIns="72000" anchor="ctr"/>
          <a:lstStyle/>
          <a:p>
            <a:pPr algn="ctr" defTabSz="914400">
              <a:spcBef>
                <a:spcPct val="50000"/>
              </a:spcBef>
            </a:pPr>
            <a:endParaRPr lang="sk-SK">
              <a:solidFill>
                <a:srgbClr val="000000"/>
              </a:solidFill>
            </a:endParaRPr>
          </a:p>
        </p:txBody>
      </p:sp>
      <p:sp>
        <p:nvSpPr>
          <p:cNvPr id="31751" name="Line 8"/>
          <p:cNvSpPr>
            <a:spLocks noChangeShapeType="1"/>
          </p:cNvSpPr>
          <p:nvPr/>
        </p:nvSpPr>
        <p:spPr bwMode="auto">
          <a:xfrm flipH="1">
            <a:off x="633413" y="2354659"/>
            <a:ext cx="0" cy="38893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31752" name="Line 10"/>
          <p:cNvSpPr>
            <a:spLocks noChangeShapeType="1"/>
          </p:cNvSpPr>
          <p:nvPr/>
        </p:nvSpPr>
        <p:spPr bwMode="auto">
          <a:xfrm flipV="1">
            <a:off x="628650" y="6239271"/>
            <a:ext cx="78057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31753" name="Text Box 11"/>
          <p:cNvSpPr txBox="1">
            <a:spLocks noChangeArrowheads="1"/>
          </p:cNvSpPr>
          <p:nvPr/>
        </p:nvSpPr>
        <p:spPr bwMode="auto">
          <a:xfrm>
            <a:off x="280988" y="6299596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31754" name="Text Box 12"/>
          <p:cNvSpPr txBox="1">
            <a:spLocks noChangeArrowheads="1"/>
          </p:cNvSpPr>
          <p:nvPr/>
        </p:nvSpPr>
        <p:spPr bwMode="auto">
          <a:xfrm>
            <a:off x="998538" y="6299596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4</a:t>
            </a:r>
          </a:p>
        </p:txBody>
      </p:sp>
      <p:sp>
        <p:nvSpPr>
          <p:cNvPr id="31755" name="Text Box 11"/>
          <p:cNvSpPr txBox="1">
            <a:spLocks noChangeArrowheads="1"/>
          </p:cNvSpPr>
          <p:nvPr/>
        </p:nvSpPr>
        <p:spPr bwMode="auto">
          <a:xfrm>
            <a:off x="506413" y="6299596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</a:t>
            </a:r>
          </a:p>
        </p:txBody>
      </p:sp>
      <p:sp>
        <p:nvSpPr>
          <p:cNvPr id="31756" name="Text Box 11"/>
          <p:cNvSpPr txBox="1">
            <a:spLocks noChangeArrowheads="1"/>
          </p:cNvSpPr>
          <p:nvPr/>
        </p:nvSpPr>
        <p:spPr bwMode="auto">
          <a:xfrm>
            <a:off x="720725" y="6299596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3</a:t>
            </a:r>
          </a:p>
        </p:txBody>
      </p:sp>
      <p:sp>
        <p:nvSpPr>
          <p:cNvPr id="31757" name="Text Box 12"/>
          <p:cNvSpPr txBox="1">
            <a:spLocks noChangeArrowheads="1"/>
          </p:cNvSpPr>
          <p:nvPr/>
        </p:nvSpPr>
        <p:spPr bwMode="auto">
          <a:xfrm>
            <a:off x="1539875" y="6299596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6</a:t>
            </a:r>
          </a:p>
        </p:txBody>
      </p:sp>
      <p:sp>
        <p:nvSpPr>
          <p:cNvPr id="31758" name="Text Box 12"/>
          <p:cNvSpPr txBox="1">
            <a:spLocks noChangeArrowheads="1"/>
          </p:cNvSpPr>
          <p:nvPr/>
        </p:nvSpPr>
        <p:spPr bwMode="auto">
          <a:xfrm>
            <a:off x="1268413" y="6299596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5</a:t>
            </a:r>
          </a:p>
        </p:txBody>
      </p:sp>
      <p:sp>
        <p:nvSpPr>
          <p:cNvPr id="31759" name="Text Box 12"/>
          <p:cNvSpPr txBox="1">
            <a:spLocks noChangeArrowheads="1"/>
          </p:cNvSpPr>
          <p:nvPr/>
        </p:nvSpPr>
        <p:spPr bwMode="auto">
          <a:xfrm>
            <a:off x="2079625" y="6299596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8</a:t>
            </a:r>
          </a:p>
        </p:txBody>
      </p:sp>
      <p:sp>
        <p:nvSpPr>
          <p:cNvPr id="31760" name="Text Box 12"/>
          <p:cNvSpPr txBox="1">
            <a:spLocks noChangeArrowheads="1"/>
          </p:cNvSpPr>
          <p:nvPr/>
        </p:nvSpPr>
        <p:spPr bwMode="auto">
          <a:xfrm>
            <a:off x="1809750" y="6299596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7</a:t>
            </a:r>
          </a:p>
        </p:txBody>
      </p:sp>
      <p:sp>
        <p:nvSpPr>
          <p:cNvPr id="31761" name="Text Box 12"/>
          <p:cNvSpPr txBox="1">
            <a:spLocks noChangeArrowheads="1"/>
          </p:cNvSpPr>
          <p:nvPr/>
        </p:nvSpPr>
        <p:spPr bwMode="auto">
          <a:xfrm>
            <a:off x="2619375" y="6299596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10</a:t>
            </a:r>
          </a:p>
        </p:txBody>
      </p:sp>
      <p:sp>
        <p:nvSpPr>
          <p:cNvPr id="31762" name="Text Box 12"/>
          <p:cNvSpPr txBox="1">
            <a:spLocks noChangeArrowheads="1"/>
          </p:cNvSpPr>
          <p:nvPr/>
        </p:nvSpPr>
        <p:spPr bwMode="auto">
          <a:xfrm>
            <a:off x="2349500" y="6299596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9</a:t>
            </a:r>
          </a:p>
        </p:txBody>
      </p:sp>
      <p:sp>
        <p:nvSpPr>
          <p:cNvPr id="31763" name="Text Box 11"/>
          <p:cNvSpPr txBox="1">
            <a:spLocks noChangeArrowheads="1"/>
          </p:cNvSpPr>
          <p:nvPr/>
        </p:nvSpPr>
        <p:spPr bwMode="auto">
          <a:xfrm>
            <a:off x="2890838" y="6299596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11</a:t>
            </a:r>
          </a:p>
        </p:txBody>
      </p:sp>
      <p:sp>
        <p:nvSpPr>
          <p:cNvPr id="31764" name="Text Box 12"/>
          <p:cNvSpPr txBox="1">
            <a:spLocks noChangeArrowheads="1"/>
          </p:cNvSpPr>
          <p:nvPr/>
        </p:nvSpPr>
        <p:spPr bwMode="auto">
          <a:xfrm>
            <a:off x="3700463" y="6299596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14</a:t>
            </a:r>
          </a:p>
        </p:txBody>
      </p:sp>
      <p:sp>
        <p:nvSpPr>
          <p:cNvPr id="31765" name="Text Box 11"/>
          <p:cNvSpPr txBox="1">
            <a:spLocks noChangeArrowheads="1"/>
          </p:cNvSpPr>
          <p:nvPr/>
        </p:nvSpPr>
        <p:spPr bwMode="auto">
          <a:xfrm>
            <a:off x="3160713" y="6299596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12</a:t>
            </a:r>
          </a:p>
        </p:txBody>
      </p:sp>
      <p:sp>
        <p:nvSpPr>
          <p:cNvPr id="31766" name="Text Box 11"/>
          <p:cNvSpPr txBox="1">
            <a:spLocks noChangeArrowheads="1"/>
          </p:cNvSpPr>
          <p:nvPr/>
        </p:nvSpPr>
        <p:spPr bwMode="auto">
          <a:xfrm>
            <a:off x="3430588" y="6299596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13</a:t>
            </a:r>
          </a:p>
        </p:txBody>
      </p:sp>
      <p:sp>
        <p:nvSpPr>
          <p:cNvPr id="31767" name="Text Box 12"/>
          <p:cNvSpPr txBox="1">
            <a:spLocks noChangeArrowheads="1"/>
          </p:cNvSpPr>
          <p:nvPr/>
        </p:nvSpPr>
        <p:spPr bwMode="auto">
          <a:xfrm>
            <a:off x="4241800" y="6299596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16</a:t>
            </a:r>
          </a:p>
        </p:txBody>
      </p:sp>
      <p:sp>
        <p:nvSpPr>
          <p:cNvPr id="31768" name="Text Box 12"/>
          <p:cNvSpPr txBox="1">
            <a:spLocks noChangeArrowheads="1"/>
          </p:cNvSpPr>
          <p:nvPr/>
        </p:nvSpPr>
        <p:spPr bwMode="auto">
          <a:xfrm>
            <a:off x="3971925" y="6299596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15</a:t>
            </a:r>
          </a:p>
        </p:txBody>
      </p:sp>
      <p:sp>
        <p:nvSpPr>
          <p:cNvPr id="31769" name="Text Box 12"/>
          <p:cNvSpPr txBox="1">
            <a:spLocks noChangeArrowheads="1"/>
          </p:cNvSpPr>
          <p:nvPr/>
        </p:nvSpPr>
        <p:spPr bwMode="auto">
          <a:xfrm>
            <a:off x="4781550" y="6299596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18</a:t>
            </a:r>
          </a:p>
        </p:txBody>
      </p:sp>
      <p:sp>
        <p:nvSpPr>
          <p:cNvPr id="31770" name="Text Box 12"/>
          <p:cNvSpPr txBox="1">
            <a:spLocks noChangeArrowheads="1"/>
          </p:cNvSpPr>
          <p:nvPr/>
        </p:nvSpPr>
        <p:spPr bwMode="auto">
          <a:xfrm>
            <a:off x="4511675" y="6299596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17</a:t>
            </a:r>
          </a:p>
        </p:txBody>
      </p:sp>
      <p:sp>
        <p:nvSpPr>
          <p:cNvPr id="31771" name="Text Box 12"/>
          <p:cNvSpPr txBox="1">
            <a:spLocks noChangeArrowheads="1"/>
          </p:cNvSpPr>
          <p:nvPr/>
        </p:nvSpPr>
        <p:spPr bwMode="auto">
          <a:xfrm>
            <a:off x="5322888" y="6299596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20</a:t>
            </a:r>
          </a:p>
        </p:txBody>
      </p:sp>
      <p:sp>
        <p:nvSpPr>
          <p:cNvPr id="31772" name="Text Box 12"/>
          <p:cNvSpPr txBox="1">
            <a:spLocks noChangeArrowheads="1"/>
          </p:cNvSpPr>
          <p:nvPr/>
        </p:nvSpPr>
        <p:spPr bwMode="auto">
          <a:xfrm>
            <a:off x="5051425" y="6299596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19</a:t>
            </a:r>
          </a:p>
        </p:txBody>
      </p:sp>
      <p:sp>
        <p:nvSpPr>
          <p:cNvPr id="31773" name="Text Box 11"/>
          <p:cNvSpPr txBox="1">
            <a:spLocks noChangeArrowheads="1"/>
          </p:cNvSpPr>
          <p:nvPr/>
        </p:nvSpPr>
        <p:spPr bwMode="auto">
          <a:xfrm>
            <a:off x="5592763" y="6299596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21</a:t>
            </a:r>
          </a:p>
        </p:txBody>
      </p:sp>
      <p:sp>
        <p:nvSpPr>
          <p:cNvPr id="31774" name="Text Box 12"/>
          <p:cNvSpPr txBox="1">
            <a:spLocks noChangeArrowheads="1"/>
          </p:cNvSpPr>
          <p:nvPr/>
        </p:nvSpPr>
        <p:spPr bwMode="auto">
          <a:xfrm>
            <a:off x="6403975" y="6299596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24</a:t>
            </a:r>
          </a:p>
        </p:txBody>
      </p:sp>
      <p:sp>
        <p:nvSpPr>
          <p:cNvPr id="31775" name="Text Box 11"/>
          <p:cNvSpPr txBox="1">
            <a:spLocks noChangeArrowheads="1"/>
          </p:cNvSpPr>
          <p:nvPr/>
        </p:nvSpPr>
        <p:spPr bwMode="auto">
          <a:xfrm>
            <a:off x="5862638" y="6299596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22</a:t>
            </a:r>
          </a:p>
        </p:txBody>
      </p:sp>
      <p:sp>
        <p:nvSpPr>
          <p:cNvPr id="31776" name="Text Box 11"/>
          <p:cNvSpPr txBox="1">
            <a:spLocks noChangeArrowheads="1"/>
          </p:cNvSpPr>
          <p:nvPr/>
        </p:nvSpPr>
        <p:spPr bwMode="auto">
          <a:xfrm>
            <a:off x="6132513" y="6299596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23</a:t>
            </a:r>
          </a:p>
        </p:txBody>
      </p:sp>
      <p:sp>
        <p:nvSpPr>
          <p:cNvPr id="31777" name="Text Box 12"/>
          <p:cNvSpPr txBox="1">
            <a:spLocks noChangeArrowheads="1"/>
          </p:cNvSpPr>
          <p:nvPr/>
        </p:nvSpPr>
        <p:spPr bwMode="auto">
          <a:xfrm>
            <a:off x="6943725" y="6299596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26</a:t>
            </a:r>
          </a:p>
        </p:txBody>
      </p:sp>
      <p:sp>
        <p:nvSpPr>
          <p:cNvPr id="31778" name="Text Box 12"/>
          <p:cNvSpPr txBox="1">
            <a:spLocks noChangeArrowheads="1"/>
          </p:cNvSpPr>
          <p:nvPr/>
        </p:nvSpPr>
        <p:spPr bwMode="auto">
          <a:xfrm>
            <a:off x="6673850" y="6299596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25</a:t>
            </a:r>
          </a:p>
        </p:txBody>
      </p:sp>
      <p:sp>
        <p:nvSpPr>
          <p:cNvPr id="31779" name="Text Box 12"/>
          <p:cNvSpPr txBox="1">
            <a:spLocks noChangeArrowheads="1"/>
          </p:cNvSpPr>
          <p:nvPr/>
        </p:nvSpPr>
        <p:spPr bwMode="auto">
          <a:xfrm>
            <a:off x="7483475" y="6299596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28</a:t>
            </a:r>
          </a:p>
        </p:txBody>
      </p:sp>
      <p:sp>
        <p:nvSpPr>
          <p:cNvPr id="31780" name="Text Box 12"/>
          <p:cNvSpPr txBox="1">
            <a:spLocks noChangeArrowheads="1"/>
          </p:cNvSpPr>
          <p:nvPr/>
        </p:nvSpPr>
        <p:spPr bwMode="auto">
          <a:xfrm>
            <a:off x="7213600" y="6299596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27</a:t>
            </a:r>
          </a:p>
        </p:txBody>
      </p:sp>
      <p:sp>
        <p:nvSpPr>
          <p:cNvPr id="31781" name="Text Box 12"/>
          <p:cNvSpPr txBox="1">
            <a:spLocks noChangeArrowheads="1"/>
          </p:cNvSpPr>
          <p:nvPr/>
        </p:nvSpPr>
        <p:spPr bwMode="auto">
          <a:xfrm>
            <a:off x="8013700" y="6299596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30</a:t>
            </a:r>
          </a:p>
        </p:txBody>
      </p:sp>
      <p:sp>
        <p:nvSpPr>
          <p:cNvPr id="31782" name="Text Box 12"/>
          <p:cNvSpPr txBox="1">
            <a:spLocks noChangeArrowheads="1"/>
          </p:cNvSpPr>
          <p:nvPr/>
        </p:nvSpPr>
        <p:spPr bwMode="auto">
          <a:xfrm>
            <a:off x="7754938" y="6299596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29</a:t>
            </a:r>
          </a:p>
        </p:txBody>
      </p:sp>
      <p:sp>
        <p:nvSpPr>
          <p:cNvPr id="31783" name="Text Box 11"/>
          <p:cNvSpPr txBox="1">
            <a:spLocks noChangeArrowheads="1"/>
          </p:cNvSpPr>
          <p:nvPr/>
        </p:nvSpPr>
        <p:spPr bwMode="auto">
          <a:xfrm>
            <a:off x="52388" y="5239146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3.0</a:t>
            </a:r>
          </a:p>
        </p:txBody>
      </p:sp>
      <p:sp>
        <p:nvSpPr>
          <p:cNvPr id="31784" name="Text Box 11"/>
          <p:cNvSpPr txBox="1">
            <a:spLocks noChangeArrowheads="1"/>
          </p:cNvSpPr>
          <p:nvPr/>
        </p:nvSpPr>
        <p:spPr bwMode="auto">
          <a:xfrm>
            <a:off x="52388" y="4589859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5.0</a:t>
            </a:r>
          </a:p>
        </p:txBody>
      </p:sp>
      <p:sp>
        <p:nvSpPr>
          <p:cNvPr id="31785" name="Text Box 11"/>
          <p:cNvSpPr txBox="1">
            <a:spLocks noChangeArrowheads="1"/>
          </p:cNvSpPr>
          <p:nvPr/>
        </p:nvSpPr>
        <p:spPr bwMode="auto">
          <a:xfrm>
            <a:off x="52388" y="5564584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2.0</a:t>
            </a:r>
          </a:p>
        </p:txBody>
      </p:sp>
      <p:sp>
        <p:nvSpPr>
          <p:cNvPr id="31786" name="Text Box 11"/>
          <p:cNvSpPr txBox="1">
            <a:spLocks noChangeArrowheads="1"/>
          </p:cNvSpPr>
          <p:nvPr/>
        </p:nvSpPr>
        <p:spPr bwMode="auto">
          <a:xfrm>
            <a:off x="52388" y="5890021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1.0</a:t>
            </a:r>
          </a:p>
        </p:txBody>
      </p:sp>
      <p:sp>
        <p:nvSpPr>
          <p:cNvPr id="31787" name="Text Box 11"/>
          <p:cNvSpPr txBox="1">
            <a:spLocks noChangeArrowheads="1"/>
          </p:cNvSpPr>
          <p:nvPr/>
        </p:nvSpPr>
        <p:spPr bwMode="auto">
          <a:xfrm>
            <a:off x="52388" y="3615134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8.0</a:t>
            </a:r>
          </a:p>
        </p:txBody>
      </p:sp>
      <p:sp>
        <p:nvSpPr>
          <p:cNvPr id="31788" name="Text Box 11"/>
          <p:cNvSpPr txBox="1">
            <a:spLocks noChangeArrowheads="1"/>
          </p:cNvSpPr>
          <p:nvPr/>
        </p:nvSpPr>
        <p:spPr bwMode="auto">
          <a:xfrm>
            <a:off x="52388" y="4913709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4.0</a:t>
            </a:r>
          </a:p>
        </p:txBody>
      </p:sp>
      <p:sp>
        <p:nvSpPr>
          <p:cNvPr id="31789" name="Text Box 11"/>
          <p:cNvSpPr txBox="1">
            <a:spLocks noChangeArrowheads="1"/>
          </p:cNvSpPr>
          <p:nvPr/>
        </p:nvSpPr>
        <p:spPr bwMode="auto">
          <a:xfrm>
            <a:off x="52388" y="4264421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6.0</a:t>
            </a:r>
          </a:p>
        </p:txBody>
      </p:sp>
      <p:sp>
        <p:nvSpPr>
          <p:cNvPr id="31790" name="Text Box 11"/>
          <p:cNvSpPr txBox="1">
            <a:spLocks noChangeArrowheads="1"/>
          </p:cNvSpPr>
          <p:nvPr/>
        </p:nvSpPr>
        <p:spPr bwMode="auto">
          <a:xfrm>
            <a:off x="52388" y="3938984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7.0</a:t>
            </a:r>
          </a:p>
        </p:txBody>
      </p:sp>
      <p:sp>
        <p:nvSpPr>
          <p:cNvPr id="31791" name="Text Box 11"/>
          <p:cNvSpPr txBox="1">
            <a:spLocks noChangeArrowheads="1"/>
          </p:cNvSpPr>
          <p:nvPr/>
        </p:nvSpPr>
        <p:spPr bwMode="auto">
          <a:xfrm>
            <a:off x="52388" y="3289696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9.0</a:t>
            </a:r>
          </a:p>
        </p:txBody>
      </p:sp>
      <p:sp>
        <p:nvSpPr>
          <p:cNvPr id="31792" name="Text Box 11"/>
          <p:cNvSpPr txBox="1">
            <a:spLocks noChangeArrowheads="1"/>
          </p:cNvSpPr>
          <p:nvPr/>
        </p:nvSpPr>
        <p:spPr bwMode="auto">
          <a:xfrm>
            <a:off x="52388" y="2964259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10.0</a:t>
            </a:r>
          </a:p>
        </p:txBody>
      </p:sp>
      <p:sp>
        <p:nvSpPr>
          <p:cNvPr id="31793" name="Text Box 11"/>
          <p:cNvSpPr txBox="1">
            <a:spLocks noChangeArrowheads="1"/>
          </p:cNvSpPr>
          <p:nvPr/>
        </p:nvSpPr>
        <p:spPr bwMode="auto">
          <a:xfrm>
            <a:off x="52388" y="2638821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11.0</a:t>
            </a:r>
          </a:p>
        </p:txBody>
      </p:sp>
      <p:sp>
        <p:nvSpPr>
          <p:cNvPr id="31794" name="Text Box 11"/>
          <p:cNvSpPr txBox="1">
            <a:spLocks noChangeArrowheads="1"/>
          </p:cNvSpPr>
          <p:nvPr/>
        </p:nvSpPr>
        <p:spPr bwMode="auto">
          <a:xfrm>
            <a:off x="52388" y="2314971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12.0</a:t>
            </a:r>
          </a:p>
        </p:txBody>
      </p:sp>
      <p:sp>
        <p:nvSpPr>
          <p:cNvPr id="31795" name="Text Box 11"/>
          <p:cNvSpPr txBox="1">
            <a:spLocks noChangeArrowheads="1"/>
          </p:cNvSpPr>
          <p:nvPr/>
        </p:nvSpPr>
        <p:spPr bwMode="auto">
          <a:xfrm>
            <a:off x="3575050" y="6526609"/>
            <a:ext cx="22907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400">
                <a:solidFill>
                  <a:srgbClr val="001965"/>
                </a:solidFill>
                <a:latin typeface="Verdana" pitchFamily="34" charset="0"/>
              </a:rPr>
              <a:t>Day</a:t>
            </a:r>
          </a:p>
        </p:txBody>
      </p:sp>
      <p:grpSp>
        <p:nvGrpSpPr>
          <p:cNvPr id="31796" name="Group 118"/>
          <p:cNvGrpSpPr>
            <a:grpSpLocks/>
          </p:cNvGrpSpPr>
          <p:nvPr/>
        </p:nvGrpSpPr>
        <p:grpSpPr bwMode="auto">
          <a:xfrm>
            <a:off x="700088" y="3129359"/>
            <a:ext cx="1633537" cy="277812"/>
            <a:chOff x="6886259" y="1770380"/>
            <a:chExt cx="1632883" cy="276999"/>
          </a:xfrm>
        </p:grpSpPr>
        <p:sp>
          <p:nvSpPr>
            <p:cNvPr id="31848" name="TextBox 115"/>
            <p:cNvSpPr txBox="1">
              <a:spLocks noChangeArrowheads="1"/>
            </p:cNvSpPr>
            <p:nvPr/>
          </p:nvSpPr>
          <p:spPr bwMode="auto">
            <a:xfrm>
              <a:off x="6886259" y="1770380"/>
              <a:ext cx="1541462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 eaLnBrk="1" hangingPunct="1"/>
              <a:r>
                <a:rPr lang="en-GB" sz="1200" b="1">
                  <a:solidFill>
                    <a:srgbClr val="001965"/>
                  </a:solidFill>
                  <a:latin typeface="Verdana" pitchFamily="34" charset="0"/>
                </a:rPr>
                <a:t>Average FPG</a:t>
              </a:r>
              <a:endParaRPr lang="en-US" sz="1200" b="1">
                <a:solidFill>
                  <a:srgbClr val="001965"/>
                </a:solidFill>
                <a:latin typeface="Verdana" pitchFamily="34" charset="0"/>
              </a:endParaRPr>
            </a:p>
          </p:txBody>
        </p:sp>
        <p:cxnSp>
          <p:nvCxnSpPr>
            <p:cNvPr id="31849" name="Straight Connector 115"/>
            <p:cNvCxnSpPr>
              <a:cxnSpLocks noChangeShapeType="1"/>
            </p:cNvCxnSpPr>
            <p:nvPr/>
          </p:nvCxnSpPr>
          <p:spPr bwMode="auto">
            <a:xfrm flipV="1">
              <a:off x="8096005" y="1910591"/>
              <a:ext cx="423137" cy="2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1797" name="TextBox 117"/>
          <p:cNvSpPr txBox="1">
            <a:spLocks noChangeArrowheads="1"/>
          </p:cNvSpPr>
          <p:nvPr/>
        </p:nvSpPr>
        <p:spPr bwMode="auto">
          <a:xfrm>
            <a:off x="641350" y="5774134"/>
            <a:ext cx="192087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/>
            <a:r>
              <a:rPr lang="en-GB" sz="1100" b="1">
                <a:solidFill>
                  <a:srgbClr val="001965"/>
                </a:solidFill>
                <a:latin typeface="Verdana" pitchFamily="34" charset="0"/>
              </a:rPr>
              <a:t>Hypoglycaemia zone</a:t>
            </a:r>
            <a:endParaRPr lang="en-US" sz="1100" b="1">
              <a:solidFill>
                <a:srgbClr val="001965"/>
              </a:solidFill>
              <a:latin typeface="Verdana" pitchFamily="34" charset="0"/>
            </a:endParaRPr>
          </a:p>
        </p:txBody>
      </p:sp>
      <p:sp>
        <p:nvSpPr>
          <p:cNvPr id="31798" name="Line 8"/>
          <p:cNvSpPr>
            <a:spLocks noChangeShapeType="1"/>
          </p:cNvSpPr>
          <p:nvPr/>
        </p:nvSpPr>
        <p:spPr bwMode="auto">
          <a:xfrm flipH="1">
            <a:off x="8424863" y="2354659"/>
            <a:ext cx="0" cy="38893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31799" name="Text Box 11"/>
          <p:cNvSpPr txBox="1">
            <a:spLocks noChangeArrowheads="1"/>
          </p:cNvSpPr>
          <p:nvPr/>
        </p:nvSpPr>
        <p:spPr bwMode="auto">
          <a:xfrm>
            <a:off x="8396288" y="5258196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54</a:t>
            </a:r>
          </a:p>
        </p:txBody>
      </p:sp>
      <p:sp>
        <p:nvSpPr>
          <p:cNvPr id="31800" name="Text Box 11"/>
          <p:cNvSpPr txBox="1">
            <a:spLocks noChangeArrowheads="1"/>
          </p:cNvSpPr>
          <p:nvPr/>
        </p:nvSpPr>
        <p:spPr bwMode="auto">
          <a:xfrm>
            <a:off x="8396288" y="4608909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90</a:t>
            </a:r>
          </a:p>
        </p:txBody>
      </p:sp>
      <p:sp>
        <p:nvSpPr>
          <p:cNvPr id="31801" name="Text Box 11"/>
          <p:cNvSpPr txBox="1">
            <a:spLocks noChangeArrowheads="1"/>
          </p:cNvSpPr>
          <p:nvPr/>
        </p:nvSpPr>
        <p:spPr bwMode="auto">
          <a:xfrm>
            <a:off x="8396288" y="5583634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36</a:t>
            </a:r>
          </a:p>
        </p:txBody>
      </p:sp>
      <p:sp>
        <p:nvSpPr>
          <p:cNvPr id="31802" name="Text Box 11"/>
          <p:cNvSpPr txBox="1">
            <a:spLocks noChangeArrowheads="1"/>
          </p:cNvSpPr>
          <p:nvPr/>
        </p:nvSpPr>
        <p:spPr bwMode="auto">
          <a:xfrm>
            <a:off x="8396288" y="5909071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18</a:t>
            </a:r>
          </a:p>
        </p:txBody>
      </p:sp>
      <p:sp>
        <p:nvSpPr>
          <p:cNvPr id="31803" name="Text Box 11"/>
          <p:cNvSpPr txBox="1">
            <a:spLocks noChangeArrowheads="1"/>
          </p:cNvSpPr>
          <p:nvPr/>
        </p:nvSpPr>
        <p:spPr bwMode="auto">
          <a:xfrm>
            <a:off x="8396288" y="3634184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144</a:t>
            </a:r>
          </a:p>
        </p:txBody>
      </p:sp>
      <p:sp>
        <p:nvSpPr>
          <p:cNvPr id="31804" name="Text Box 11"/>
          <p:cNvSpPr txBox="1">
            <a:spLocks noChangeArrowheads="1"/>
          </p:cNvSpPr>
          <p:nvPr/>
        </p:nvSpPr>
        <p:spPr bwMode="auto">
          <a:xfrm>
            <a:off x="8396288" y="4283471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108</a:t>
            </a:r>
          </a:p>
        </p:txBody>
      </p:sp>
      <p:sp>
        <p:nvSpPr>
          <p:cNvPr id="31805" name="Text Box 11"/>
          <p:cNvSpPr txBox="1">
            <a:spLocks noChangeArrowheads="1"/>
          </p:cNvSpPr>
          <p:nvPr/>
        </p:nvSpPr>
        <p:spPr bwMode="auto">
          <a:xfrm>
            <a:off x="8396288" y="3958034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126</a:t>
            </a:r>
          </a:p>
        </p:txBody>
      </p:sp>
      <p:sp>
        <p:nvSpPr>
          <p:cNvPr id="31806" name="Text Box 11"/>
          <p:cNvSpPr txBox="1">
            <a:spLocks noChangeArrowheads="1"/>
          </p:cNvSpPr>
          <p:nvPr/>
        </p:nvSpPr>
        <p:spPr bwMode="auto">
          <a:xfrm>
            <a:off x="8396288" y="3308746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162</a:t>
            </a:r>
          </a:p>
        </p:txBody>
      </p:sp>
      <p:sp>
        <p:nvSpPr>
          <p:cNvPr id="31807" name="Text Box 11"/>
          <p:cNvSpPr txBox="1">
            <a:spLocks noChangeArrowheads="1"/>
          </p:cNvSpPr>
          <p:nvPr/>
        </p:nvSpPr>
        <p:spPr bwMode="auto">
          <a:xfrm>
            <a:off x="8396288" y="2983309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180</a:t>
            </a:r>
          </a:p>
        </p:txBody>
      </p:sp>
      <p:sp>
        <p:nvSpPr>
          <p:cNvPr id="31808" name="Text Box 11"/>
          <p:cNvSpPr txBox="1">
            <a:spLocks noChangeArrowheads="1"/>
          </p:cNvSpPr>
          <p:nvPr/>
        </p:nvSpPr>
        <p:spPr bwMode="auto">
          <a:xfrm>
            <a:off x="8396288" y="2657871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198</a:t>
            </a:r>
          </a:p>
        </p:txBody>
      </p:sp>
      <p:sp>
        <p:nvSpPr>
          <p:cNvPr id="31809" name="Text Box 11"/>
          <p:cNvSpPr txBox="1">
            <a:spLocks noChangeArrowheads="1"/>
          </p:cNvSpPr>
          <p:nvPr/>
        </p:nvSpPr>
        <p:spPr bwMode="auto">
          <a:xfrm>
            <a:off x="8396288" y="2334021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216</a:t>
            </a:r>
          </a:p>
        </p:txBody>
      </p:sp>
      <p:sp>
        <p:nvSpPr>
          <p:cNvPr id="31810" name="Text Box 11"/>
          <p:cNvSpPr txBox="1">
            <a:spLocks noChangeArrowheads="1"/>
          </p:cNvSpPr>
          <p:nvPr/>
        </p:nvSpPr>
        <p:spPr bwMode="auto">
          <a:xfrm>
            <a:off x="8396288" y="4913709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72</a:t>
            </a:r>
          </a:p>
        </p:txBody>
      </p:sp>
      <p:sp>
        <p:nvSpPr>
          <p:cNvPr id="31811" name="Text Box 11"/>
          <p:cNvSpPr txBox="1">
            <a:spLocks noChangeArrowheads="1"/>
          </p:cNvSpPr>
          <p:nvPr/>
        </p:nvSpPr>
        <p:spPr bwMode="auto">
          <a:xfrm>
            <a:off x="-53975" y="1803796"/>
            <a:ext cx="11461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FPG</a:t>
            </a:r>
            <a:br>
              <a:rPr lang="en-US" sz="1200">
                <a:solidFill>
                  <a:srgbClr val="001965"/>
                </a:solidFill>
                <a:latin typeface="Verdana" pitchFamily="34" charset="0"/>
              </a:rPr>
            </a:b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(mmol/L)</a:t>
            </a:r>
          </a:p>
        </p:txBody>
      </p:sp>
      <p:sp>
        <p:nvSpPr>
          <p:cNvPr id="31812" name="Text Box 11"/>
          <p:cNvSpPr txBox="1">
            <a:spLocks noChangeArrowheads="1"/>
          </p:cNvSpPr>
          <p:nvPr/>
        </p:nvSpPr>
        <p:spPr bwMode="auto">
          <a:xfrm>
            <a:off x="8047038" y="1845071"/>
            <a:ext cx="1028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FPG</a:t>
            </a:r>
            <a:br>
              <a:rPr lang="en-US" sz="1200">
                <a:solidFill>
                  <a:srgbClr val="001965"/>
                </a:solidFill>
                <a:latin typeface="Verdana" pitchFamily="34" charset="0"/>
              </a:rPr>
            </a:b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(mg/dL)</a:t>
            </a:r>
          </a:p>
        </p:txBody>
      </p:sp>
      <p:grpSp>
        <p:nvGrpSpPr>
          <p:cNvPr id="4" name="Group 110"/>
          <p:cNvGrpSpPr>
            <a:grpSpLocks/>
          </p:cNvGrpSpPr>
          <p:nvPr/>
        </p:nvGrpSpPr>
        <p:grpSpPr bwMode="auto">
          <a:xfrm>
            <a:off x="628650" y="3142059"/>
            <a:ext cx="7791450" cy="2063750"/>
            <a:chOff x="628650" y="2779713"/>
            <a:chExt cx="7791450" cy="2063750"/>
          </a:xfrm>
        </p:grpSpPr>
        <p:cxnSp>
          <p:nvCxnSpPr>
            <p:cNvPr id="31815" name="Straight Connector 113"/>
            <p:cNvCxnSpPr>
              <a:cxnSpLocks noChangeShapeType="1"/>
            </p:cNvCxnSpPr>
            <p:nvPr/>
          </p:nvCxnSpPr>
          <p:spPr bwMode="auto">
            <a:xfrm flipV="1">
              <a:off x="628650" y="3705225"/>
              <a:ext cx="7791450" cy="0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31816" name="Group 77"/>
            <p:cNvGrpSpPr>
              <a:grpSpLocks/>
            </p:cNvGrpSpPr>
            <p:nvPr/>
          </p:nvGrpSpPr>
          <p:grpSpPr bwMode="auto">
            <a:xfrm>
              <a:off x="671513" y="2786063"/>
              <a:ext cx="7681912" cy="2057400"/>
              <a:chOff x="831851" y="2130425"/>
              <a:chExt cx="7913686" cy="2057400"/>
            </a:xfrm>
          </p:grpSpPr>
          <p:sp>
            <p:nvSpPr>
              <p:cNvPr id="79" name="Oval 78"/>
              <p:cNvSpPr/>
              <p:nvPr/>
            </p:nvSpPr>
            <p:spPr bwMode="auto">
              <a:xfrm>
                <a:off x="831851" y="2701925"/>
                <a:ext cx="142279" cy="136525"/>
              </a:xfrm>
              <a:prstGeom prst="ellipse">
                <a:avLst/>
              </a:prstGeom>
              <a:solidFill>
                <a:schemeClr val="accent4">
                  <a:lumMod val="50000"/>
                  <a:lumOff val="50000"/>
                </a:schemeClr>
              </a:solidFill>
              <a:ln w="3175" cap="flat" cmpd="sng" algn="ctr">
                <a:solidFill>
                  <a:schemeClr val="accent4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>
                  <a:solidFill>
                    <a:srgbClr val="000000"/>
                  </a:solidFill>
                  <a:latin typeface="Verdana" charset="0"/>
                  <a:cs typeface="MS PGothic"/>
                </a:endParaRPr>
              </a:p>
            </p:txBody>
          </p:sp>
          <p:sp>
            <p:nvSpPr>
              <p:cNvPr id="80" name="Oval 79"/>
              <p:cNvSpPr/>
              <p:nvPr/>
            </p:nvSpPr>
            <p:spPr bwMode="auto">
              <a:xfrm>
                <a:off x="1100056" y="2614612"/>
                <a:ext cx="142279" cy="136525"/>
              </a:xfrm>
              <a:prstGeom prst="ellipse">
                <a:avLst/>
              </a:prstGeom>
              <a:solidFill>
                <a:schemeClr val="accent4">
                  <a:lumMod val="50000"/>
                  <a:lumOff val="50000"/>
                </a:schemeClr>
              </a:solidFill>
              <a:ln w="3175" cap="flat" cmpd="sng" algn="ctr">
                <a:solidFill>
                  <a:schemeClr val="accent4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>
                  <a:solidFill>
                    <a:srgbClr val="000000"/>
                  </a:solidFill>
                  <a:latin typeface="Verdana" charset="0"/>
                  <a:cs typeface="MS PGothic"/>
                </a:endParaRPr>
              </a:p>
            </p:txBody>
          </p:sp>
          <p:sp>
            <p:nvSpPr>
              <p:cNvPr id="81" name="Oval 80"/>
              <p:cNvSpPr/>
              <p:nvPr/>
            </p:nvSpPr>
            <p:spPr bwMode="auto">
              <a:xfrm>
                <a:off x="1368261" y="3246437"/>
                <a:ext cx="142279" cy="136525"/>
              </a:xfrm>
              <a:prstGeom prst="ellipse">
                <a:avLst/>
              </a:prstGeom>
              <a:solidFill>
                <a:schemeClr val="accent4">
                  <a:lumMod val="50000"/>
                  <a:lumOff val="50000"/>
                </a:schemeClr>
              </a:solidFill>
              <a:ln w="3175" cap="flat" cmpd="sng" algn="ctr">
                <a:solidFill>
                  <a:schemeClr val="accent4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>
                  <a:solidFill>
                    <a:srgbClr val="000000"/>
                  </a:solidFill>
                  <a:latin typeface="Verdana" charset="0"/>
                  <a:cs typeface="MS PGothic"/>
                </a:endParaRPr>
              </a:p>
            </p:txBody>
          </p:sp>
          <p:sp>
            <p:nvSpPr>
              <p:cNvPr id="82" name="Oval 81"/>
              <p:cNvSpPr/>
              <p:nvPr/>
            </p:nvSpPr>
            <p:spPr bwMode="auto">
              <a:xfrm>
                <a:off x="1634830" y="2814637"/>
                <a:ext cx="145551" cy="136525"/>
              </a:xfrm>
              <a:prstGeom prst="ellipse">
                <a:avLst/>
              </a:prstGeom>
              <a:solidFill>
                <a:schemeClr val="accent4">
                  <a:lumMod val="50000"/>
                  <a:lumOff val="50000"/>
                </a:schemeClr>
              </a:solidFill>
              <a:ln w="3175" cap="flat" cmpd="sng" algn="ctr">
                <a:solidFill>
                  <a:schemeClr val="accent4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>
                  <a:solidFill>
                    <a:srgbClr val="000000"/>
                  </a:solidFill>
                  <a:latin typeface="Verdana" charset="0"/>
                  <a:cs typeface="MS PGothic"/>
                </a:endParaRPr>
              </a:p>
            </p:txBody>
          </p:sp>
          <p:sp>
            <p:nvSpPr>
              <p:cNvPr id="83" name="Oval 82"/>
              <p:cNvSpPr/>
              <p:nvPr/>
            </p:nvSpPr>
            <p:spPr bwMode="auto">
              <a:xfrm>
                <a:off x="1903036" y="3506787"/>
                <a:ext cx="143915" cy="136525"/>
              </a:xfrm>
              <a:prstGeom prst="ellipse">
                <a:avLst/>
              </a:prstGeom>
              <a:solidFill>
                <a:schemeClr val="accent4">
                  <a:lumMod val="50000"/>
                  <a:lumOff val="50000"/>
                </a:schemeClr>
              </a:solidFill>
              <a:ln w="3175" cap="flat" cmpd="sng" algn="ctr">
                <a:solidFill>
                  <a:schemeClr val="accent4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>
                  <a:solidFill>
                    <a:srgbClr val="000000"/>
                  </a:solidFill>
                  <a:latin typeface="Verdana" charset="0"/>
                  <a:cs typeface="MS PGothic"/>
                </a:endParaRPr>
              </a:p>
            </p:txBody>
          </p:sp>
          <p:sp>
            <p:nvSpPr>
              <p:cNvPr id="84" name="Oval 83"/>
              <p:cNvSpPr/>
              <p:nvPr/>
            </p:nvSpPr>
            <p:spPr bwMode="auto">
              <a:xfrm>
                <a:off x="2171241" y="3359150"/>
                <a:ext cx="143915" cy="136525"/>
              </a:xfrm>
              <a:prstGeom prst="ellipse">
                <a:avLst/>
              </a:prstGeom>
              <a:solidFill>
                <a:schemeClr val="accent4">
                  <a:lumMod val="50000"/>
                  <a:lumOff val="50000"/>
                </a:schemeClr>
              </a:solidFill>
              <a:ln w="3175" cap="flat" cmpd="sng" algn="ctr">
                <a:solidFill>
                  <a:schemeClr val="accent4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>
                  <a:solidFill>
                    <a:srgbClr val="000000"/>
                  </a:solidFill>
                  <a:latin typeface="Verdana" charset="0"/>
                  <a:cs typeface="MS PGothic"/>
                </a:endParaRPr>
              </a:p>
            </p:txBody>
          </p:sp>
          <p:sp>
            <p:nvSpPr>
              <p:cNvPr id="85" name="Oval 84"/>
              <p:cNvSpPr/>
              <p:nvPr/>
            </p:nvSpPr>
            <p:spPr bwMode="auto">
              <a:xfrm>
                <a:off x="2439446" y="3467100"/>
                <a:ext cx="143915" cy="136525"/>
              </a:xfrm>
              <a:prstGeom prst="ellipse">
                <a:avLst/>
              </a:prstGeom>
              <a:solidFill>
                <a:schemeClr val="accent4">
                  <a:lumMod val="50000"/>
                  <a:lumOff val="50000"/>
                </a:schemeClr>
              </a:solidFill>
              <a:ln w="3175" cap="flat" cmpd="sng" algn="ctr">
                <a:solidFill>
                  <a:schemeClr val="accent4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>
                  <a:solidFill>
                    <a:srgbClr val="000000"/>
                  </a:solidFill>
                  <a:latin typeface="Verdana" charset="0"/>
                  <a:cs typeface="MS PGothic"/>
                </a:endParaRPr>
              </a:p>
            </p:txBody>
          </p:sp>
          <p:sp>
            <p:nvSpPr>
              <p:cNvPr id="86" name="Oval 85"/>
              <p:cNvSpPr/>
              <p:nvPr/>
            </p:nvSpPr>
            <p:spPr bwMode="auto">
              <a:xfrm>
                <a:off x="2706016" y="3768725"/>
                <a:ext cx="145550" cy="136525"/>
              </a:xfrm>
              <a:prstGeom prst="ellipse">
                <a:avLst/>
              </a:prstGeom>
              <a:solidFill>
                <a:schemeClr val="accent4">
                  <a:lumMod val="50000"/>
                  <a:lumOff val="50000"/>
                </a:schemeClr>
              </a:solidFill>
              <a:ln w="3175" cap="flat" cmpd="sng" algn="ctr">
                <a:solidFill>
                  <a:schemeClr val="accent4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>
                  <a:solidFill>
                    <a:srgbClr val="000000"/>
                  </a:solidFill>
                  <a:latin typeface="Verdana" charset="0"/>
                  <a:cs typeface="MS PGothic"/>
                </a:endParaRPr>
              </a:p>
            </p:txBody>
          </p:sp>
          <p:sp>
            <p:nvSpPr>
              <p:cNvPr id="87" name="Oval 86"/>
              <p:cNvSpPr/>
              <p:nvPr/>
            </p:nvSpPr>
            <p:spPr bwMode="auto">
              <a:xfrm>
                <a:off x="2974221" y="2617787"/>
                <a:ext cx="145550" cy="134938"/>
              </a:xfrm>
              <a:prstGeom prst="ellipse">
                <a:avLst/>
              </a:prstGeom>
              <a:solidFill>
                <a:schemeClr val="accent4">
                  <a:lumMod val="50000"/>
                  <a:lumOff val="50000"/>
                </a:schemeClr>
              </a:solidFill>
              <a:ln w="3175" cap="flat" cmpd="sng" algn="ctr">
                <a:solidFill>
                  <a:schemeClr val="accent4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>
                  <a:solidFill>
                    <a:srgbClr val="000000"/>
                  </a:solidFill>
                  <a:latin typeface="Verdana" charset="0"/>
                  <a:cs typeface="MS PGothic"/>
                </a:endParaRPr>
              </a:p>
            </p:txBody>
          </p:sp>
          <p:sp>
            <p:nvSpPr>
              <p:cNvPr id="88" name="Oval 87"/>
              <p:cNvSpPr/>
              <p:nvPr/>
            </p:nvSpPr>
            <p:spPr bwMode="auto">
              <a:xfrm>
                <a:off x="3244061" y="3098800"/>
                <a:ext cx="142280" cy="136525"/>
              </a:xfrm>
              <a:prstGeom prst="ellipse">
                <a:avLst/>
              </a:prstGeom>
              <a:solidFill>
                <a:schemeClr val="accent4">
                  <a:lumMod val="50000"/>
                  <a:lumOff val="50000"/>
                </a:schemeClr>
              </a:solidFill>
              <a:ln w="3175" cap="flat" cmpd="sng" algn="ctr">
                <a:solidFill>
                  <a:schemeClr val="accent4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>
                  <a:solidFill>
                    <a:srgbClr val="000000"/>
                  </a:solidFill>
                  <a:latin typeface="Verdana" charset="0"/>
                  <a:cs typeface="MS PGothic"/>
                </a:endParaRPr>
              </a:p>
            </p:txBody>
          </p:sp>
          <p:sp>
            <p:nvSpPr>
              <p:cNvPr id="89" name="Oval 88"/>
              <p:cNvSpPr/>
              <p:nvPr/>
            </p:nvSpPr>
            <p:spPr bwMode="auto">
              <a:xfrm>
                <a:off x="3512266" y="2397125"/>
                <a:ext cx="142280" cy="136525"/>
              </a:xfrm>
              <a:prstGeom prst="ellipse">
                <a:avLst/>
              </a:prstGeom>
              <a:solidFill>
                <a:schemeClr val="accent4">
                  <a:lumMod val="50000"/>
                  <a:lumOff val="50000"/>
                </a:schemeClr>
              </a:solidFill>
              <a:ln w="3175" cap="flat" cmpd="sng" algn="ctr">
                <a:solidFill>
                  <a:schemeClr val="accent4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>
                  <a:solidFill>
                    <a:srgbClr val="000000"/>
                  </a:solidFill>
                  <a:latin typeface="Verdana" charset="0"/>
                  <a:cs typeface="MS PGothic"/>
                </a:endParaRPr>
              </a:p>
            </p:txBody>
          </p:sp>
          <p:sp>
            <p:nvSpPr>
              <p:cNvPr id="90" name="Oval 89"/>
              <p:cNvSpPr/>
              <p:nvPr/>
            </p:nvSpPr>
            <p:spPr bwMode="auto">
              <a:xfrm>
                <a:off x="3780471" y="3270250"/>
                <a:ext cx="142280" cy="134937"/>
              </a:xfrm>
              <a:prstGeom prst="ellipse">
                <a:avLst/>
              </a:prstGeom>
              <a:solidFill>
                <a:schemeClr val="accent4">
                  <a:lumMod val="50000"/>
                  <a:lumOff val="50000"/>
                </a:schemeClr>
              </a:solidFill>
              <a:ln w="3175" cap="flat" cmpd="sng" algn="ctr">
                <a:solidFill>
                  <a:schemeClr val="accent4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>
                  <a:solidFill>
                    <a:srgbClr val="000000"/>
                  </a:solidFill>
                  <a:latin typeface="Verdana" charset="0"/>
                  <a:cs typeface="MS PGothic"/>
                </a:endParaRPr>
              </a:p>
            </p:txBody>
          </p:sp>
          <p:sp>
            <p:nvSpPr>
              <p:cNvPr id="91" name="Oval 90"/>
              <p:cNvSpPr/>
              <p:nvPr/>
            </p:nvSpPr>
            <p:spPr bwMode="auto">
              <a:xfrm>
                <a:off x="4045406" y="3751262"/>
                <a:ext cx="145551" cy="136525"/>
              </a:xfrm>
              <a:prstGeom prst="ellipse">
                <a:avLst/>
              </a:prstGeom>
              <a:solidFill>
                <a:schemeClr val="accent4">
                  <a:lumMod val="50000"/>
                  <a:lumOff val="50000"/>
                </a:schemeClr>
              </a:solidFill>
              <a:ln w="3175" cap="flat" cmpd="sng" algn="ctr">
                <a:solidFill>
                  <a:schemeClr val="accent4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>
                  <a:solidFill>
                    <a:srgbClr val="000000"/>
                  </a:solidFill>
                  <a:latin typeface="Verdana" charset="0"/>
                  <a:cs typeface="MS PGothic"/>
                </a:endParaRPr>
              </a:p>
            </p:txBody>
          </p:sp>
          <p:sp>
            <p:nvSpPr>
              <p:cNvPr id="92" name="Oval 91"/>
              <p:cNvSpPr/>
              <p:nvPr/>
            </p:nvSpPr>
            <p:spPr bwMode="auto">
              <a:xfrm>
                <a:off x="4315247" y="2854325"/>
                <a:ext cx="142279" cy="136525"/>
              </a:xfrm>
              <a:prstGeom prst="ellipse">
                <a:avLst/>
              </a:prstGeom>
              <a:solidFill>
                <a:schemeClr val="accent4">
                  <a:lumMod val="50000"/>
                  <a:lumOff val="50000"/>
                </a:schemeClr>
              </a:solidFill>
              <a:ln w="3175" cap="flat" cmpd="sng" algn="ctr">
                <a:solidFill>
                  <a:schemeClr val="accent4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>
                  <a:solidFill>
                    <a:srgbClr val="000000"/>
                  </a:solidFill>
                  <a:latin typeface="Verdana" charset="0"/>
                  <a:cs typeface="MS PGothic"/>
                </a:endParaRPr>
              </a:p>
            </p:txBody>
          </p:sp>
          <p:sp>
            <p:nvSpPr>
              <p:cNvPr id="93" name="Oval 92"/>
              <p:cNvSpPr/>
              <p:nvPr/>
            </p:nvSpPr>
            <p:spPr bwMode="auto">
              <a:xfrm>
                <a:off x="4583452" y="3006725"/>
                <a:ext cx="142279" cy="136525"/>
              </a:xfrm>
              <a:prstGeom prst="ellipse">
                <a:avLst/>
              </a:prstGeom>
              <a:solidFill>
                <a:schemeClr val="accent4">
                  <a:lumMod val="50000"/>
                  <a:lumOff val="50000"/>
                </a:schemeClr>
              </a:solidFill>
              <a:ln w="3175" cap="flat" cmpd="sng" algn="ctr">
                <a:solidFill>
                  <a:schemeClr val="accent4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>
                  <a:solidFill>
                    <a:srgbClr val="000000"/>
                  </a:solidFill>
                  <a:latin typeface="Verdana" charset="0"/>
                  <a:cs typeface="MS PGothic"/>
                </a:endParaRPr>
              </a:p>
            </p:txBody>
          </p:sp>
          <p:sp>
            <p:nvSpPr>
              <p:cNvPr id="94" name="Oval 93"/>
              <p:cNvSpPr/>
              <p:nvPr/>
            </p:nvSpPr>
            <p:spPr bwMode="auto">
              <a:xfrm>
                <a:off x="4851657" y="2130425"/>
                <a:ext cx="142279" cy="136525"/>
              </a:xfrm>
              <a:prstGeom prst="ellipse">
                <a:avLst/>
              </a:prstGeom>
              <a:solidFill>
                <a:schemeClr val="accent4">
                  <a:lumMod val="50000"/>
                  <a:lumOff val="50000"/>
                </a:schemeClr>
              </a:solidFill>
              <a:ln w="3175" cap="flat" cmpd="sng" algn="ctr">
                <a:solidFill>
                  <a:schemeClr val="accent4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>
                  <a:solidFill>
                    <a:srgbClr val="000000"/>
                  </a:solidFill>
                  <a:latin typeface="Verdana" charset="0"/>
                  <a:cs typeface="MS PGothic"/>
                </a:endParaRPr>
              </a:p>
            </p:txBody>
          </p:sp>
          <p:sp>
            <p:nvSpPr>
              <p:cNvPr id="95" name="Oval 94"/>
              <p:cNvSpPr/>
              <p:nvPr/>
            </p:nvSpPr>
            <p:spPr bwMode="auto">
              <a:xfrm>
                <a:off x="5119862" y="2679700"/>
                <a:ext cx="142279" cy="136525"/>
              </a:xfrm>
              <a:prstGeom prst="ellipse">
                <a:avLst/>
              </a:prstGeom>
              <a:solidFill>
                <a:schemeClr val="accent4">
                  <a:lumMod val="50000"/>
                  <a:lumOff val="50000"/>
                </a:schemeClr>
              </a:solidFill>
              <a:ln w="3175" cap="flat" cmpd="sng" algn="ctr">
                <a:solidFill>
                  <a:schemeClr val="accent4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>
                  <a:solidFill>
                    <a:srgbClr val="000000"/>
                  </a:solidFill>
                  <a:latin typeface="Verdana" charset="0"/>
                  <a:cs typeface="MS PGothic"/>
                </a:endParaRPr>
              </a:p>
            </p:txBody>
          </p:sp>
          <p:sp>
            <p:nvSpPr>
              <p:cNvPr id="96" name="Oval 95"/>
              <p:cNvSpPr/>
              <p:nvPr/>
            </p:nvSpPr>
            <p:spPr bwMode="auto">
              <a:xfrm>
                <a:off x="5386431" y="3462337"/>
                <a:ext cx="145551" cy="134938"/>
              </a:xfrm>
              <a:prstGeom prst="ellipse">
                <a:avLst/>
              </a:prstGeom>
              <a:solidFill>
                <a:schemeClr val="accent4">
                  <a:lumMod val="50000"/>
                  <a:lumOff val="50000"/>
                </a:schemeClr>
              </a:solidFill>
              <a:ln w="3175" cap="flat" cmpd="sng" algn="ctr">
                <a:solidFill>
                  <a:schemeClr val="accent4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>
                  <a:solidFill>
                    <a:srgbClr val="000000"/>
                  </a:solidFill>
                  <a:latin typeface="Verdana" charset="0"/>
                  <a:cs typeface="MS PGothic"/>
                </a:endParaRPr>
              </a:p>
            </p:txBody>
          </p:sp>
          <p:sp>
            <p:nvSpPr>
              <p:cNvPr id="97" name="Oval 96"/>
              <p:cNvSpPr/>
              <p:nvPr/>
            </p:nvSpPr>
            <p:spPr bwMode="auto">
              <a:xfrm>
                <a:off x="5728230" y="3103562"/>
                <a:ext cx="145550" cy="136525"/>
              </a:xfrm>
              <a:prstGeom prst="ellipse">
                <a:avLst/>
              </a:prstGeom>
              <a:solidFill>
                <a:schemeClr val="accent4">
                  <a:lumMod val="50000"/>
                  <a:lumOff val="50000"/>
                </a:schemeClr>
              </a:solidFill>
              <a:ln w="3175" cap="flat" cmpd="sng" algn="ctr">
                <a:solidFill>
                  <a:schemeClr val="accent4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>
                  <a:solidFill>
                    <a:srgbClr val="000000"/>
                  </a:solidFill>
                  <a:latin typeface="Verdana" charset="0"/>
                  <a:cs typeface="MS PGothic"/>
                </a:endParaRPr>
              </a:p>
            </p:txBody>
          </p:sp>
          <p:sp>
            <p:nvSpPr>
              <p:cNvPr id="98" name="Oval 97"/>
              <p:cNvSpPr/>
              <p:nvPr/>
            </p:nvSpPr>
            <p:spPr bwMode="auto">
              <a:xfrm>
                <a:off x="5922842" y="4051300"/>
                <a:ext cx="142280" cy="136525"/>
              </a:xfrm>
              <a:prstGeom prst="ellipse">
                <a:avLst/>
              </a:prstGeom>
              <a:solidFill>
                <a:schemeClr val="accent4">
                  <a:lumMod val="50000"/>
                  <a:lumOff val="50000"/>
                </a:schemeClr>
              </a:solidFill>
              <a:ln w="3175" cap="flat" cmpd="sng" algn="ctr">
                <a:solidFill>
                  <a:schemeClr val="accent4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>
                  <a:solidFill>
                    <a:srgbClr val="000000"/>
                  </a:solidFill>
                  <a:latin typeface="Verdana" charset="0"/>
                  <a:cs typeface="MS PGothic"/>
                </a:endParaRPr>
              </a:p>
            </p:txBody>
          </p:sp>
          <p:sp>
            <p:nvSpPr>
              <p:cNvPr id="99" name="Oval 98"/>
              <p:cNvSpPr/>
              <p:nvPr/>
            </p:nvSpPr>
            <p:spPr bwMode="auto">
              <a:xfrm>
                <a:off x="6191047" y="3154362"/>
                <a:ext cx="142280" cy="136525"/>
              </a:xfrm>
              <a:prstGeom prst="ellipse">
                <a:avLst/>
              </a:prstGeom>
              <a:solidFill>
                <a:schemeClr val="accent4">
                  <a:lumMod val="50000"/>
                  <a:lumOff val="50000"/>
                </a:schemeClr>
              </a:solidFill>
              <a:ln w="3175" cap="flat" cmpd="sng" algn="ctr">
                <a:solidFill>
                  <a:schemeClr val="accent4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>
                  <a:solidFill>
                    <a:srgbClr val="000000"/>
                  </a:solidFill>
                  <a:latin typeface="Verdana" charset="0"/>
                  <a:cs typeface="MS PGothic"/>
                </a:endParaRPr>
              </a:p>
            </p:txBody>
          </p:sp>
          <p:sp>
            <p:nvSpPr>
              <p:cNvPr id="100" name="Oval 99"/>
              <p:cNvSpPr/>
              <p:nvPr/>
            </p:nvSpPr>
            <p:spPr bwMode="auto">
              <a:xfrm>
                <a:off x="6457617" y="2481262"/>
                <a:ext cx="145550" cy="136525"/>
              </a:xfrm>
              <a:prstGeom prst="ellipse">
                <a:avLst/>
              </a:prstGeom>
              <a:solidFill>
                <a:schemeClr val="accent4">
                  <a:lumMod val="50000"/>
                  <a:lumOff val="50000"/>
                </a:schemeClr>
              </a:solidFill>
              <a:ln w="3175" cap="flat" cmpd="sng" algn="ctr">
                <a:solidFill>
                  <a:schemeClr val="accent4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>
                  <a:solidFill>
                    <a:srgbClr val="000000"/>
                  </a:solidFill>
                  <a:latin typeface="Verdana" charset="0"/>
                  <a:cs typeface="MS PGothic"/>
                </a:endParaRPr>
              </a:p>
            </p:txBody>
          </p:sp>
          <p:sp>
            <p:nvSpPr>
              <p:cNvPr id="101" name="Oval 100"/>
              <p:cNvSpPr/>
              <p:nvPr/>
            </p:nvSpPr>
            <p:spPr bwMode="auto">
              <a:xfrm>
                <a:off x="6725822" y="2439987"/>
                <a:ext cx="145550" cy="136525"/>
              </a:xfrm>
              <a:prstGeom prst="ellipse">
                <a:avLst/>
              </a:prstGeom>
              <a:solidFill>
                <a:schemeClr val="accent4">
                  <a:lumMod val="50000"/>
                  <a:lumOff val="50000"/>
                </a:schemeClr>
              </a:solidFill>
              <a:ln w="3175" cap="flat" cmpd="sng" algn="ctr">
                <a:solidFill>
                  <a:schemeClr val="accent4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>
                  <a:solidFill>
                    <a:srgbClr val="000000"/>
                  </a:solidFill>
                  <a:latin typeface="Verdana" charset="0"/>
                  <a:cs typeface="MS PGothic"/>
                </a:endParaRPr>
              </a:p>
            </p:txBody>
          </p:sp>
          <p:sp>
            <p:nvSpPr>
              <p:cNvPr id="102" name="Oval 101"/>
              <p:cNvSpPr/>
              <p:nvPr/>
            </p:nvSpPr>
            <p:spPr bwMode="auto">
              <a:xfrm>
                <a:off x="6994027" y="3806825"/>
                <a:ext cx="143915" cy="136525"/>
              </a:xfrm>
              <a:prstGeom prst="ellipse">
                <a:avLst/>
              </a:prstGeom>
              <a:solidFill>
                <a:schemeClr val="accent4">
                  <a:lumMod val="50000"/>
                  <a:lumOff val="50000"/>
                </a:schemeClr>
              </a:solidFill>
              <a:ln w="3175" cap="flat" cmpd="sng" algn="ctr">
                <a:solidFill>
                  <a:schemeClr val="accent4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>
                  <a:solidFill>
                    <a:srgbClr val="000000"/>
                  </a:solidFill>
                  <a:latin typeface="Verdana" charset="0"/>
                  <a:cs typeface="MS PGothic"/>
                </a:endParaRPr>
              </a:p>
            </p:txBody>
          </p:sp>
          <p:sp>
            <p:nvSpPr>
              <p:cNvPr id="103" name="Oval 102"/>
              <p:cNvSpPr/>
              <p:nvPr/>
            </p:nvSpPr>
            <p:spPr bwMode="auto">
              <a:xfrm>
                <a:off x="7262232" y="3224212"/>
                <a:ext cx="143915" cy="136525"/>
              </a:xfrm>
              <a:prstGeom prst="ellipse">
                <a:avLst/>
              </a:prstGeom>
              <a:solidFill>
                <a:schemeClr val="accent4">
                  <a:lumMod val="50000"/>
                  <a:lumOff val="50000"/>
                </a:schemeClr>
              </a:solidFill>
              <a:ln w="3175" cap="flat" cmpd="sng" algn="ctr">
                <a:solidFill>
                  <a:schemeClr val="accent4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>
                  <a:solidFill>
                    <a:srgbClr val="000000"/>
                  </a:solidFill>
                  <a:latin typeface="Verdana" charset="0"/>
                  <a:cs typeface="MS PGothic"/>
                </a:endParaRPr>
              </a:p>
            </p:txBody>
          </p:sp>
          <p:sp>
            <p:nvSpPr>
              <p:cNvPr id="104" name="Oval 103"/>
              <p:cNvSpPr/>
              <p:nvPr/>
            </p:nvSpPr>
            <p:spPr bwMode="auto">
              <a:xfrm>
                <a:off x="7530437" y="3646487"/>
                <a:ext cx="143915" cy="136525"/>
              </a:xfrm>
              <a:prstGeom prst="ellipse">
                <a:avLst/>
              </a:prstGeom>
              <a:solidFill>
                <a:schemeClr val="accent4">
                  <a:lumMod val="50000"/>
                  <a:lumOff val="50000"/>
                </a:schemeClr>
              </a:solidFill>
              <a:ln w="3175" cap="flat" cmpd="sng" algn="ctr">
                <a:solidFill>
                  <a:schemeClr val="accent4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>
                  <a:solidFill>
                    <a:srgbClr val="000000"/>
                  </a:solidFill>
                  <a:latin typeface="Verdana" charset="0"/>
                  <a:cs typeface="MS PGothic"/>
                </a:endParaRPr>
              </a:p>
            </p:txBody>
          </p:sp>
          <p:sp>
            <p:nvSpPr>
              <p:cNvPr id="105" name="Oval 104"/>
              <p:cNvSpPr/>
              <p:nvPr/>
            </p:nvSpPr>
            <p:spPr bwMode="auto">
              <a:xfrm>
                <a:off x="7797007" y="2705100"/>
                <a:ext cx="145551" cy="134937"/>
              </a:xfrm>
              <a:prstGeom prst="ellipse">
                <a:avLst/>
              </a:prstGeom>
              <a:solidFill>
                <a:schemeClr val="accent4">
                  <a:lumMod val="50000"/>
                  <a:lumOff val="50000"/>
                </a:schemeClr>
              </a:solidFill>
              <a:ln w="3175" cap="flat" cmpd="sng" algn="ctr">
                <a:solidFill>
                  <a:schemeClr val="accent4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>
                  <a:solidFill>
                    <a:srgbClr val="000000"/>
                  </a:solidFill>
                  <a:latin typeface="Verdana" charset="0"/>
                  <a:cs typeface="MS PGothic"/>
                </a:endParaRPr>
              </a:p>
            </p:txBody>
          </p:sp>
          <p:sp>
            <p:nvSpPr>
              <p:cNvPr id="106" name="Oval 105"/>
              <p:cNvSpPr/>
              <p:nvPr/>
            </p:nvSpPr>
            <p:spPr bwMode="auto">
              <a:xfrm>
                <a:off x="8066848" y="2857500"/>
                <a:ext cx="142279" cy="134937"/>
              </a:xfrm>
              <a:prstGeom prst="ellipse">
                <a:avLst/>
              </a:prstGeom>
              <a:solidFill>
                <a:schemeClr val="accent4">
                  <a:lumMod val="50000"/>
                  <a:lumOff val="50000"/>
                </a:schemeClr>
              </a:solidFill>
              <a:ln w="3175" cap="flat" cmpd="sng" algn="ctr">
                <a:solidFill>
                  <a:schemeClr val="accent4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>
                  <a:solidFill>
                    <a:srgbClr val="000000"/>
                  </a:solidFill>
                  <a:latin typeface="Verdana" charset="0"/>
                  <a:cs typeface="MS PGothic"/>
                </a:endParaRPr>
              </a:p>
            </p:txBody>
          </p:sp>
          <p:sp>
            <p:nvSpPr>
              <p:cNvPr id="107" name="Oval 106"/>
              <p:cNvSpPr/>
              <p:nvPr/>
            </p:nvSpPr>
            <p:spPr bwMode="auto">
              <a:xfrm>
                <a:off x="8335053" y="3429000"/>
                <a:ext cx="142279" cy="136525"/>
              </a:xfrm>
              <a:prstGeom prst="ellipse">
                <a:avLst/>
              </a:prstGeom>
              <a:solidFill>
                <a:schemeClr val="accent4">
                  <a:lumMod val="50000"/>
                  <a:lumOff val="50000"/>
                </a:schemeClr>
              </a:solidFill>
              <a:ln w="3175" cap="flat" cmpd="sng" algn="ctr">
                <a:solidFill>
                  <a:schemeClr val="accent4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>
                  <a:solidFill>
                    <a:srgbClr val="000000"/>
                  </a:solidFill>
                  <a:latin typeface="Verdana" charset="0"/>
                  <a:cs typeface="MS PGothic"/>
                </a:endParaRPr>
              </a:p>
            </p:txBody>
          </p:sp>
          <p:sp>
            <p:nvSpPr>
              <p:cNvPr id="108" name="Oval 107"/>
              <p:cNvSpPr/>
              <p:nvPr/>
            </p:nvSpPr>
            <p:spPr bwMode="auto">
              <a:xfrm>
                <a:off x="8603258" y="3011487"/>
                <a:ext cx="142279" cy="136525"/>
              </a:xfrm>
              <a:prstGeom prst="ellipse">
                <a:avLst/>
              </a:prstGeom>
              <a:solidFill>
                <a:schemeClr val="accent4">
                  <a:lumMod val="50000"/>
                  <a:lumOff val="50000"/>
                </a:schemeClr>
              </a:solidFill>
              <a:ln w="3175" cap="flat" cmpd="sng" algn="ctr">
                <a:solidFill>
                  <a:schemeClr val="accent4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>
                  <a:solidFill>
                    <a:srgbClr val="000000"/>
                  </a:solidFill>
                  <a:latin typeface="Verdana" charset="0"/>
                  <a:cs typeface="MS PGothic"/>
                </a:endParaRPr>
              </a:p>
            </p:txBody>
          </p:sp>
        </p:grpSp>
        <p:sp>
          <p:nvSpPr>
            <p:cNvPr id="109" name="Freeform 108"/>
            <p:cNvSpPr/>
            <p:nvPr/>
          </p:nvSpPr>
          <p:spPr bwMode="auto">
            <a:xfrm>
              <a:off x="714375" y="2779713"/>
              <a:ext cx="7562850" cy="2009775"/>
            </a:xfrm>
            <a:custGeom>
              <a:avLst/>
              <a:gdLst>
                <a:gd name="connsiteX0" fmla="*/ 0 w 7791450"/>
                <a:gd name="connsiteY0" fmla="*/ 647700 h 2009775"/>
                <a:gd name="connsiteX1" fmla="*/ 285750 w 7791450"/>
                <a:gd name="connsiteY1" fmla="*/ 542925 h 2009775"/>
                <a:gd name="connsiteX2" fmla="*/ 571500 w 7791450"/>
                <a:gd name="connsiteY2" fmla="*/ 1219200 h 2009775"/>
                <a:gd name="connsiteX3" fmla="*/ 828675 w 7791450"/>
                <a:gd name="connsiteY3" fmla="*/ 762000 h 2009775"/>
                <a:gd name="connsiteX4" fmla="*/ 1095375 w 7791450"/>
                <a:gd name="connsiteY4" fmla="*/ 1485900 h 2009775"/>
                <a:gd name="connsiteX5" fmla="*/ 1352550 w 7791450"/>
                <a:gd name="connsiteY5" fmla="*/ 1304925 h 2009775"/>
                <a:gd name="connsiteX6" fmla="*/ 1619250 w 7791450"/>
                <a:gd name="connsiteY6" fmla="*/ 1419225 h 2009775"/>
                <a:gd name="connsiteX7" fmla="*/ 1885950 w 7791450"/>
                <a:gd name="connsiteY7" fmla="*/ 1724025 h 2009775"/>
                <a:gd name="connsiteX8" fmla="*/ 2152650 w 7791450"/>
                <a:gd name="connsiteY8" fmla="*/ 561975 h 2009775"/>
                <a:gd name="connsiteX9" fmla="*/ 2428875 w 7791450"/>
                <a:gd name="connsiteY9" fmla="*/ 1066800 h 2009775"/>
                <a:gd name="connsiteX10" fmla="*/ 2705100 w 7791450"/>
                <a:gd name="connsiteY10" fmla="*/ 352425 h 2009775"/>
                <a:gd name="connsiteX11" fmla="*/ 2971800 w 7791450"/>
                <a:gd name="connsiteY11" fmla="*/ 1209675 h 2009775"/>
                <a:gd name="connsiteX12" fmla="*/ 3248025 w 7791450"/>
                <a:gd name="connsiteY12" fmla="*/ 1704975 h 2009775"/>
                <a:gd name="connsiteX13" fmla="*/ 3505200 w 7791450"/>
                <a:gd name="connsiteY13" fmla="*/ 790575 h 2009775"/>
                <a:gd name="connsiteX14" fmla="*/ 3771900 w 7791450"/>
                <a:gd name="connsiteY14" fmla="*/ 981075 h 2009775"/>
                <a:gd name="connsiteX15" fmla="*/ 4048125 w 7791450"/>
                <a:gd name="connsiteY15" fmla="*/ 57150 h 2009775"/>
                <a:gd name="connsiteX16" fmla="*/ 4305300 w 7791450"/>
                <a:gd name="connsiteY16" fmla="*/ 638175 h 2009775"/>
                <a:gd name="connsiteX17" fmla="*/ 4581525 w 7791450"/>
                <a:gd name="connsiteY17" fmla="*/ 1428750 h 2009775"/>
                <a:gd name="connsiteX18" fmla="*/ 4933950 w 7791450"/>
                <a:gd name="connsiteY18" fmla="*/ 1038225 h 2009775"/>
                <a:gd name="connsiteX19" fmla="*/ 5114925 w 7791450"/>
                <a:gd name="connsiteY19" fmla="*/ 2000250 h 2009775"/>
                <a:gd name="connsiteX20" fmla="*/ 5372100 w 7791450"/>
                <a:gd name="connsiteY20" fmla="*/ 1095375 h 2009775"/>
                <a:gd name="connsiteX21" fmla="*/ 5648325 w 7791450"/>
                <a:gd name="connsiteY21" fmla="*/ 447675 h 2009775"/>
                <a:gd name="connsiteX22" fmla="*/ 5943600 w 7791450"/>
                <a:gd name="connsiteY22" fmla="*/ 381000 h 2009775"/>
                <a:gd name="connsiteX23" fmla="*/ 6200775 w 7791450"/>
                <a:gd name="connsiteY23" fmla="*/ 1771650 h 2009775"/>
                <a:gd name="connsiteX24" fmla="*/ 6467475 w 7791450"/>
                <a:gd name="connsiteY24" fmla="*/ 1143000 h 2009775"/>
                <a:gd name="connsiteX25" fmla="*/ 6743700 w 7791450"/>
                <a:gd name="connsiteY25" fmla="*/ 1638300 h 2009775"/>
                <a:gd name="connsiteX26" fmla="*/ 6991350 w 7791450"/>
                <a:gd name="connsiteY26" fmla="*/ 619125 h 2009775"/>
                <a:gd name="connsiteX27" fmla="*/ 7267575 w 7791450"/>
                <a:gd name="connsiteY27" fmla="*/ 800100 h 2009775"/>
                <a:gd name="connsiteX28" fmla="*/ 7524750 w 7791450"/>
                <a:gd name="connsiteY28" fmla="*/ 1390650 h 2009775"/>
                <a:gd name="connsiteX29" fmla="*/ 7791450 w 7791450"/>
                <a:gd name="connsiteY29" fmla="*/ 971550 h 2009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791450" h="2009775">
                  <a:moveTo>
                    <a:pt x="0" y="647700"/>
                  </a:moveTo>
                  <a:cubicBezTo>
                    <a:pt x="95250" y="547687"/>
                    <a:pt x="190500" y="447675"/>
                    <a:pt x="285750" y="542925"/>
                  </a:cubicBezTo>
                  <a:cubicBezTo>
                    <a:pt x="381000" y="638175"/>
                    <a:pt x="481013" y="1182688"/>
                    <a:pt x="571500" y="1219200"/>
                  </a:cubicBezTo>
                  <a:cubicBezTo>
                    <a:pt x="661987" y="1255712"/>
                    <a:pt x="741363" y="717550"/>
                    <a:pt x="828675" y="762000"/>
                  </a:cubicBezTo>
                  <a:cubicBezTo>
                    <a:pt x="915987" y="806450"/>
                    <a:pt x="1008063" y="1395413"/>
                    <a:pt x="1095375" y="1485900"/>
                  </a:cubicBezTo>
                  <a:cubicBezTo>
                    <a:pt x="1182687" y="1576387"/>
                    <a:pt x="1265238" y="1316037"/>
                    <a:pt x="1352550" y="1304925"/>
                  </a:cubicBezTo>
                  <a:cubicBezTo>
                    <a:pt x="1439862" y="1293813"/>
                    <a:pt x="1530350" y="1349375"/>
                    <a:pt x="1619250" y="1419225"/>
                  </a:cubicBezTo>
                  <a:cubicBezTo>
                    <a:pt x="1708150" y="1489075"/>
                    <a:pt x="1797050" y="1866900"/>
                    <a:pt x="1885950" y="1724025"/>
                  </a:cubicBezTo>
                  <a:cubicBezTo>
                    <a:pt x="1974850" y="1581150"/>
                    <a:pt x="2062163" y="671512"/>
                    <a:pt x="2152650" y="561975"/>
                  </a:cubicBezTo>
                  <a:cubicBezTo>
                    <a:pt x="2243137" y="452438"/>
                    <a:pt x="2336800" y="1101725"/>
                    <a:pt x="2428875" y="1066800"/>
                  </a:cubicBezTo>
                  <a:cubicBezTo>
                    <a:pt x="2520950" y="1031875"/>
                    <a:pt x="2614613" y="328613"/>
                    <a:pt x="2705100" y="352425"/>
                  </a:cubicBezTo>
                  <a:cubicBezTo>
                    <a:pt x="2795587" y="376237"/>
                    <a:pt x="2881313" y="984250"/>
                    <a:pt x="2971800" y="1209675"/>
                  </a:cubicBezTo>
                  <a:cubicBezTo>
                    <a:pt x="3062287" y="1435100"/>
                    <a:pt x="3159125" y="1774825"/>
                    <a:pt x="3248025" y="1704975"/>
                  </a:cubicBezTo>
                  <a:cubicBezTo>
                    <a:pt x="3336925" y="1635125"/>
                    <a:pt x="3417888" y="911225"/>
                    <a:pt x="3505200" y="790575"/>
                  </a:cubicBezTo>
                  <a:cubicBezTo>
                    <a:pt x="3592513" y="669925"/>
                    <a:pt x="3681413" y="1103313"/>
                    <a:pt x="3771900" y="981075"/>
                  </a:cubicBezTo>
                  <a:cubicBezTo>
                    <a:pt x="3862388" y="858838"/>
                    <a:pt x="3959225" y="114300"/>
                    <a:pt x="4048125" y="57150"/>
                  </a:cubicBezTo>
                  <a:cubicBezTo>
                    <a:pt x="4137025" y="0"/>
                    <a:pt x="4216400" y="409575"/>
                    <a:pt x="4305300" y="638175"/>
                  </a:cubicBezTo>
                  <a:cubicBezTo>
                    <a:pt x="4394200" y="866775"/>
                    <a:pt x="4476750" y="1362075"/>
                    <a:pt x="4581525" y="1428750"/>
                  </a:cubicBezTo>
                  <a:cubicBezTo>
                    <a:pt x="4686300" y="1495425"/>
                    <a:pt x="4845050" y="942975"/>
                    <a:pt x="4933950" y="1038225"/>
                  </a:cubicBezTo>
                  <a:cubicBezTo>
                    <a:pt x="5022850" y="1133475"/>
                    <a:pt x="5041900" y="1990725"/>
                    <a:pt x="5114925" y="2000250"/>
                  </a:cubicBezTo>
                  <a:cubicBezTo>
                    <a:pt x="5187950" y="2009775"/>
                    <a:pt x="5283200" y="1354137"/>
                    <a:pt x="5372100" y="1095375"/>
                  </a:cubicBezTo>
                  <a:cubicBezTo>
                    <a:pt x="5461000" y="836613"/>
                    <a:pt x="5553075" y="566738"/>
                    <a:pt x="5648325" y="447675"/>
                  </a:cubicBezTo>
                  <a:cubicBezTo>
                    <a:pt x="5743575" y="328612"/>
                    <a:pt x="5851525" y="160338"/>
                    <a:pt x="5943600" y="381000"/>
                  </a:cubicBezTo>
                  <a:cubicBezTo>
                    <a:pt x="6035675" y="601662"/>
                    <a:pt x="6113463" y="1644650"/>
                    <a:pt x="6200775" y="1771650"/>
                  </a:cubicBezTo>
                  <a:cubicBezTo>
                    <a:pt x="6288088" y="1898650"/>
                    <a:pt x="6376988" y="1165225"/>
                    <a:pt x="6467475" y="1143000"/>
                  </a:cubicBezTo>
                  <a:cubicBezTo>
                    <a:pt x="6557963" y="1120775"/>
                    <a:pt x="6656388" y="1725612"/>
                    <a:pt x="6743700" y="1638300"/>
                  </a:cubicBezTo>
                  <a:cubicBezTo>
                    <a:pt x="6831012" y="1550988"/>
                    <a:pt x="6904038" y="758825"/>
                    <a:pt x="6991350" y="619125"/>
                  </a:cubicBezTo>
                  <a:cubicBezTo>
                    <a:pt x="7078662" y="479425"/>
                    <a:pt x="7178675" y="671513"/>
                    <a:pt x="7267575" y="800100"/>
                  </a:cubicBezTo>
                  <a:cubicBezTo>
                    <a:pt x="7356475" y="928687"/>
                    <a:pt x="7437438" y="1362075"/>
                    <a:pt x="7524750" y="1390650"/>
                  </a:cubicBezTo>
                  <a:cubicBezTo>
                    <a:pt x="7612062" y="1419225"/>
                    <a:pt x="7701756" y="1195387"/>
                    <a:pt x="7791450" y="971550"/>
                  </a:cubicBezTo>
                </a:path>
              </a:pathLst>
            </a:custGeom>
            <a:noFill/>
            <a:ln w="571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72000" tIns="72000" rIns="72000" bIns="72000" anchor="ctr"/>
            <a:lstStyle/>
            <a:p>
              <a:pPr algn="ctr" defTabSz="914400">
                <a:spcBef>
                  <a:spcPct val="50000"/>
                </a:spcBef>
                <a:defRPr/>
              </a:pPr>
              <a:endParaRPr lang="en-US">
                <a:solidFill>
                  <a:srgbClr val="000000"/>
                </a:solidFill>
                <a:latin typeface="Verdana" charset="0"/>
                <a:cs typeface="MS PGothic"/>
              </a:endParaRPr>
            </a:p>
          </p:txBody>
        </p:sp>
      </p:grpSp>
      <p:sp>
        <p:nvSpPr>
          <p:cNvPr id="31814" name="TextBox 115"/>
          <p:cNvSpPr txBox="1">
            <a:spLocks noChangeArrowheads="1"/>
          </p:cNvSpPr>
          <p:nvPr/>
        </p:nvSpPr>
        <p:spPr bwMode="auto">
          <a:xfrm>
            <a:off x="641350" y="4885134"/>
            <a:ext cx="19192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/>
            <a:r>
              <a:rPr lang="en-GB" sz="1100" b="1">
                <a:solidFill>
                  <a:srgbClr val="001965"/>
                </a:solidFill>
                <a:latin typeface="Verdana" pitchFamily="34" charset="0"/>
              </a:rPr>
              <a:t>Target zone</a:t>
            </a:r>
            <a:endParaRPr lang="en-US" sz="1100" b="1">
              <a:solidFill>
                <a:srgbClr val="001965"/>
              </a:solidFill>
              <a:latin typeface="Verdana" pitchFamily="34" charset="0"/>
            </a:endParaRPr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ABA3A0-52DC-4B19-84E9-72B8F8E102AF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86344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96296E-6 L 0.00104 0.0986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4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52388" y="1363613"/>
            <a:ext cx="9023350" cy="56657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>
              <a:solidFill>
                <a:srgbClr val="FFFFFF"/>
              </a:solidFill>
            </a:endParaRPr>
          </a:p>
        </p:txBody>
      </p:sp>
      <p:sp>
        <p:nvSpPr>
          <p:cNvPr id="32771" name="Rectangle 131"/>
          <p:cNvSpPr>
            <a:spLocks noChangeArrowheads="1"/>
          </p:cNvSpPr>
          <p:nvPr/>
        </p:nvSpPr>
        <p:spPr bwMode="auto">
          <a:xfrm>
            <a:off x="7915275" y="6145733"/>
            <a:ext cx="1023938" cy="955675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bg1"/>
            </a:solidFill>
            <a:round/>
            <a:headEnd/>
            <a:tailEnd/>
          </a:ln>
        </p:spPr>
        <p:txBody>
          <a:bodyPr wrap="none" lIns="72000" tIns="72000" rIns="72000" bIns="72000" anchor="ctr"/>
          <a:lstStyle/>
          <a:p>
            <a:pPr algn="ctr">
              <a:spcBef>
                <a:spcPct val="50000"/>
              </a:spcBef>
            </a:pPr>
            <a:endParaRPr lang="sk-SK" b="1">
              <a:solidFill>
                <a:srgbClr val="000000"/>
              </a:solidFill>
            </a:endParaRPr>
          </a:p>
        </p:txBody>
      </p:sp>
      <p:sp>
        <p:nvSpPr>
          <p:cNvPr id="4710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12428" y="1124744"/>
            <a:ext cx="8408044" cy="1143000"/>
          </a:xfrm>
        </p:spPr>
        <p:txBody>
          <a:bodyPr lIns="91440" tIns="45720" rIns="91440" bIns="4572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cs-CZ" b="1" dirty="0" smtClean="0">
                <a:solidFill>
                  <a:srgbClr val="002060"/>
                </a:solidFill>
              </a:rPr>
              <a:t>Snížení glukózové variability                 u pacientů léčených dlouhodobými inzulinovými analogy</a:t>
            </a:r>
            <a:endParaRPr lang="en-GB" b="1" dirty="0" smtClean="0">
              <a:solidFill>
                <a:srgbClr val="002060"/>
              </a:solidFill>
            </a:endParaRPr>
          </a:p>
        </p:txBody>
      </p:sp>
      <p:sp>
        <p:nvSpPr>
          <p:cNvPr id="32773" name="Rectangle 82"/>
          <p:cNvSpPr>
            <a:spLocks noChangeArrowheads="1"/>
          </p:cNvSpPr>
          <p:nvPr/>
        </p:nvSpPr>
        <p:spPr bwMode="auto">
          <a:xfrm>
            <a:off x="646113" y="5272608"/>
            <a:ext cx="7793037" cy="773113"/>
          </a:xfrm>
          <a:prstGeom prst="rect">
            <a:avLst/>
          </a:prstGeom>
          <a:solidFill>
            <a:srgbClr val="C00000">
              <a:alpha val="3019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2000" tIns="72000" rIns="72000" bIns="72000" anchor="ctr"/>
          <a:lstStyle/>
          <a:p>
            <a:pPr algn="ctr">
              <a:spcBef>
                <a:spcPct val="50000"/>
              </a:spcBef>
            </a:pPr>
            <a:endParaRPr lang="sk-SK" b="1">
              <a:solidFill>
                <a:srgbClr val="000000"/>
              </a:solidFill>
            </a:endParaRPr>
          </a:p>
        </p:txBody>
      </p:sp>
      <p:sp>
        <p:nvSpPr>
          <p:cNvPr id="32774" name="Rectangle 81"/>
          <p:cNvSpPr>
            <a:spLocks noChangeArrowheads="1"/>
          </p:cNvSpPr>
          <p:nvPr/>
        </p:nvSpPr>
        <p:spPr bwMode="auto">
          <a:xfrm>
            <a:off x="646113" y="4382021"/>
            <a:ext cx="7793037" cy="693737"/>
          </a:xfrm>
          <a:prstGeom prst="rect">
            <a:avLst/>
          </a:prstGeom>
          <a:solidFill>
            <a:srgbClr val="92D050">
              <a:alpha val="7215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2000" tIns="72000" rIns="72000" bIns="72000" anchor="ctr"/>
          <a:lstStyle/>
          <a:p>
            <a:pPr algn="ctr">
              <a:spcBef>
                <a:spcPct val="50000"/>
              </a:spcBef>
            </a:pPr>
            <a:endParaRPr lang="sk-SK" b="1">
              <a:solidFill>
                <a:srgbClr val="000000"/>
              </a:solidFill>
            </a:endParaRPr>
          </a:p>
        </p:txBody>
      </p:sp>
      <p:sp>
        <p:nvSpPr>
          <p:cNvPr id="32775" name="Line 8"/>
          <p:cNvSpPr>
            <a:spLocks noChangeShapeType="1"/>
          </p:cNvSpPr>
          <p:nvPr/>
        </p:nvSpPr>
        <p:spPr bwMode="auto">
          <a:xfrm flipH="1">
            <a:off x="633413" y="2346846"/>
            <a:ext cx="0" cy="38893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32776" name="Text Box 11"/>
          <p:cNvSpPr txBox="1">
            <a:spLocks noChangeArrowheads="1"/>
          </p:cNvSpPr>
          <p:nvPr/>
        </p:nvSpPr>
        <p:spPr bwMode="auto">
          <a:xfrm>
            <a:off x="52388" y="5221808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3.0</a:t>
            </a:r>
          </a:p>
        </p:txBody>
      </p:sp>
      <p:sp>
        <p:nvSpPr>
          <p:cNvPr id="32777" name="Text Box 11"/>
          <p:cNvSpPr txBox="1">
            <a:spLocks noChangeArrowheads="1"/>
          </p:cNvSpPr>
          <p:nvPr/>
        </p:nvSpPr>
        <p:spPr bwMode="auto">
          <a:xfrm>
            <a:off x="52388" y="4572521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5.0</a:t>
            </a:r>
          </a:p>
        </p:txBody>
      </p:sp>
      <p:sp>
        <p:nvSpPr>
          <p:cNvPr id="32778" name="Text Box 11"/>
          <p:cNvSpPr txBox="1">
            <a:spLocks noChangeArrowheads="1"/>
          </p:cNvSpPr>
          <p:nvPr/>
        </p:nvSpPr>
        <p:spPr bwMode="auto">
          <a:xfrm>
            <a:off x="52388" y="5547246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2.0</a:t>
            </a:r>
          </a:p>
        </p:txBody>
      </p:sp>
      <p:sp>
        <p:nvSpPr>
          <p:cNvPr id="32779" name="Text Box 11"/>
          <p:cNvSpPr txBox="1">
            <a:spLocks noChangeArrowheads="1"/>
          </p:cNvSpPr>
          <p:nvPr/>
        </p:nvSpPr>
        <p:spPr bwMode="auto">
          <a:xfrm>
            <a:off x="52388" y="5872683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1.0</a:t>
            </a:r>
          </a:p>
        </p:txBody>
      </p:sp>
      <p:sp>
        <p:nvSpPr>
          <p:cNvPr id="32780" name="Text Box 11"/>
          <p:cNvSpPr txBox="1">
            <a:spLocks noChangeArrowheads="1"/>
          </p:cNvSpPr>
          <p:nvPr/>
        </p:nvSpPr>
        <p:spPr bwMode="auto">
          <a:xfrm>
            <a:off x="52388" y="3597796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8.0</a:t>
            </a:r>
          </a:p>
        </p:txBody>
      </p:sp>
      <p:sp>
        <p:nvSpPr>
          <p:cNvPr id="32781" name="Text Box 11"/>
          <p:cNvSpPr txBox="1">
            <a:spLocks noChangeArrowheads="1"/>
          </p:cNvSpPr>
          <p:nvPr/>
        </p:nvSpPr>
        <p:spPr bwMode="auto">
          <a:xfrm>
            <a:off x="52388" y="4896371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4.0</a:t>
            </a:r>
          </a:p>
        </p:txBody>
      </p:sp>
      <p:sp>
        <p:nvSpPr>
          <p:cNvPr id="32782" name="Text Box 11"/>
          <p:cNvSpPr txBox="1">
            <a:spLocks noChangeArrowheads="1"/>
          </p:cNvSpPr>
          <p:nvPr/>
        </p:nvSpPr>
        <p:spPr bwMode="auto">
          <a:xfrm>
            <a:off x="52388" y="4247083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6.0</a:t>
            </a:r>
          </a:p>
        </p:txBody>
      </p:sp>
      <p:sp>
        <p:nvSpPr>
          <p:cNvPr id="32783" name="Text Box 11"/>
          <p:cNvSpPr txBox="1">
            <a:spLocks noChangeArrowheads="1"/>
          </p:cNvSpPr>
          <p:nvPr/>
        </p:nvSpPr>
        <p:spPr bwMode="auto">
          <a:xfrm>
            <a:off x="52388" y="3921646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7.0</a:t>
            </a:r>
          </a:p>
        </p:txBody>
      </p:sp>
      <p:sp>
        <p:nvSpPr>
          <p:cNvPr id="32784" name="Text Box 11"/>
          <p:cNvSpPr txBox="1">
            <a:spLocks noChangeArrowheads="1"/>
          </p:cNvSpPr>
          <p:nvPr/>
        </p:nvSpPr>
        <p:spPr bwMode="auto">
          <a:xfrm>
            <a:off x="52388" y="3272358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9.0</a:t>
            </a:r>
          </a:p>
        </p:txBody>
      </p:sp>
      <p:sp>
        <p:nvSpPr>
          <p:cNvPr id="32785" name="Text Box 11"/>
          <p:cNvSpPr txBox="1">
            <a:spLocks noChangeArrowheads="1"/>
          </p:cNvSpPr>
          <p:nvPr/>
        </p:nvSpPr>
        <p:spPr bwMode="auto">
          <a:xfrm>
            <a:off x="52388" y="2946921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10.0</a:t>
            </a:r>
          </a:p>
        </p:txBody>
      </p:sp>
      <p:sp>
        <p:nvSpPr>
          <p:cNvPr id="32786" name="Text Box 11"/>
          <p:cNvSpPr txBox="1">
            <a:spLocks noChangeArrowheads="1"/>
          </p:cNvSpPr>
          <p:nvPr/>
        </p:nvSpPr>
        <p:spPr bwMode="auto">
          <a:xfrm>
            <a:off x="52388" y="2621483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11.0</a:t>
            </a:r>
          </a:p>
        </p:txBody>
      </p:sp>
      <p:sp>
        <p:nvSpPr>
          <p:cNvPr id="32787" name="Text Box 11"/>
          <p:cNvSpPr txBox="1">
            <a:spLocks noChangeArrowheads="1"/>
          </p:cNvSpPr>
          <p:nvPr/>
        </p:nvSpPr>
        <p:spPr bwMode="auto">
          <a:xfrm>
            <a:off x="52388" y="2297633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12.0</a:t>
            </a:r>
          </a:p>
        </p:txBody>
      </p:sp>
      <p:cxnSp>
        <p:nvCxnSpPr>
          <p:cNvPr id="115" name="Straight Connector 114"/>
          <p:cNvCxnSpPr>
            <a:cxnSpLocks noChangeShapeType="1"/>
          </p:cNvCxnSpPr>
          <p:nvPr/>
        </p:nvCxnSpPr>
        <p:spPr bwMode="auto">
          <a:xfrm>
            <a:off x="636588" y="4059758"/>
            <a:ext cx="7781925" cy="0"/>
          </a:xfrm>
          <a:prstGeom prst="line">
            <a:avLst/>
          </a:prstGeom>
          <a:noFill/>
          <a:ln w="38100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2" name="Group 118"/>
          <p:cNvGrpSpPr>
            <a:grpSpLocks/>
          </p:cNvGrpSpPr>
          <p:nvPr/>
        </p:nvGrpSpPr>
        <p:grpSpPr bwMode="auto">
          <a:xfrm>
            <a:off x="700088" y="3112021"/>
            <a:ext cx="1662112" cy="277812"/>
            <a:chOff x="6886259" y="1770380"/>
            <a:chExt cx="1662735" cy="276999"/>
          </a:xfrm>
        </p:grpSpPr>
        <p:sp>
          <p:nvSpPr>
            <p:cNvPr id="32841" name="TextBox 115"/>
            <p:cNvSpPr txBox="1">
              <a:spLocks noChangeArrowheads="1"/>
            </p:cNvSpPr>
            <p:nvPr/>
          </p:nvSpPr>
          <p:spPr bwMode="auto">
            <a:xfrm>
              <a:off x="6886259" y="1770380"/>
              <a:ext cx="1541462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8985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8985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8985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8985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GB" sz="1200" b="1">
                  <a:solidFill>
                    <a:srgbClr val="001965"/>
                  </a:solidFill>
                  <a:latin typeface="Verdana" pitchFamily="34" charset="0"/>
                </a:rPr>
                <a:t>Average FPG</a:t>
              </a:r>
              <a:endParaRPr lang="en-US" sz="1200" b="1">
                <a:solidFill>
                  <a:srgbClr val="001965"/>
                </a:solidFill>
                <a:latin typeface="Verdana" pitchFamily="34" charset="0"/>
              </a:endParaRPr>
            </a:p>
          </p:txBody>
        </p:sp>
        <p:cxnSp>
          <p:nvCxnSpPr>
            <p:cNvPr id="32842" name="Straight Connector 115"/>
            <p:cNvCxnSpPr>
              <a:cxnSpLocks noChangeShapeType="1"/>
            </p:cNvCxnSpPr>
            <p:nvPr/>
          </p:nvCxnSpPr>
          <p:spPr bwMode="auto">
            <a:xfrm flipV="1">
              <a:off x="8113815" y="1908264"/>
              <a:ext cx="435179" cy="2327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117"/>
          <p:cNvGrpSpPr/>
          <p:nvPr/>
        </p:nvGrpSpPr>
        <p:grpSpPr>
          <a:xfrm>
            <a:off x="688420" y="3600971"/>
            <a:ext cx="7709644" cy="1008062"/>
            <a:chOff x="688420" y="2722563"/>
            <a:chExt cx="7709644" cy="1008062"/>
          </a:xfrm>
          <a:solidFill>
            <a:schemeClr val="accent1"/>
          </a:solidFill>
        </p:grpSpPr>
        <p:sp>
          <p:nvSpPr>
            <p:cNvPr id="47160" name="Oval 80"/>
            <p:cNvSpPr>
              <a:spLocks noChangeArrowheads="1"/>
            </p:cNvSpPr>
            <p:nvPr/>
          </p:nvSpPr>
          <p:spPr bwMode="auto">
            <a:xfrm>
              <a:off x="688420" y="3199714"/>
              <a:ext cx="142332" cy="136176"/>
            </a:xfrm>
            <a:prstGeom prst="ellipse">
              <a:avLst/>
            </a:prstGeom>
            <a:grpFill/>
            <a:ln w="3175" algn="ctr">
              <a:solidFill>
                <a:schemeClr val="accent1"/>
              </a:solidFill>
              <a:round/>
              <a:headEnd/>
              <a:tailEnd/>
            </a:ln>
          </p:spPr>
          <p:txBody>
            <a:bodyPr wrap="none" lIns="72000" tIns="72000" rIns="72000" bIns="72000" anchor="ctr"/>
            <a:lstStyle/>
            <a:p>
              <a:pPr algn="ctr">
                <a:spcBef>
                  <a:spcPct val="50000"/>
                </a:spcBef>
                <a:defRPr/>
              </a:pPr>
              <a:endParaRPr lang="en-GB" b="1">
                <a:solidFill>
                  <a:srgbClr val="000000"/>
                </a:solidFill>
                <a:latin typeface="Arial" charset="0"/>
                <a:cs typeface="MS PGothic"/>
              </a:endParaRPr>
            </a:p>
          </p:txBody>
        </p:sp>
        <p:sp>
          <p:nvSpPr>
            <p:cNvPr id="47161" name="Oval 83"/>
            <p:cNvSpPr>
              <a:spLocks noChangeArrowheads="1"/>
            </p:cNvSpPr>
            <p:nvPr/>
          </p:nvSpPr>
          <p:spPr bwMode="auto">
            <a:xfrm>
              <a:off x="949362" y="2722563"/>
              <a:ext cx="142332" cy="136176"/>
            </a:xfrm>
            <a:prstGeom prst="ellipse">
              <a:avLst/>
            </a:prstGeom>
            <a:grpFill/>
            <a:ln w="3175" algn="ctr">
              <a:solidFill>
                <a:schemeClr val="accent1"/>
              </a:solidFill>
              <a:round/>
              <a:headEnd/>
              <a:tailEnd/>
            </a:ln>
          </p:spPr>
          <p:txBody>
            <a:bodyPr wrap="none" lIns="72000" tIns="72000" rIns="72000" bIns="72000" anchor="ctr"/>
            <a:lstStyle/>
            <a:p>
              <a:pPr algn="ctr">
                <a:spcBef>
                  <a:spcPct val="50000"/>
                </a:spcBef>
                <a:defRPr/>
              </a:pPr>
              <a:endParaRPr lang="en-GB" b="1">
                <a:solidFill>
                  <a:srgbClr val="000000"/>
                </a:solidFill>
                <a:latin typeface="Arial" charset="0"/>
                <a:cs typeface="MS PGothic"/>
              </a:endParaRPr>
            </a:p>
          </p:txBody>
        </p:sp>
        <p:sp>
          <p:nvSpPr>
            <p:cNvPr id="47162" name="Oval 84"/>
            <p:cNvSpPr>
              <a:spLocks noChangeArrowheads="1"/>
            </p:cNvSpPr>
            <p:nvPr/>
          </p:nvSpPr>
          <p:spPr bwMode="auto">
            <a:xfrm>
              <a:off x="1210304" y="3129768"/>
              <a:ext cx="142332" cy="136176"/>
            </a:xfrm>
            <a:prstGeom prst="ellipse">
              <a:avLst/>
            </a:prstGeom>
            <a:grpFill/>
            <a:ln w="3175" algn="ctr">
              <a:solidFill>
                <a:schemeClr val="accent1"/>
              </a:solidFill>
              <a:round/>
              <a:headEnd/>
              <a:tailEnd/>
            </a:ln>
          </p:spPr>
          <p:txBody>
            <a:bodyPr wrap="none" lIns="72000" tIns="72000" rIns="72000" bIns="72000" anchor="ctr"/>
            <a:lstStyle/>
            <a:p>
              <a:pPr algn="ctr">
                <a:spcBef>
                  <a:spcPct val="50000"/>
                </a:spcBef>
                <a:defRPr/>
              </a:pPr>
              <a:endParaRPr lang="en-GB" b="1">
                <a:solidFill>
                  <a:srgbClr val="000000"/>
                </a:solidFill>
                <a:latin typeface="Arial" charset="0"/>
                <a:cs typeface="MS PGothic"/>
              </a:endParaRPr>
            </a:p>
          </p:txBody>
        </p:sp>
        <p:sp>
          <p:nvSpPr>
            <p:cNvPr id="47163" name="Oval 85"/>
            <p:cNvSpPr>
              <a:spLocks noChangeArrowheads="1"/>
            </p:cNvSpPr>
            <p:nvPr/>
          </p:nvSpPr>
          <p:spPr bwMode="auto">
            <a:xfrm>
              <a:off x="1471247" y="2982377"/>
              <a:ext cx="142332" cy="136176"/>
            </a:xfrm>
            <a:prstGeom prst="ellipse">
              <a:avLst/>
            </a:prstGeom>
            <a:grpFill/>
            <a:ln w="3175" algn="ctr">
              <a:solidFill>
                <a:schemeClr val="accent1"/>
              </a:solidFill>
              <a:round/>
              <a:headEnd/>
              <a:tailEnd/>
            </a:ln>
          </p:spPr>
          <p:txBody>
            <a:bodyPr wrap="none" lIns="72000" tIns="72000" rIns="72000" bIns="72000" anchor="ctr"/>
            <a:lstStyle/>
            <a:p>
              <a:pPr algn="ctr">
                <a:spcBef>
                  <a:spcPct val="50000"/>
                </a:spcBef>
                <a:defRPr/>
              </a:pPr>
              <a:endParaRPr lang="en-GB" b="1">
                <a:solidFill>
                  <a:srgbClr val="000000"/>
                </a:solidFill>
                <a:latin typeface="Arial" charset="0"/>
                <a:cs typeface="MS PGothic"/>
              </a:endParaRPr>
            </a:p>
          </p:txBody>
        </p:sp>
        <p:sp>
          <p:nvSpPr>
            <p:cNvPr id="47164" name="Oval 86"/>
            <p:cNvSpPr>
              <a:spLocks noChangeArrowheads="1"/>
            </p:cNvSpPr>
            <p:nvPr/>
          </p:nvSpPr>
          <p:spPr bwMode="auto">
            <a:xfrm>
              <a:off x="1732189" y="3389582"/>
              <a:ext cx="142332" cy="136176"/>
            </a:xfrm>
            <a:prstGeom prst="ellipse">
              <a:avLst/>
            </a:prstGeom>
            <a:grpFill/>
            <a:ln w="3175" algn="ctr">
              <a:solidFill>
                <a:schemeClr val="accent1"/>
              </a:solidFill>
              <a:round/>
              <a:headEnd/>
              <a:tailEnd/>
            </a:ln>
          </p:spPr>
          <p:txBody>
            <a:bodyPr wrap="none" lIns="72000" tIns="72000" rIns="72000" bIns="72000" anchor="ctr"/>
            <a:lstStyle/>
            <a:p>
              <a:pPr algn="ctr">
                <a:spcBef>
                  <a:spcPct val="50000"/>
                </a:spcBef>
                <a:defRPr/>
              </a:pPr>
              <a:endParaRPr lang="en-GB" b="1">
                <a:solidFill>
                  <a:srgbClr val="000000"/>
                </a:solidFill>
                <a:latin typeface="Arial" charset="0"/>
                <a:cs typeface="MS PGothic"/>
              </a:endParaRPr>
            </a:p>
          </p:txBody>
        </p:sp>
        <p:sp>
          <p:nvSpPr>
            <p:cNvPr id="47165" name="Oval 87"/>
            <p:cNvSpPr>
              <a:spLocks noChangeArrowheads="1"/>
            </p:cNvSpPr>
            <p:nvPr/>
          </p:nvSpPr>
          <p:spPr bwMode="auto">
            <a:xfrm>
              <a:off x="1993131" y="3242191"/>
              <a:ext cx="142332" cy="136176"/>
            </a:xfrm>
            <a:prstGeom prst="ellipse">
              <a:avLst/>
            </a:prstGeom>
            <a:grpFill/>
            <a:ln w="3175" algn="ctr">
              <a:solidFill>
                <a:schemeClr val="accent1"/>
              </a:solidFill>
              <a:round/>
              <a:headEnd/>
              <a:tailEnd/>
            </a:ln>
          </p:spPr>
          <p:txBody>
            <a:bodyPr wrap="none" lIns="72000" tIns="72000" rIns="72000" bIns="72000" anchor="ctr"/>
            <a:lstStyle/>
            <a:p>
              <a:pPr algn="ctr">
                <a:spcBef>
                  <a:spcPct val="50000"/>
                </a:spcBef>
                <a:defRPr/>
              </a:pPr>
              <a:endParaRPr lang="en-GB" b="1">
                <a:solidFill>
                  <a:srgbClr val="000000"/>
                </a:solidFill>
                <a:latin typeface="Arial" charset="0"/>
                <a:cs typeface="MS PGothic"/>
              </a:endParaRPr>
            </a:p>
          </p:txBody>
        </p:sp>
        <p:sp>
          <p:nvSpPr>
            <p:cNvPr id="47166" name="Oval 88"/>
            <p:cNvSpPr>
              <a:spLocks noChangeArrowheads="1"/>
            </p:cNvSpPr>
            <p:nvPr/>
          </p:nvSpPr>
          <p:spPr bwMode="auto">
            <a:xfrm>
              <a:off x="2254073" y="3349614"/>
              <a:ext cx="142332" cy="136176"/>
            </a:xfrm>
            <a:prstGeom prst="ellipse">
              <a:avLst/>
            </a:prstGeom>
            <a:grpFill/>
            <a:ln w="3175" algn="ctr">
              <a:solidFill>
                <a:schemeClr val="accent1"/>
              </a:solidFill>
              <a:round/>
              <a:headEnd/>
              <a:tailEnd/>
            </a:ln>
          </p:spPr>
          <p:txBody>
            <a:bodyPr wrap="none" lIns="72000" tIns="72000" rIns="72000" bIns="72000" anchor="ctr"/>
            <a:lstStyle/>
            <a:p>
              <a:pPr algn="ctr">
                <a:spcBef>
                  <a:spcPct val="50000"/>
                </a:spcBef>
                <a:defRPr/>
              </a:pPr>
              <a:endParaRPr lang="en-GB" b="1">
                <a:solidFill>
                  <a:srgbClr val="000000"/>
                </a:solidFill>
                <a:latin typeface="Arial" charset="0"/>
                <a:cs typeface="MS PGothic"/>
              </a:endParaRPr>
            </a:p>
          </p:txBody>
        </p:sp>
        <p:sp>
          <p:nvSpPr>
            <p:cNvPr id="47167" name="Oval 89"/>
            <p:cNvSpPr>
              <a:spLocks noChangeArrowheads="1"/>
            </p:cNvSpPr>
            <p:nvPr/>
          </p:nvSpPr>
          <p:spPr bwMode="auto">
            <a:xfrm>
              <a:off x="2515016" y="3427060"/>
              <a:ext cx="142332" cy="136176"/>
            </a:xfrm>
            <a:prstGeom prst="ellipse">
              <a:avLst/>
            </a:prstGeom>
            <a:grpFill/>
            <a:ln w="3175" algn="ctr">
              <a:solidFill>
                <a:schemeClr val="accent1"/>
              </a:solidFill>
              <a:round/>
              <a:headEnd/>
              <a:tailEnd/>
            </a:ln>
          </p:spPr>
          <p:txBody>
            <a:bodyPr wrap="none" lIns="72000" tIns="72000" rIns="72000" bIns="72000" anchor="ctr"/>
            <a:lstStyle/>
            <a:p>
              <a:pPr algn="ctr">
                <a:spcBef>
                  <a:spcPct val="50000"/>
                </a:spcBef>
                <a:defRPr/>
              </a:pPr>
              <a:endParaRPr lang="en-GB" b="1">
                <a:solidFill>
                  <a:srgbClr val="000000"/>
                </a:solidFill>
                <a:latin typeface="Arial" charset="0"/>
                <a:cs typeface="MS PGothic"/>
              </a:endParaRPr>
            </a:p>
          </p:txBody>
        </p:sp>
        <p:sp>
          <p:nvSpPr>
            <p:cNvPr id="47168" name="Oval 90"/>
            <p:cNvSpPr>
              <a:spLocks noChangeArrowheads="1"/>
            </p:cNvSpPr>
            <p:nvPr/>
          </p:nvSpPr>
          <p:spPr bwMode="auto">
            <a:xfrm>
              <a:off x="2775958" y="2919931"/>
              <a:ext cx="142332" cy="136176"/>
            </a:xfrm>
            <a:prstGeom prst="ellipse">
              <a:avLst/>
            </a:prstGeom>
            <a:grpFill/>
            <a:ln w="3175" algn="ctr">
              <a:solidFill>
                <a:schemeClr val="accent1"/>
              </a:solidFill>
              <a:round/>
              <a:headEnd/>
              <a:tailEnd/>
            </a:ln>
          </p:spPr>
          <p:txBody>
            <a:bodyPr wrap="none" lIns="72000" tIns="72000" rIns="72000" bIns="72000" anchor="ctr"/>
            <a:lstStyle/>
            <a:p>
              <a:pPr algn="ctr">
                <a:spcBef>
                  <a:spcPct val="50000"/>
                </a:spcBef>
                <a:defRPr/>
              </a:pPr>
              <a:endParaRPr lang="en-GB" b="1">
                <a:solidFill>
                  <a:srgbClr val="000000"/>
                </a:solidFill>
                <a:latin typeface="Arial" charset="0"/>
                <a:cs typeface="MS PGothic"/>
              </a:endParaRPr>
            </a:p>
          </p:txBody>
        </p:sp>
        <p:sp>
          <p:nvSpPr>
            <p:cNvPr id="47169" name="Oval 91"/>
            <p:cNvSpPr>
              <a:spLocks noChangeArrowheads="1"/>
            </p:cNvSpPr>
            <p:nvPr/>
          </p:nvSpPr>
          <p:spPr bwMode="auto">
            <a:xfrm>
              <a:off x="3036900" y="3297158"/>
              <a:ext cx="142332" cy="136176"/>
            </a:xfrm>
            <a:prstGeom prst="ellipse">
              <a:avLst/>
            </a:prstGeom>
            <a:grpFill/>
            <a:ln w="3175" algn="ctr">
              <a:solidFill>
                <a:schemeClr val="accent1"/>
              </a:solidFill>
              <a:round/>
              <a:headEnd/>
              <a:tailEnd/>
            </a:ln>
          </p:spPr>
          <p:txBody>
            <a:bodyPr wrap="none" lIns="72000" tIns="72000" rIns="72000" bIns="72000" anchor="ctr"/>
            <a:lstStyle/>
            <a:p>
              <a:pPr algn="ctr">
                <a:spcBef>
                  <a:spcPct val="50000"/>
                </a:spcBef>
                <a:defRPr/>
              </a:pPr>
              <a:endParaRPr lang="en-GB" b="1">
                <a:solidFill>
                  <a:srgbClr val="000000"/>
                </a:solidFill>
                <a:latin typeface="Arial" charset="0"/>
                <a:cs typeface="MS PGothic"/>
              </a:endParaRPr>
            </a:p>
          </p:txBody>
        </p:sp>
        <p:sp>
          <p:nvSpPr>
            <p:cNvPr id="47170" name="Oval 92"/>
            <p:cNvSpPr>
              <a:spLocks noChangeArrowheads="1"/>
            </p:cNvSpPr>
            <p:nvPr/>
          </p:nvSpPr>
          <p:spPr bwMode="auto">
            <a:xfrm>
              <a:off x="3297842" y="2820007"/>
              <a:ext cx="142332" cy="136176"/>
            </a:xfrm>
            <a:prstGeom prst="ellipse">
              <a:avLst/>
            </a:prstGeom>
            <a:grpFill/>
            <a:ln w="3175" algn="ctr">
              <a:solidFill>
                <a:schemeClr val="accent1"/>
              </a:solidFill>
              <a:round/>
              <a:headEnd/>
              <a:tailEnd/>
            </a:ln>
          </p:spPr>
          <p:txBody>
            <a:bodyPr wrap="none" lIns="72000" tIns="72000" rIns="72000" bIns="72000" anchor="ctr"/>
            <a:lstStyle/>
            <a:p>
              <a:pPr algn="ctr">
                <a:spcBef>
                  <a:spcPct val="50000"/>
                </a:spcBef>
                <a:defRPr/>
              </a:pPr>
              <a:endParaRPr lang="en-GB" b="1">
                <a:solidFill>
                  <a:srgbClr val="000000"/>
                </a:solidFill>
                <a:latin typeface="Arial" charset="0"/>
                <a:cs typeface="MS PGothic"/>
              </a:endParaRPr>
            </a:p>
          </p:txBody>
        </p:sp>
        <p:sp>
          <p:nvSpPr>
            <p:cNvPr id="47171" name="Oval 93"/>
            <p:cNvSpPr>
              <a:spLocks noChangeArrowheads="1"/>
            </p:cNvSpPr>
            <p:nvPr/>
          </p:nvSpPr>
          <p:spPr bwMode="auto">
            <a:xfrm>
              <a:off x="3558784" y="3152267"/>
              <a:ext cx="142332" cy="136176"/>
            </a:xfrm>
            <a:prstGeom prst="ellipse">
              <a:avLst/>
            </a:prstGeom>
            <a:grpFill/>
            <a:ln w="3175" algn="ctr">
              <a:solidFill>
                <a:schemeClr val="accent1"/>
              </a:solidFill>
              <a:round/>
              <a:headEnd/>
              <a:tailEnd/>
            </a:ln>
          </p:spPr>
          <p:txBody>
            <a:bodyPr wrap="none" lIns="72000" tIns="72000" rIns="72000" bIns="72000" anchor="ctr"/>
            <a:lstStyle/>
            <a:p>
              <a:pPr algn="ctr">
                <a:spcBef>
                  <a:spcPct val="50000"/>
                </a:spcBef>
                <a:defRPr/>
              </a:pPr>
              <a:endParaRPr lang="en-GB" b="1">
                <a:solidFill>
                  <a:srgbClr val="000000"/>
                </a:solidFill>
                <a:latin typeface="Arial" charset="0"/>
                <a:cs typeface="MS PGothic"/>
              </a:endParaRPr>
            </a:p>
          </p:txBody>
        </p:sp>
        <p:sp>
          <p:nvSpPr>
            <p:cNvPr id="47172" name="Oval 94"/>
            <p:cNvSpPr>
              <a:spLocks noChangeArrowheads="1"/>
            </p:cNvSpPr>
            <p:nvPr/>
          </p:nvSpPr>
          <p:spPr bwMode="auto">
            <a:xfrm>
              <a:off x="3819727" y="3499515"/>
              <a:ext cx="142332" cy="136176"/>
            </a:xfrm>
            <a:prstGeom prst="ellipse">
              <a:avLst/>
            </a:prstGeom>
            <a:grpFill/>
            <a:ln w="3175" algn="ctr">
              <a:solidFill>
                <a:schemeClr val="accent1"/>
              </a:solidFill>
              <a:round/>
              <a:headEnd/>
              <a:tailEnd/>
            </a:ln>
          </p:spPr>
          <p:txBody>
            <a:bodyPr wrap="none" lIns="72000" tIns="72000" rIns="72000" bIns="72000" anchor="ctr"/>
            <a:lstStyle/>
            <a:p>
              <a:pPr algn="ctr">
                <a:spcBef>
                  <a:spcPct val="50000"/>
                </a:spcBef>
                <a:defRPr/>
              </a:pPr>
              <a:endParaRPr lang="en-GB" b="1">
                <a:solidFill>
                  <a:srgbClr val="000000"/>
                </a:solidFill>
                <a:latin typeface="Arial" charset="0"/>
                <a:cs typeface="MS PGothic"/>
              </a:endParaRPr>
            </a:p>
          </p:txBody>
        </p:sp>
        <p:sp>
          <p:nvSpPr>
            <p:cNvPr id="47173" name="Oval 95"/>
            <p:cNvSpPr>
              <a:spLocks noChangeArrowheads="1"/>
            </p:cNvSpPr>
            <p:nvPr/>
          </p:nvSpPr>
          <p:spPr bwMode="auto">
            <a:xfrm>
              <a:off x="4080669" y="3082321"/>
              <a:ext cx="142332" cy="136176"/>
            </a:xfrm>
            <a:prstGeom prst="ellipse">
              <a:avLst/>
            </a:prstGeom>
            <a:grpFill/>
            <a:ln w="3175" algn="ctr">
              <a:solidFill>
                <a:schemeClr val="accent1"/>
              </a:solidFill>
              <a:round/>
              <a:headEnd/>
              <a:tailEnd/>
            </a:ln>
          </p:spPr>
          <p:txBody>
            <a:bodyPr wrap="none" lIns="72000" tIns="72000" rIns="72000" bIns="72000" anchor="ctr"/>
            <a:lstStyle/>
            <a:p>
              <a:pPr algn="ctr">
                <a:spcBef>
                  <a:spcPct val="50000"/>
                </a:spcBef>
                <a:defRPr/>
              </a:pPr>
              <a:endParaRPr lang="en-GB" b="1">
                <a:solidFill>
                  <a:srgbClr val="000000"/>
                </a:solidFill>
                <a:latin typeface="Arial" charset="0"/>
                <a:cs typeface="MS PGothic"/>
              </a:endParaRPr>
            </a:p>
          </p:txBody>
        </p:sp>
        <p:sp>
          <p:nvSpPr>
            <p:cNvPr id="47174" name="Oval 96"/>
            <p:cNvSpPr>
              <a:spLocks noChangeArrowheads="1"/>
            </p:cNvSpPr>
            <p:nvPr/>
          </p:nvSpPr>
          <p:spPr bwMode="auto">
            <a:xfrm>
              <a:off x="4341611" y="3594449"/>
              <a:ext cx="142332" cy="136176"/>
            </a:xfrm>
            <a:prstGeom prst="ellipse">
              <a:avLst/>
            </a:prstGeom>
            <a:grpFill/>
            <a:ln w="3175" algn="ctr">
              <a:solidFill>
                <a:schemeClr val="accent1"/>
              </a:solidFill>
              <a:round/>
              <a:headEnd/>
              <a:tailEnd/>
            </a:ln>
          </p:spPr>
          <p:txBody>
            <a:bodyPr wrap="none" lIns="72000" tIns="72000" rIns="72000" bIns="72000" anchor="ctr"/>
            <a:lstStyle/>
            <a:p>
              <a:pPr algn="ctr">
                <a:spcBef>
                  <a:spcPct val="50000"/>
                </a:spcBef>
                <a:defRPr/>
              </a:pPr>
              <a:endParaRPr lang="en-GB" b="1">
                <a:solidFill>
                  <a:srgbClr val="000000"/>
                </a:solidFill>
                <a:latin typeface="Arial" charset="0"/>
                <a:cs typeface="MS PGothic"/>
              </a:endParaRPr>
            </a:p>
          </p:txBody>
        </p:sp>
        <p:sp>
          <p:nvSpPr>
            <p:cNvPr id="47175" name="Oval 97"/>
            <p:cNvSpPr>
              <a:spLocks noChangeArrowheads="1"/>
            </p:cNvSpPr>
            <p:nvPr/>
          </p:nvSpPr>
          <p:spPr bwMode="auto">
            <a:xfrm>
              <a:off x="4602553" y="3512604"/>
              <a:ext cx="142332" cy="136176"/>
            </a:xfrm>
            <a:prstGeom prst="ellipse">
              <a:avLst/>
            </a:prstGeom>
            <a:grpFill/>
            <a:ln w="3175" algn="ctr">
              <a:solidFill>
                <a:schemeClr val="accent1"/>
              </a:solidFill>
              <a:round/>
              <a:headEnd/>
              <a:tailEnd/>
            </a:ln>
          </p:spPr>
          <p:txBody>
            <a:bodyPr wrap="none" lIns="72000" tIns="72000" rIns="72000" bIns="72000" anchor="ctr"/>
            <a:lstStyle/>
            <a:p>
              <a:pPr algn="ctr">
                <a:spcBef>
                  <a:spcPct val="50000"/>
                </a:spcBef>
                <a:defRPr/>
              </a:pPr>
              <a:endParaRPr lang="en-GB" b="1">
                <a:solidFill>
                  <a:srgbClr val="000000"/>
                </a:solidFill>
                <a:latin typeface="Arial" charset="0"/>
                <a:cs typeface="MS PGothic"/>
              </a:endParaRPr>
            </a:p>
          </p:txBody>
        </p:sp>
        <p:sp>
          <p:nvSpPr>
            <p:cNvPr id="47176" name="Oval 98"/>
            <p:cNvSpPr>
              <a:spLocks noChangeArrowheads="1"/>
            </p:cNvSpPr>
            <p:nvPr/>
          </p:nvSpPr>
          <p:spPr bwMode="auto">
            <a:xfrm>
              <a:off x="4863495" y="2847215"/>
              <a:ext cx="142332" cy="136176"/>
            </a:xfrm>
            <a:prstGeom prst="ellipse">
              <a:avLst/>
            </a:prstGeom>
            <a:grpFill/>
            <a:ln w="3175" algn="ctr">
              <a:solidFill>
                <a:schemeClr val="accent1"/>
              </a:solidFill>
              <a:round/>
              <a:headEnd/>
              <a:tailEnd/>
            </a:ln>
          </p:spPr>
          <p:txBody>
            <a:bodyPr wrap="none" lIns="72000" tIns="72000" rIns="72000" bIns="72000" anchor="ctr"/>
            <a:lstStyle/>
            <a:p>
              <a:pPr algn="ctr">
                <a:spcBef>
                  <a:spcPct val="50000"/>
                </a:spcBef>
                <a:defRPr/>
              </a:pPr>
              <a:endParaRPr lang="en-GB" b="1">
                <a:solidFill>
                  <a:srgbClr val="000000"/>
                </a:solidFill>
                <a:latin typeface="Arial" charset="0"/>
                <a:cs typeface="MS PGothic"/>
              </a:endParaRPr>
            </a:p>
          </p:txBody>
        </p:sp>
        <p:sp>
          <p:nvSpPr>
            <p:cNvPr id="47177" name="Oval 99"/>
            <p:cNvSpPr>
              <a:spLocks noChangeArrowheads="1"/>
            </p:cNvSpPr>
            <p:nvPr/>
          </p:nvSpPr>
          <p:spPr bwMode="auto">
            <a:xfrm>
              <a:off x="5124438" y="3209453"/>
              <a:ext cx="142332" cy="136176"/>
            </a:xfrm>
            <a:prstGeom prst="ellipse">
              <a:avLst/>
            </a:prstGeom>
            <a:grpFill/>
            <a:ln w="3175" algn="ctr">
              <a:solidFill>
                <a:schemeClr val="accent1"/>
              </a:solidFill>
              <a:round/>
              <a:headEnd/>
              <a:tailEnd/>
            </a:ln>
          </p:spPr>
          <p:txBody>
            <a:bodyPr wrap="none" lIns="72000" tIns="72000" rIns="72000" bIns="72000" anchor="ctr"/>
            <a:lstStyle/>
            <a:p>
              <a:pPr algn="ctr">
                <a:spcBef>
                  <a:spcPct val="50000"/>
                </a:spcBef>
                <a:defRPr/>
              </a:pPr>
              <a:endParaRPr lang="en-GB" b="1">
                <a:solidFill>
                  <a:srgbClr val="000000"/>
                </a:solidFill>
                <a:latin typeface="Arial" charset="0"/>
                <a:cs typeface="MS PGothic"/>
              </a:endParaRPr>
            </a:p>
          </p:txBody>
        </p:sp>
        <p:sp>
          <p:nvSpPr>
            <p:cNvPr id="47178" name="Oval 100"/>
            <p:cNvSpPr>
              <a:spLocks noChangeArrowheads="1"/>
            </p:cNvSpPr>
            <p:nvPr/>
          </p:nvSpPr>
          <p:spPr bwMode="auto">
            <a:xfrm>
              <a:off x="5458369" y="2807247"/>
              <a:ext cx="142332" cy="136176"/>
            </a:xfrm>
            <a:prstGeom prst="ellipse">
              <a:avLst/>
            </a:prstGeom>
            <a:grpFill/>
            <a:ln w="3175" algn="ctr">
              <a:solidFill>
                <a:schemeClr val="accent1"/>
              </a:solidFill>
              <a:round/>
              <a:headEnd/>
              <a:tailEnd/>
            </a:ln>
          </p:spPr>
          <p:txBody>
            <a:bodyPr wrap="none" lIns="72000" tIns="72000" rIns="72000" bIns="72000" anchor="ctr"/>
            <a:lstStyle/>
            <a:p>
              <a:pPr algn="ctr">
                <a:spcBef>
                  <a:spcPct val="50000"/>
                </a:spcBef>
                <a:defRPr/>
              </a:pPr>
              <a:endParaRPr lang="en-GB" b="1">
                <a:solidFill>
                  <a:srgbClr val="000000"/>
                </a:solidFill>
                <a:latin typeface="Arial" charset="0"/>
                <a:cs typeface="MS PGothic"/>
              </a:endParaRPr>
            </a:p>
          </p:txBody>
        </p:sp>
        <p:sp>
          <p:nvSpPr>
            <p:cNvPr id="47179" name="Oval 101"/>
            <p:cNvSpPr>
              <a:spLocks noChangeArrowheads="1"/>
            </p:cNvSpPr>
            <p:nvPr/>
          </p:nvSpPr>
          <p:spPr bwMode="auto">
            <a:xfrm>
              <a:off x="5646322" y="3424300"/>
              <a:ext cx="142332" cy="136176"/>
            </a:xfrm>
            <a:prstGeom prst="ellipse">
              <a:avLst/>
            </a:prstGeom>
            <a:grpFill/>
            <a:ln w="3175" algn="ctr">
              <a:solidFill>
                <a:schemeClr val="accent1"/>
              </a:solidFill>
              <a:round/>
              <a:headEnd/>
              <a:tailEnd/>
            </a:ln>
          </p:spPr>
          <p:txBody>
            <a:bodyPr wrap="none" lIns="72000" tIns="72000" rIns="72000" bIns="72000" anchor="ctr"/>
            <a:lstStyle/>
            <a:p>
              <a:pPr algn="ctr">
                <a:spcBef>
                  <a:spcPct val="50000"/>
                </a:spcBef>
                <a:defRPr/>
              </a:pPr>
              <a:endParaRPr lang="en-GB" b="1">
                <a:solidFill>
                  <a:srgbClr val="000000"/>
                </a:solidFill>
                <a:latin typeface="Arial" charset="0"/>
                <a:cs typeface="MS PGothic"/>
              </a:endParaRPr>
            </a:p>
          </p:txBody>
        </p:sp>
        <p:sp>
          <p:nvSpPr>
            <p:cNvPr id="47180" name="Oval 102"/>
            <p:cNvSpPr>
              <a:spLocks noChangeArrowheads="1"/>
            </p:cNvSpPr>
            <p:nvPr/>
          </p:nvSpPr>
          <p:spPr bwMode="auto">
            <a:xfrm>
              <a:off x="5907264" y="3171985"/>
              <a:ext cx="142332" cy="136176"/>
            </a:xfrm>
            <a:prstGeom prst="ellipse">
              <a:avLst/>
            </a:prstGeom>
            <a:grpFill/>
            <a:ln w="3175" algn="ctr">
              <a:solidFill>
                <a:schemeClr val="accent1"/>
              </a:solidFill>
              <a:round/>
              <a:headEnd/>
              <a:tailEnd/>
            </a:ln>
          </p:spPr>
          <p:txBody>
            <a:bodyPr wrap="none" lIns="72000" tIns="72000" rIns="72000" bIns="72000" anchor="ctr"/>
            <a:lstStyle/>
            <a:p>
              <a:pPr algn="ctr">
                <a:spcBef>
                  <a:spcPct val="50000"/>
                </a:spcBef>
                <a:defRPr/>
              </a:pPr>
              <a:endParaRPr lang="en-GB" b="1">
                <a:solidFill>
                  <a:srgbClr val="000000"/>
                </a:solidFill>
                <a:latin typeface="Arial" charset="0"/>
                <a:cs typeface="MS PGothic"/>
              </a:endParaRPr>
            </a:p>
          </p:txBody>
        </p:sp>
        <p:sp>
          <p:nvSpPr>
            <p:cNvPr id="47181" name="Oval 103"/>
            <p:cNvSpPr>
              <a:spLocks noChangeArrowheads="1"/>
            </p:cNvSpPr>
            <p:nvPr/>
          </p:nvSpPr>
          <p:spPr bwMode="auto">
            <a:xfrm>
              <a:off x="6168207" y="3024594"/>
              <a:ext cx="142332" cy="136176"/>
            </a:xfrm>
            <a:prstGeom prst="ellipse">
              <a:avLst/>
            </a:prstGeom>
            <a:grpFill/>
            <a:ln w="3175" algn="ctr">
              <a:solidFill>
                <a:schemeClr val="accent1"/>
              </a:solidFill>
              <a:round/>
              <a:headEnd/>
              <a:tailEnd/>
            </a:ln>
          </p:spPr>
          <p:txBody>
            <a:bodyPr wrap="none" lIns="72000" tIns="72000" rIns="72000" bIns="72000" anchor="ctr"/>
            <a:lstStyle/>
            <a:p>
              <a:pPr algn="ctr">
                <a:spcBef>
                  <a:spcPct val="50000"/>
                </a:spcBef>
                <a:defRPr/>
              </a:pPr>
              <a:endParaRPr lang="en-GB" b="1">
                <a:solidFill>
                  <a:srgbClr val="000000"/>
                </a:solidFill>
                <a:latin typeface="Arial" charset="0"/>
                <a:cs typeface="MS PGothic"/>
              </a:endParaRPr>
            </a:p>
          </p:txBody>
        </p:sp>
        <p:sp>
          <p:nvSpPr>
            <p:cNvPr id="47182" name="Oval 104"/>
            <p:cNvSpPr>
              <a:spLocks noChangeArrowheads="1"/>
            </p:cNvSpPr>
            <p:nvPr/>
          </p:nvSpPr>
          <p:spPr bwMode="auto">
            <a:xfrm>
              <a:off x="6429149" y="3012105"/>
              <a:ext cx="142332" cy="136176"/>
            </a:xfrm>
            <a:prstGeom prst="ellipse">
              <a:avLst/>
            </a:prstGeom>
            <a:grpFill/>
            <a:ln w="3175" algn="ctr">
              <a:solidFill>
                <a:schemeClr val="accent1"/>
              </a:solidFill>
              <a:round/>
              <a:headEnd/>
              <a:tailEnd/>
            </a:ln>
          </p:spPr>
          <p:txBody>
            <a:bodyPr wrap="none" lIns="72000" tIns="72000" rIns="72000" bIns="72000" anchor="ctr"/>
            <a:lstStyle/>
            <a:p>
              <a:pPr algn="ctr">
                <a:spcBef>
                  <a:spcPct val="50000"/>
                </a:spcBef>
                <a:defRPr/>
              </a:pPr>
              <a:endParaRPr lang="en-GB" b="1">
                <a:solidFill>
                  <a:srgbClr val="000000"/>
                </a:solidFill>
                <a:latin typeface="Arial" charset="0"/>
                <a:cs typeface="MS PGothic"/>
              </a:endParaRPr>
            </a:p>
          </p:txBody>
        </p:sp>
        <p:sp>
          <p:nvSpPr>
            <p:cNvPr id="47183" name="Oval 105"/>
            <p:cNvSpPr>
              <a:spLocks noChangeArrowheads="1"/>
            </p:cNvSpPr>
            <p:nvPr/>
          </p:nvSpPr>
          <p:spPr bwMode="auto">
            <a:xfrm>
              <a:off x="6690091" y="3209463"/>
              <a:ext cx="142332" cy="136176"/>
            </a:xfrm>
            <a:prstGeom prst="ellipse">
              <a:avLst/>
            </a:prstGeom>
            <a:grpFill/>
            <a:ln w="3175" algn="ctr">
              <a:solidFill>
                <a:schemeClr val="accent1"/>
              </a:solidFill>
              <a:round/>
              <a:headEnd/>
              <a:tailEnd/>
            </a:ln>
          </p:spPr>
          <p:txBody>
            <a:bodyPr wrap="none" lIns="72000" tIns="72000" rIns="72000" bIns="72000" anchor="ctr"/>
            <a:lstStyle/>
            <a:p>
              <a:pPr algn="ctr">
                <a:spcBef>
                  <a:spcPct val="50000"/>
                </a:spcBef>
                <a:defRPr/>
              </a:pPr>
              <a:endParaRPr lang="en-GB" b="1">
                <a:solidFill>
                  <a:srgbClr val="000000"/>
                </a:solidFill>
                <a:latin typeface="Arial" charset="0"/>
                <a:cs typeface="MS PGothic"/>
              </a:endParaRPr>
            </a:p>
          </p:txBody>
        </p:sp>
        <p:sp>
          <p:nvSpPr>
            <p:cNvPr id="47184" name="Oval 106"/>
            <p:cNvSpPr>
              <a:spLocks noChangeArrowheads="1"/>
            </p:cNvSpPr>
            <p:nvPr/>
          </p:nvSpPr>
          <p:spPr bwMode="auto">
            <a:xfrm>
              <a:off x="6951033" y="3496755"/>
              <a:ext cx="142332" cy="136176"/>
            </a:xfrm>
            <a:prstGeom prst="ellipse">
              <a:avLst/>
            </a:prstGeom>
            <a:grpFill/>
            <a:ln w="3175" algn="ctr">
              <a:solidFill>
                <a:schemeClr val="accent1"/>
              </a:solidFill>
              <a:round/>
              <a:headEnd/>
              <a:tailEnd/>
            </a:ln>
          </p:spPr>
          <p:txBody>
            <a:bodyPr wrap="none" lIns="72000" tIns="72000" rIns="72000" bIns="72000" anchor="ctr"/>
            <a:lstStyle/>
            <a:p>
              <a:pPr algn="ctr">
                <a:spcBef>
                  <a:spcPct val="50000"/>
                </a:spcBef>
                <a:defRPr/>
              </a:pPr>
              <a:endParaRPr lang="en-GB" b="1">
                <a:solidFill>
                  <a:srgbClr val="000000"/>
                </a:solidFill>
                <a:latin typeface="Arial" charset="0"/>
                <a:cs typeface="MS PGothic"/>
              </a:endParaRPr>
            </a:p>
          </p:txBody>
        </p:sp>
        <p:sp>
          <p:nvSpPr>
            <p:cNvPr id="47185" name="Oval 107"/>
            <p:cNvSpPr>
              <a:spLocks noChangeArrowheads="1"/>
            </p:cNvSpPr>
            <p:nvPr/>
          </p:nvSpPr>
          <p:spPr bwMode="auto">
            <a:xfrm>
              <a:off x="7211975" y="3229452"/>
              <a:ext cx="142332" cy="136176"/>
            </a:xfrm>
            <a:prstGeom prst="ellipse">
              <a:avLst/>
            </a:prstGeom>
            <a:grpFill/>
            <a:ln w="3175" algn="ctr">
              <a:solidFill>
                <a:schemeClr val="accent1"/>
              </a:solidFill>
              <a:round/>
              <a:headEnd/>
              <a:tailEnd/>
            </a:ln>
          </p:spPr>
          <p:txBody>
            <a:bodyPr wrap="none" lIns="72000" tIns="72000" rIns="72000" bIns="72000" anchor="ctr"/>
            <a:lstStyle/>
            <a:p>
              <a:pPr algn="ctr">
                <a:spcBef>
                  <a:spcPct val="50000"/>
                </a:spcBef>
                <a:defRPr/>
              </a:pPr>
              <a:endParaRPr lang="en-GB" b="1">
                <a:solidFill>
                  <a:srgbClr val="000000"/>
                </a:solidFill>
                <a:latin typeface="Arial" charset="0"/>
                <a:cs typeface="MS PGothic"/>
              </a:endParaRPr>
            </a:p>
          </p:txBody>
        </p:sp>
        <p:sp>
          <p:nvSpPr>
            <p:cNvPr id="47186" name="Oval 108"/>
            <p:cNvSpPr>
              <a:spLocks noChangeArrowheads="1"/>
            </p:cNvSpPr>
            <p:nvPr/>
          </p:nvSpPr>
          <p:spPr bwMode="auto">
            <a:xfrm>
              <a:off x="7472918" y="3366853"/>
              <a:ext cx="142332" cy="136176"/>
            </a:xfrm>
            <a:prstGeom prst="ellipse">
              <a:avLst/>
            </a:prstGeom>
            <a:grpFill/>
            <a:ln w="3175" algn="ctr">
              <a:solidFill>
                <a:schemeClr val="accent1"/>
              </a:solidFill>
              <a:round/>
              <a:headEnd/>
              <a:tailEnd/>
            </a:ln>
          </p:spPr>
          <p:txBody>
            <a:bodyPr wrap="none" lIns="72000" tIns="72000" rIns="72000" bIns="72000" anchor="ctr"/>
            <a:lstStyle/>
            <a:p>
              <a:pPr algn="ctr">
                <a:spcBef>
                  <a:spcPct val="50000"/>
                </a:spcBef>
                <a:defRPr/>
              </a:pPr>
              <a:endParaRPr lang="en-GB" b="1">
                <a:solidFill>
                  <a:srgbClr val="000000"/>
                </a:solidFill>
                <a:latin typeface="Arial" charset="0"/>
                <a:cs typeface="MS PGothic"/>
              </a:endParaRPr>
            </a:p>
          </p:txBody>
        </p:sp>
        <p:sp>
          <p:nvSpPr>
            <p:cNvPr id="47187" name="Oval 109"/>
            <p:cNvSpPr>
              <a:spLocks noChangeArrowheads="1"/>
            </p:cNvSpPr>
            <p:nvPr/>
          </p:nvSpPr>
          <p:spPr bwMode="auto">
            <a:xfrm>
              <a:off x="7733860" y="3159506"/>
              <a:ext cx="142332" cy="136176"/>
            </a:xfrm>
            <a:prstGeom prst="ellipse">
              <a:avLst/>
            </a:prstGeom>
            <a:grpFill/>
            <a:ln w="3175" algn="ctr">
              <a:solidFill>
                <a:schemeClr val="accent1"/>
              </a:solidFill>
              <a:round/>
              <a:headEnd/>
              <a:tailEnd/>
            </a:ln>
          </p:spPr>
          <p:txBody>
            <a:bodyPr wrap="none" lIns="72000" tIns="72000" rIns="72000" bIns="72000" anchor="ctr"/>
            <a:lstStyle/>
            <a:p>
              <a:pPr algn="ctr">
                <a:spcBef>
                  <a:spcPct val="50000"/>
                </a:spcBef>
                <a:defRPr/>
              </a:pPr>
              <a:endParaRPr lang="en-GB" b="1">
                <a:solidFill>
                  <a:srgbClr val="000000"/>
                </a:solidFill>
                <a:latin typeface="Arial" charset="0"/>
                <a:cs typeface="MS PGothic"/>
              </a:endParaRPr>
            </a:p>
          </p:txBody>
        </p:sp>
        <p:sp>
          <p:nvSpPr>
            <p:cNvPr id="47188" name="Oval 110"/>
            <p:cNvSpPr>
              <a:spLocks noChangeArrowheads="1"/>
            </p:cNvSpPr>
            <p:nvPr/>
          </p:nvSpPr>
          <p:spPr bwMode="auto">
            <a:xfrm>
              <a:off x="7994802" y="2892203"/>
              <a:ext cx="142332" cy="136176"/>
            </a:xfrm>
            <a:prstGeom prst="ellipse">
              <a:avLst/>
            </a:prstGeom>
            <a:grpFill/>
            <a:ln w="3175" algn="ctr">
              <a:solidFill>
                <a:schemeClr val="accent1"/>
              </a:solidFill>
              <a:round/>
              <a:headEnd/>
              <a:tailEnd/>
            </a:ln>
          </p:spPr>
          <p:txBody>
            <a:bodyPr wrap="none" lIns="72000" tIns="72000" rIns="72000" bIns="72000" anchor="ctr"/>
            <a:lstStyle/>
            <a:p>
              <a:pPr algn="ctr">
                <a:spcBef>
                  <a:spcPct val="50000"/>
                </a:spcBef>
                <a:defRPr/>
              </a:pPr>
              <a:endParaRPr lang="en-GB" b="1">
                <a:solidFill>
                  <a:srgbClr val="000000"/>
                </a:solidFill>
                <a:latin typeface="Arial" charset="0"/>
                <a:cs typeface="MS PGothic"/>
              </a:endParaRPr>
            </a:p>
          </p:txBody>
        </p:sp>
        <p:sp>
          <p:nvSpPr>
            <p:cNvPr id="47189" name="Oval 111"/>
            <p:cNvSpPr>
              <a:spLocks noChangeArrowheads="1"/>
            </p:cNvSpPr>
            <p:nvPr/>
          </p:nvSpPr>
          <p:spPr bwMode="auto">
            <a:xfrm>
              <a:off x="8255732" y="3089560"/>
              <a:ext cx="142332" cy="136176"/>
            </a:xfrm>
            <a:prstGeom prst="ellipse">
              <a:avLst/>
            </a:prstGeom>
            <a:grpFill/>
            <a:ln w="3175" algn="ctr">
              <a:solidFill>
                <a:schemeClr val="accent1"/>
              </a:solidFill>
              <a:round/>
              <a:headEnd/>
              <a:tailEnd/>
            </a:ln>
          </p:spPr>
          <p:txBody>
            <a:bodyPr wrap="none" lIns="72000" tIns="72000" rIns="72000" bIns="72000" anchor="ctr"/>
            <a:lstStyle/>
            <a:p>
              <a:pPr algn="ctr">
                <a:spcBef>
                  <a:spcPct val="50000"/>
                </a:spcBef>
                <a:defRPr/>
              </a:pPr>
              <a:endParaRPr lang="en-GB" b="1">
                <a:solidFill>
                  <a:srgbClr val="000000"/>
                </a:solidFill>
                <a:latin typeface="Arial" charset="0"/>
                <a:cs typeface="MS PGothic"/>
              </a:endParaRPr>
            </a:p>
          </p:txBody>
        </p:sp>
      </p:grpSp>
      <p:sp>
        <p:nvSpPr>
          <p:cNvPr id="119" name="Freeform 118"/>
          <p:cNvSpPr>
            <a:spLocks/>
          </p:cNvSpPr>
          <p:nvPr/>
        </p:nvSpPr>
        <p:spPr bwMode="auto">
          <a:xfrm>
            <a:off x="742950" y="3664471"/>
            <a:ext cx="7591425" cy="955675"/>
          </a:xfrm>
          <a:custGeom>
            <a:avLst/>
            <a:gdLst>
              <a:gd name="T0" fmla="*/ 0 w 7591425"/>
              <a:gd name="T1" fmla="*/ 490537 h 955675"/>
              <a:gd name="T2" fmla="*/ 257175 w 7591425"/>
              <a:gd name="T3" fmla="*/ 4762 h 955675"/>
              <a:gd name="T4" fmla="*/ 542925 w 7591425"/>
              <a:gd name="T5" fmla="*/ 461962 h 955675"/>
              <a:gd name="T6" fmla="*/ 781050 w 7591425"/>
              <a:gd name="T7" fmla="*/ 271462 h 955675"/>
              <a:gd name="T8" fmla="*/ 1047750 w 7591425"/>
              <a:gd name="T9" fmla="*/ 700087 h 955675"/>
              <a:gd name="T10" fmla="*/ 1314450 w 7591425"/>
              <a:gd name="T11" fmla="*/ 519112 h 955675"/>
              <a:gd name="T12" fmla="*/ 1571625 w 7591425"/>
              <a:gd name="T13" fmla="*/ 623887 h 955675"/>
              <a:gd name="T14" fmla="*/ 1838325 w 7591425"/>
              <a:gd name="T15" fmla="*/ 728662 h 955675"/>
              <a:gd name="T16" fmla="*/ 2105025 w 7591425"/>
              <a:gd name="T17" fmla="*/ 214312 h 955675"/>
              <a:gd name="T18" fmla="*/ 2381251 w 7591425"/>
              <a:gd name="T19" fmla="*/ 604837 h 955675"/>
              <a:gd name="T20" fmla="*/ 2619375 w 7591425"/>
              <a:gd name="T21" fmla="*/ 90487 h 955675"/>
              <a:gd name="T22" fmla="*/ 2895601 w 7591425"/>
              <a:gd name="T23" fmla="*/ 452437 h 955675"/>
              <a:gd name="T24" fmla="*/ 3152775 w 7591425"/>
              <a:gd name="T25" fmla="*/ 804862 h 955675"/>
              <a:gd name="T26" fmla="*/ 3409951 w 7591425"/>
              <a:gd name="T27" fmla="*/ 366712 h 955675"/>
              <a:gd name="T28" fmla="*/ 3676651 w 7591425"/>
              <a:gd name="T29" fmla="*/ 881062 h 955675"/>
              <a:gd name="T30" fmla="*/ 3924300 w 7591425"/>
              <a:gd name="T31" fmla="*/ 814387 h 955675"/>
              <a:gd name="T32" fmla="*/ 4200525 w 7591425"/>
              <a:gd name="T33" fmla="*/ 109537 h 955675"/>
              <a:gd name="T34" fmla="*/ 4467225 w 7591425"/>
              <a:gd name="T35" fmla="*/ 528637 h 955675"/>
              <a:gd name="T36" fmla="*/ 4810125 w 7591425"/>
              <a:gd name="T37" fmla="*/ 61912 h 955675"/>
              <a:gd name="T38" fmla="*/ 5000625 w 7591425"/>
              <a:gd name="T39" fmla="*/ 747712 h 955675"/>
              <a:gd name="T40" fmla="*/ 5248273 w 7591425"/>
              <a:gd name="T41" fmla="*/ 452437 h 955675"/>
              <a:gd name="T42" fmla="*/ 5505449 w 7591425"/>
              <a:gd name="T43" fmla="*/ 300037 h 955675"/>
              <a:gd name="T44" fmla="*/ 5772149 w 7591425"/>
              <a:gd name="T45" fmla="*/ 290512 h 955675"/>
              <a:gd name="T46" fmla="*/ 6029325 w 7591425"/>
              <a:gd name="T47" fmla="*/ 490537 h 955675"/>
              <a:gd name="T48" fmla="*/ 6276973 w 7591425"/>
              <a:gd name="T49" fmla="*/ 795337 h 955675"/>
              <a:gd name="T50" fmla="*/ 6524625 w 7591425"/>
              <a:gd name="T51" fmla="*/ 500062 h 955675"/>
              <a:gd name="T52" fmla="*/ 6810373 w 7591425"/>
              <a:gd name="T53" fmla="*/ 671512 h 955675"/>
              <a:gd name="T54" fmla="*/ 7077073 w 7591425"/>
              <a:gd name="T55" fmla="*/ 442912 h 955675"/>
              <a:gd name="T56" fmla="*/ 7324725 w 7591425"/>
              <a:gd name="T57" fmla="*/ 176212 h 955675"/>
              <a:gd name="T58" fmla="*/ 7591425 w 7591425"/>
              <a:gd name="T59" fmla="*/ 385762 h 95567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7591425"/>
              <a:gd name="T91" fmla="*/ 0 h 955675"/>
              <a:gd name="T92" fmla="*/ 7591425 w 7591425"/>
              <a:gd name="T93" fmla="*/ 955675 h 95567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7591425" h="955675">
                <a:moveTo>
                  <a:pt x="0" y="490537"/>
                </a:moveTo>
                <a:cubicBezTo>
                  <a:pt x="83344" y="250030"/>
                  <a:pt x="166688" y="9524"/>
                  <a:pt x="257175" y="4762"/>
                </a:cubicBezTo>
                <a:cubicBezTo>
                  <a:pt x="347662" y="0"/>
                  <a:pt x="455613" y="417512"/>
                  <a:pt x="542925" y="461962"/>
                </a:cubicBezTo>
                <a:cubicBezTo>
                  <a:pt x="630237" y="506412"/>
                  <a:pt x="696913" y="231775"/>
                  <a:pt x="781050" y="271462"/>
                </a:cubicBezTo>
                <a:cubicBezTo>
                  <a:pt x="865187" y="311149"/>
                  <a:pt x="958850" y="658812"/>
                  <a:pt x="1047750" y="700087"/>
                </a:cubicBezTo>
                <a:cubicBezTo>
                  <a:pt x="1136650" y="741362"/>
                  <a:pt x="1227137" y="531812"/>
                  <a:pt x="1314450" y="519112"/>
                </a:cubicBezTo>
                <a:cubicBezTo>
                  <a:pt x="1401763" y="506412"/>
                  <a:pt x="1571625" y="623887"/>
                  <a:pt x="1571625" y="623887"/>
                </a:cubicBezTo>
                <a:cubicBezTo>
                  <a:pt x="1658937" y="658812"/>
                  <a:pt x="1749425" y="796924"/>
                  <a:pt x="1838325" y="728662"/>
                </a:cubicBezTo>
                <a:cubicBezTo>
                  <a:pt x="1927225" y="660400"/>
                  <a:pt x="2014538" y="234950"/>
                  <a:pt x="2105025" y="214312"/>
                </a:cubicBezTo>
                <a:cubicBezTo>
                  <a:pt x="2195513" y="193675"/>
                  <a:pt x="2295525" y="625474"/>
                  <a:pt x="2381250" y="604837"/>
                </a:cubicBezTo>
                <a:cubicBezTo>
                  <a:pt x="2466975" y="584200"/>
                  <a:pt x="2533650" y="115887"/>
                  <a:pt x="2619375" y="90487"/>
                </a:cubicBezTo>
                <a:cubicBezTo>
                  <a:pt x="2705100" y="65087"/>
                  <a:pt x="2806700" y="333375"/>
                  <a:pt x="2895600" y="452437"/>
                </a:cubicBezTo>
                <a:cubicBezTo>
                  <a:pt x="2984500" y="571499"/>
                  <a:pt x="3067050" y="819150"/>
                  <a:pt x="3152775" y="804862"/>
                </a:cubicBezTo>
                <a:cubicBezTo>
                  <a:pt x="3238500" y="790574"/>
                  <a:pt x="3322637" y="354012"/>
                  <a:pt x="3409950" y="366712"/>
                </a:cubicBezTo>
                <a:cubicBezTo>
                  <a:pt x="3497263" y="379412"/>
                  <a:pt x="3590925" y="806449"/>
                  <a:pt x="3676650" y="881062"/>
                </a:cubicBezTo>
                <a:cubicBezTo>
                  <a:pt x="3762375" y="955675"/>
                  <a:pt x="3836988" y="942974"/>
                  <a:pt x="3924300" y="814387"/>
                </a:cubicBezTo>
                <a:cubicBezTo>
                  <a:pt x="4011612" y="685800"/>
                  <a:pt x="4110038" y="157162"/>
                  <a:pt x="4200525" y="109537"/>
                </a:cubicBezTo>
                <a:cubicBezTo>
                  <a:pt x="4291012" y="61912"/>
                  <a:pt x="4365625" y="536575"/>
                  <a:pt x="4467225" y="528637"/>
                </a:cubicBezTo>
                <a:cubicBezTo>
                  <a:pt x="4568825" y="520700"/>
                  <a:pt x="4721225" y="25400"/>
                  <a:pt x="4810125" y="61912"/>
                </a:cubicBezTo>
                <a:cubicBezTo>
                  <a:pt x="4899025" y="98424"/>
                  <a:pt x="4927600" y="682625"/>
                  <a:pt x="5000625" y="747712"/>
                </a:cubicBezTo>
                <a:cubicBezTo>
                  <a:pt x="5073650" y="812799"/>
                  <a:pt x="5164138" y="527050"/>
                  <a:pt x="5248275" y="452437"/>
                </a:cubicBezTo>
                <a:cubicBezTo>
                  <a:pt x="5332413" y="377825"/>
                  <a:pt x="5418138" y="327025"/>
                  <a:pt x="5505450" y="300037"/>
                </a:cubicBezTo>
                <a:cubicBezTo>
                  <a:pt x="5592763" y="273050"/>
                  <a:pt x="5684838" y="258762"/>
                  <a:pt x="5772150" y="290512"/>
                </a:cubicBezTo>
                <a:cubicBezTo>
                  <a:pt x="5859462" y="322262"/>
                  <a:pt x="5945188" y="406400"/>
                  <a:pt x="6029325" y="490537"/>
                </a:cubicBezTo>
                <a:cubicBezTo>
                  <a:pt x="6113462" y="574674"/>
                  <a:pt x="6194425" y="793750"/>
                  <a:pt x="6276975" y="795337"/>
                </a:cubicBezTo>
                <a:cubicBezTo>
                  <a:pt x="6359525" y="796924"/>
                  <a:pt x="6435725" y="520699"/>
                  <a:pt x="6524625" y="500062"/>
                </a:cubicBezTo>
                <a:cubicBezTo>
                  <a:pt x="6613525" y="479425"/>
                  <a:pt x="6718300" y="681037"/>
                  <a:pt x="6810375" y="671512"/>
                </a:cubicBezTo>
                <a:cubicBezTo>
                  <a:pt x="6902450" y="661987"/>
                  <a:pt x="6991350" y="525462"/>
                  <a:pt x="7077075" y="442912"/>
                </a:cubicBezTo>
                <a:cubicBezTo>
                  <a:pt x="7162800" y="360362"/>
                  <a:pt x="7239000" y="185737"/>
                  <a:pt x="7324725" y="176212"/>
                </a:cubicBezTo>
                <a:cubicBezTo>
                  <a:pt x="7410450" y="166687"/>
                  <a:pt x="7500937" y="276224"/>
                  <a:pt x="7591425" y="385762"/>
                </a:cubicBezTo>
              </a:path>
            </a:pathLst>
          </a:cu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2000" tIns="72000" rIns="72000" bIns="72000" anchor="ctr"/>
          <a:lstStyle/>
          <a:p>
            <a:endParaRPr lang="sk-SK"/>
          </a:p>
        </p:txBody>
      </p:sp>
      <p:sp>
        <p:nvSpPr>
          <p:cNvPr id="32792" name="Line 10"/>
          <p:cNvSpPr>
            <a:spLocks noChangeShapeType="1"/>
          </p:cNvSpPr>
          <p:nvPr/>
        </p:nvSpPr>
        <p:spPr bwMode="auto">
          <a:xfrm flipV="1">
            <a:off x="628650" y="6221933"/>
            <a:ext cx="78057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32793" name="Text Box 12"/>
          <p:cNvSpPr txBox="1">
            <a:spLocks noChangeArrowheads="1"/>
          </p:cNvSpPr>
          <p:nvPr/>
        </p:nvSpPr>
        <p:spPr bwMode="auto">
          <a:xfrm>
            <a:off x="998538" y="628225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4</a:t>
            </a:r>
          </a:p>
        </p:txBody>
      </p:sp>
      <p:sp>
        <p:nvSpPr>
          <p:cNvPr id="32794" name="Text Box 12"/>
          <p:cNvSpPr txBox="1">
            <a:spLocks noChangeArrowheads="1"/>
          </p:cNvSpPr>
          <p:nvPr/>
        </p:nvSpPr>
        <p:spPr bwMode="auto">
          <a:xfrm>
            <a:off x="1539875" y="628225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6</a:t>
            </a:r>
          </a:p>
        </p:txBody>
      </p:sp>
      <p:sp>
        <p:nvSpPr>
          <p:cNvPr id="32795" name="Text Box 12"/>
          <p:cNvSpPr txBox="1">
            <a:spLocks noChangeArrowheads="1"/>
          </p:cNvSpPr>
          <p:nvPr/>
        </p:nvSpPr>
        <p:spPr bwMode="auto">
          <a:xfrm>
            <a:off x="1268413" y="628225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5</a:t>
            </a:r>
          </a:p>
        </p:txBody>
      </p:sp>
      <p:sp>
        <p:nvSpPr>
          <p:cNvPr id="32796" name="Text Box 12"/>
          <p:cNvSpPr txBox="1">
            <a:spLocks noChangeArrowheads="1"/>
          </p:cNvSpPr>
          <p:nvPr/>
        </p:nvSpPr>
        <p:spPr bwMode="auto">
          <a:xfrm>
            <a:off x="2079625" y="628225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8</a:t>
            </a:r>
          </a:p>
        </p:txBody>
      </p:sp>
      <p:sp>
        <p:nvSpPr>
          <p:cNvPr id="32797" name="Text Box 12"/>
          <p:cNvSpPr txBox="1">
            <a:spLocks noChangeArrowheads="1"/>
          </p:cNvSpPr>
          <p:nvPr/>
        </p:nvSpPr>
        <p:spPr bwMode="auto">
          <a:xfrm>
            <a:off x="1809750" y="628225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7</a:t>
            </a:r>
          </a:p>
        </p:txBody>
      </p:sp>
      <p:sp>
        <p:nvSpPr>
          <p:cNvPr id="32798" name="Text Box 12"/>
          <p:cNvSpPr txBox="1">
            <a:spLocks noChangeArrowheads="1"/>
          </p:cNvSpPr>
          <p:nvPr/>
        </p:nvSpPr>
        <p:spPr bwMode="auto">
          <a:xfrm>
            <a:off x="2619375" y="628225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10</a:t>
            </a:r>
          </a:p>
        </p:txBody>
      </p:sp>
      <p:sp>
        <p:nvSpPr>
          <p:cNvPr id="32799" name="Text Box 12"/>
          <p:cNvSpPr txBox="1">
            <a:spLocks noChangeArrowheads="1"/>
          </p:cNvSpPr>
          <p:nvPr/>
        </p:nvSpPr>
        <p:spPr bwMode="auto">
          <a:xfrm>
            <a:off x="2349500" y="628225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9</a:t>
            </a:r>
          </a:p>
        </p:txBody>
      </p:sp>
      <p:sp>
        <p:nvSpPr>
          <p:cNvPr id="32800" name="Text Box 11"/>
          <p:cNvSpPr txBox="1">
            <a:spLocks noChangeArrowheads="1"/>
          </p:cNvSpPr>
          <p:nvPr/>
        </p:nvSpPr>
        <p:spPr bwMode="auto">
          <a:xfrm>
            <a:off x="2890838" y="628225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11</a:t>
            </a:r>
          </a:p>
        </p:txBody>
      </p:sp>
      <p:sp>
        <p:nvSpPr>
          <p:cNvPr id="32801" name="Text Box 12"/>
          <p:cNvSpPr txBox="1">
            <a:spLocks noChangeArrowheads="1"/>
          </p:cNvSpPr>
          <p:nvPr/>
        </p:nvSpPr>
        <p:spPr bwMode="auto">
          <a:xfrm>
            <a:off x="3700463" y="628225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14</a:t>
            </a:r>
          </a:p>
        </p:txBody>
      </p:sp>
      <p:sp>
        <p:nvSpPr>
          <p:cNvPr id="32802" name="Text Box 11"/>
          <p:cNvSpPr txBox="1">
            <a:spLocks noChangeArrowheads="1"/>
          </p:cNvSpPr>
          <p:nvPr/>
        </p:nvSpPr>
        <p:spPr bwMode="auto">
          <a:xfrm>
            <a:off x="3160713" y="628225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12</a:t>
            </a:r>
          </a:p>
        </p:txBody>
      </p:sp>
      <p:sp>
        <p:nvSpPr>
          <p:cNvPr id="32803" name="Text Box 11"/>
          <p:cNvSpPr txBox="1">
            <a:spLocks noChangeArrowheads="1"/>
          </p:cNvSpPr>
          <p:nvPr/>
        </p:nvSpPr>
        <p:spPr bwMode="auto">
          <a:xfrm>
            <a:off x="3430588" y="628225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13</a:t>
            </a:r>
          </a:p>
        </p:txBody>
      </p:sp>
      <p:sp>
        <p:nvSpPr>
          <p:cNvPr id="32804" name="Text Box 12"/>
          <p:cNvSpPr txBox="1">
            <a:spLocks noChangeArrowheads="1"/>
          </p:cNvSpPr>
          <p:nvPr/>
        </p:nvSpPr>
        <p:spPr bwMode="auto">
          <a:xfrm>
            <a:off x="4241800" y="628225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16</a:t>
            </a:r>
          </a:p>
        </p:txBody>
      </p:sp>
      <p:sp>
        <p:nvSpPr>
          <p:cNvPr id="32805" name="Text Box 12"/>
          <p:cNvSpPr txBox="1">
            <a:spLocks noChangeArrowheads="1"/>
          </p:cNvSpPr>
          <p:nvPr/>
        </p:nvSpPr>
        <p:spPr bwMode="auto">
          <a:xfrm>
            <a:off x="3971925" y="628225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15</a:t>
            </a:r>
          </a:p>
        </p:txBody>
      </p:sp>
      <p:sp>
        <p:nvSpPr>
          <p:cNvPr id="32806" name="Text Box 12"/>
          <p:cNvSpPr txBox="1">
            <a:spLocks noChangeArrowheads="1"/>
          </p:cNvSpPr>
          <p:nvPr/>
        </p:nvSpPr>
        <p:spPr bwMode="auto">
          <a:xfrm>
            <a:off x="4781550" y="628225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18</a:t>
            </a:r>
          </a:p>
        </p:txBody>
      </p:sp>
      <p:sp>
        <p:nvSpPr>
          <p:cNvPr id="32807" name="Text Box 12"/>
          <p:cNvSpPr txBox="1">
            <a:spLocks noChangeArrowheads="1"/>
          </p:cNvSpPr>
          <p:nvPr/>
        </p:nvSpPr>
        <p:spPr bwMode="auto">
          <a:xfrm>
            <a:off x="4511675" y="628225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17</a:t>
            </a:r>
          </a:p>
        </p:txBody>
      </p:sp>
      <p:sp>
        <p:nvSpPr>
          <p:cNvPr id="32808" name="Text Box 12"/>
          <p:cNvSpPr txBox="1">
            <a:spLocks noChangeArrowheads="1"/>
          </p:cNvSpPr>
          <p:nvPr/>
        </p:nvSpPr>
        <p:spPr bwMode="auto">
          <a:xfrm>
            <a:off x="5322888" y="628225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20</a:t>
            </a:r>
          </a:p>
        </p:txBody>
      </p:sp>
      <p:sp>
        <p:nvSpPr>
          <p:cNvPr id="32809" name="Text Box 12"/>
          <p:cNvSpPr txBox="1">
            <a:spLocks noChangeArrowheads="1"/>
          </p:cNvSpPr>
          <p:nvPr/>
        </p:nvSpPr>
        <p:spPr bwMode="auto">
          <a:xfrm>
            <a:off x="5051425" y="628225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19</a:t>
            </a:r>
          </a:p>
        </p:txBody>
      </p:sp>
      <p:sp>
        <p:nvSpPr>
          <p:cNvPr id="32810" name="Text Box 11"/>
          <p:cNvSpPr txBox="1">
            <a:spLocks noChangeArrowheads="1"/>
          </p:cNvSpPr>
          <p:nvPr/>
        </p:nvSpPr>
        <p:spPr bwMode="auto">
          <a:xfrm>
            <a:off x="5592763" y="628225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21</a:t>
            </a:r>
          </a:p>
        </p:txBody>
      </p:sp>
      <p:sp>
        <p:nvSpPr>
          <p:cNvPr id="32811" name="Text Box 12"/>
          <p:cNvSpPr txBox="1">
            <a:spLocks noChangeArrowheads="1"/>
          </p:cNvSpPr>
          <p:nvPr/>
        </p:nvSpPr>
        <p:spPr bwMode="auto">
          <a:xfrm>
            <a:off x="6403975" y="628225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24</a:t>
            </a:r>
          </a:p>
        </p:txBody>
      </p:sp>
      <p:sp>
        <p:nvSpPr>
          <p:cNvPr id="32812" name="Text Box 11"/>
          <p:cNvSpPr txBox="1">
            <a:spLocks noChangeArrowheads="1"/>
          </p:cNvSpPr>
          <p:nvPr/>
        </p:nvSpPr>
        <p:spPr bwMode="auto">
          <a:xfrm>
            <a:off x="5862638" y="628225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22</a:t>
            </a:r>
          </a:p>
        </p:txBody>
      </p:sp>
      <p:sp>
        <p:nvSpPr>
          <p:cNvPr id="32813" name="Text Box 11"/>
          <p:cNvSpPr txBox="1">
            <a:spLocks noChangeArrowheads="1"/>
          </p:cNvSpPr>
          <p:nvPr/>
        </p:nvSpPr>
        <p:spPr bwMode="auto">
          <a:xfrm>
            <a:off x="6132513" y="628225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23</a:t>
            </a:r>
          </a:p>
        </p:txBody>
      </p:sp>
      <p:sp>
        <p:nvSpPr>
          <p:cNvPr id="32814" name="Text Box 12"/>
          <p:cNvSpPr txBox="1">
            <a:spLocks noChangeArrowheads="1"/>
          </p:cNvSpPr>
          <p:nvPr/>
        </p:nvSpPr>
        <p:spPr bwMode="auto">
          <a:xfrm>
            <a:off x="6943725" y="628225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26</a:t>
            </a:r>
          </a:p>
        </p:txBody>
      </p:sp>
      <p:sp>
        <p:nvSpPr>
          <p:cNvPr id="32815" name="Text Box 12"/>
          <p:cNvSpPr txBox="1">
            <a:spLocks noChangeArrowheads="1"/>
          </p:cNvSpPr>
          <p:nvPr/>
        </p:nvSpPr>
        <p:spPr bwMode="auto">
          <a:xfrm>
            <a:off x="6673850" y="628225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25</a:t>
            </a:r>
          </a:p>
        </p:txBody>
      </p:sp>
      <p:sp>
        <p:nvSpPr>
          <p:cNvPr id="32816" name="Text Box 12"/>
          <p:cNvSpPr txBox="1">
            <a:spLocks noChangeArrowheads="1"/>
          </p:cNvSpPr>
          <p:nvPr/>
        </p:nvSpPr>
        <p:spPr bwMode="auto">
          <a:xfrm>
            <a:off x="7483475" y="628225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28</a:t>
            </a:r>
          </a:p>
        </p:txBody>
      </p:sp>
      <p:sp>
        <p:nvSpPr>
          <p:cNvPr id="32817" name="Text Box 12"/>
          <p:cNvSpPr txBox="1">
            <a:spLocks noChangeArrowheads="1"/>
          </p:cNvSpPr>
          <p:nvPr/>
        </p:nvSpPr>
        <p:spPr bwMode="auto">
          <a:xfrm>
            <a:off x="7213600" y="628225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27</a:t>
            </a:r>
          </a:p>
        </p:txBody>
      </p:sp>
      <p:sp>
        <p:nvSpPr>
          <p:cNvPr id="32818" name="Text Box 12"/>
          <p:cNvSpPr txBox="1">
            <a:spLocks noChangeArrowheads="1"/>
          </p:cNvSpPr>
          <p:nvPr/>
        </p:nvSpPr>
        <p:spPr bwMode="auto">
          <a:xfrm>
            <a:off x="8013700" y="6282258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30</a:t>
            </a:r>
          </a:p>
        </p:txBody>
      </p:sp>
      <p:sp>
        <p:nvSpPr>
          <p:cNvPr id="32819" name="Text Box 12"/>
          <p:cNvSpPr txBox="1">
            <a:spLocks noChangeArrowheads="1"/>
          </p:cNvSpPr>
          <p:nvPr/>
        </p:nvSpPr>
        <p:spPr bwMode="auto">
          <a:xfrm>
            <a:off x="7754938" y="628225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29</a:t>
            </a:r>
          </a:p>
        </p:txBody>
      </p:sp>
      <p:sp>
        <p:nvSpPr>
          <p:cNvPr id="32820" name="Line 8"/>
          <p:cNvSpPr>
            <a:spLocks noChangeShapeType="1"/>
          </p:cNvSpPr>
          <p:nvPr/>
        </p:nvSpPr>
        <p:spPr bwMode="auto">
          <a:xfrm flipH="1">
            <a:off x="8424863" y="2337321"/>
            <a:ext cx="0" cy="38893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32821" name="Text Box 11"/>
          <p:cNvSpPr txBox="1">
            <a:spLocks noChangeArrowheads="1"/>
          </p:cNvSpPr>
          <p:nvPr/>
        </p:nvSpPr>
        <p:spPr bwMode="auto">
          <a:xfrm>
            <a:off x="8396288" y="5240858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54</a:t>
            </a:r>
          </a:p>
        </p:txBody>
      </p:sp>
      <p:sp>
        <p:nvSpPr>
          <p:cNvPr id="32822" name="Text Box 11"/>
          <p:cNvSpPr txBox="1">
            <a:spLocks noChangeArrowheads="1"/>
          </p:cNvSpPr>
          <p:nvPr/>
        </p:nvSpPr>
        <p:spPr bwMode="auto">
          <a:xfrm>
            <a:off x="8396288" y="4591571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90</a:t>
            </a:r>
          </a:p>
        </p:txBody>
      </p:sp>
      <p:sp>
        <p:nvSpPr>
          <p:cNvPr id="32823" name="Text Box 11"/>
          <p:cNvSpPr txBox="1">
            <a:spLocks noChangeArrowheads="1"/>
          </p:cNvSpPr>
          <p:nvPr/>
        </p:nvSpPr>
        <p:spPr bwMode="auto">
          <a:xfrm>
            <a:off x="8396288" y="5566296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36</a:t>
            </a:r>
          </a:p>
        </p:txBody>
      </p:sp>
      <p:sp>
        <p:nvSpPr>
          <p:cNvPr id="32824" name="Text Box 11"/>
          <p:cNvSpPr txBox="1">
            <a:spLocks noChangeArrowheads="1"/>
          </p:cNvSpPr>
          <p:nvPr/>
        </p:nvSpPr>
        <p:spPr bwMode="auto">
          <a:xfrm>
            <a:off x="8396288" y="5891733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18</a:t>
            </a:r>
          </a:p>
        </p:txBody>
      </p:sp>
      <p:sp>
        <p:nvSpPr>
          <p:cNvPr id="32825" name="Text Box 11"/>
          <p:cNvSpPr txBox="1">
            <a:spLocks noChangeArrowheads="1"/>
          </p:cNvSpPr>
          <p:nvPr/>
        </p:nvSpPr>
        <p:spPr bwMode="auto">
          <a:xfrm>
            <a:off x="8396288" y="3616846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144</a:t>
            </a:r>
          </a:p>
        </p:txBody>
      </p:sp>
      <p:sp>
        <p:nvSpPr>
          <p:cNvPr id="32826" name="Text Box 11"/>
          <p:cNvSpPr txBox="1">
            <a:spLocks noChangeArrowheads="1"/>
          </p:cNvSpPr>
          <p:nvPr/>
        </p:nvSpPr>
        <p:spPr bwMode="auto">
          <a:xfrm>
            <a:off x="8396288" y="4266133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108</a:t>
            </a:r>
          </a:p>
        </p:txBody>
      </p:sp>
      <p:sp>
        <p:nvSpPr>
          <p:cNvPr id="32827" name="Text Box 11"/>
          <p:cNvSpPr txBox="1">
            <a:spLocks noChangeArrowheads="1"/>
          </p:cNvSpPr>
          <p:nvPr/>
        </p:nvSpPr>
        <p:spPr bwMode="auto">
          <a:xfrm>
            <a:off x="8396288" y="3940696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126</a:t>
            </a:r>
          </a:p>
        </p:txBody>
      </p:sp>
      <p:sp>
        <p:nvSpPr>
          <p:cNvPr id="32828" name="Text Box 11"/>
          <p:cNvSpPr txBox="1">
            <a:spLocks noChangeArrowheads="1"/>
          </p:cNvSpPr>
          <p:nvPr/>
        </p:nvSpPr>
        <p:spPr bwMode="auto">
          <a:xfrm>
            <a:off x="8396288" y="3291408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162</a:t>
            </a:r>
          </a:p>
        </p:txBody>
      </p:sp>
      <p:sp>
        <p:nvSpPr>
          <p:cNvPr id="32829" name="Text Box 11"/>
          <p:cNvSpPr txBox="1">
            <a:spLocks noChangeArrowheads="1"/>
          </p:cNvSpPr>
          <p:nvPr/>
        </p:nvSpPr>
        <p:spPr bwMode="auto">
          <a:xfrm>
            <a:off x="8396288" y="2965971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180</a:t>
            </a:r>
          </a:p>
        </p:txBody>
      </p:sp>
      <p:sp>
        <p:nvSpPr>
          <p:cNvPr id="32830" name="Text Box 11"/>
          <p:cNvSpPr txBox="1">
            <a:spLocks noChangeArrowheads="1"/>
          </p:cNvSpPr>
          <p:nvPr/>
        </p:nvSpPr>
        <p:spPr bwMode="auto">
          <a:xfrm>
            <a:off x="8396288" y="2640533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198</a:t>
            </a:r>
          </a:p>
        </p:txBody>
      </p:sp>
      <p:sp>
        <p:nvSpPr>
          <p:cNvPr id="32831" name="Text Box 11"/>
          <p:cNvSpPr txBox="1">
            <a:spLocks noChangeArrowheads="1"/>
          </p:cNvSpPr>
          <p:nvPr/>
        </p:nvSpPr>
        <p:spPr bwMode="auto">
          <a:xfrm>
            <a:off x="8396288" y="2316683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216</a:t>
            </a:r>
          </a:p>
        </p:txBody>
      </p:sp>
      <p:sp>
        <p:nvSpPr>
          <p:cNvPr id="32832" name="Text Box 11"/>
          <p:cNvSpPr txBox="1">
            <a:spLocks noChangeArrowheads="1"/>
          </p:cNvSpPr>
          <p:nvPr/>
        </p:nvSpPr>
        <p:spPr bwMode="auto">
          <a:xfrm>
            <a:off x="8396288" y="4896371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72</a:t>
            </a:r>
          </a:p>
        </p:txBody>
      </p:sp>
      <p:sp>
        <p:nvSpPr>
          <p:cNvPr id="32833" name="TextBox 117"/>
          <p:cNvSpPr txBox="1">
            <a:spLocks noChangeArrowheads="1"/>
          </p:cNvSpPr>
          <p:nvPr/>
        </p:nvSpPr>
        <p:spPr bwMode="auto">
          <a:xfrm>
            <a:off x="641350" y="5756796"/>
            <a:ext cx="192087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sz="1100" b="1">
                <a:solidFill>
                  <a:srgbClr val="001965"/>
                </a:solidFill>
                <a:latin typeface="Verdana" pitchFamily="34" charset="0"/>
              </a:rPr>
              <a:t>Hypoglycaemia zone</a:t>
            </a:r>
            <a:endParaRPr lang="en-US" sz="1100" b="1">
              <a:solidFill>
                <a:srgbClr val="001965"/>
              </a:solidFill>
              <a:latin typeface="Verdana" pitchFamily="34" charset="0"/>
            </a:endParaRPr>
          </a:p>
        </p:txBody>
      </p:sp>
      <p:sp>
        <p:nvSpPr>
          <p:cNvPr id="32834" name="Text Box 11"/>
          <p:cNvSpPr txBox="1">
            <a:spLocks noChangeArrowheads="1"/>
          </p:cNvSpPr>
          <p:nvPr/>
        </p:nvSpPr>
        <p:spPr bwMode="auto">
          <a:xfrm>
            <a:off x="280988" y="6282258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32835" name="Text Box 11"/>
          <p:cNvSpPr txBox="1">
            <a:spLocks noChangeArrowheads="1"/>
          </p:cNvSpPr>
          <p:nvPr/>
        </p:nvSpPr>
        <p:spPr bwMode="auto">
          <a:xfrm>
            <a:off x="506413" y="628225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</a:t>
            </a:r>
          </a:p>
        </p:txBody>
      </p:sp>
      <p:sp>
        <p:nvSpPr>
          <p:cNvPr id="32836" name="Text Box 11"/>
          <p:cNvSpPr txBox="1">
            <a:spLocks noChangeArrowheads="1"/>
          </p:cNvSpPr>
          <p:nvPr/>
        </p:nvSpPr>
        <p:spPr bwMode="auto">
          <a:xfrm>
            <a:off x="720725" y="6282258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3</a:t>
            </a:r>
          </a:p>
        </p:txBody>
      </p:sp>
      <p:sp>
        <p:nvSpPr>
          <p:cNvPr id="32837" name="Text Box 11"/>
          <p:cNvSpPr txBox="1">
            <a:spLocks noChangeArrowheads="1"/>
          </p:cNvSpPr>
          <p:nvPr/>
        </p:nvSpPr>
        <p:spPr bwMode="auto">
          <a:xfrm>
            <a:off x="-53975" y="1786458"/>
            <a:ext cx="11461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FPG</a:t>
            </a:r>
            <a:br>
              <a:rPr lang="en-US" sz="1200">
                <a:solidFill>
                  <a:srgbClr val="001965"/>
                </a:solidFill>
                <a:latin typeface="Verdana" pitchFamily="34" charset="0"/>
              </a:rPr>
            </a:b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(mmol/L)</a:t>
            </a:r>
          </a:p>
        </p:txBody>
      </p:sp>
      <p:sp>
        <p:nvSpPr>
          <p:cNvPr id="32838" name="Text Box 11"/>
          <p:cNvSpPr txBox="1">
            <a:spLocks noChangeArrowheads="1"/>
          </p:cNvSpPr>
          <p:nvPr/>
        </p:nvSpPr>
        <p:spPr bwMode="auto">
          <a:xfrm>
            <a:off x="8047038" y="1827733"/>
            <a:ext cx="1028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FPG</a:t>
            </a:r>
            <a:br>
              <a:rPr lang="en-US" sz="1200">
                <a:solidFill>
                  <a:srgbClr val="001965"/>
                </a:solidFill>
                <a:latin typeface="Verdana" pitchFamily="34" charset="0"/>
              </a:rPr>
            </a:b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(mg/dL)</a:t>
            </a:r>
          </a:p>
        </p:txBody>
      </p:sp>
      <p:sp>
        <p:nvSpPr>
          <p:cNvPr id="32839" name="Text Box 11"/>
          <p:cNvSpPr txBox="1">
            <a:spLocks noChangeArrowheads="1"/>
          </p:cNvSpPr>
          <p:nvPr/>
        </p:nvSpPr>
        <p:spPr bwMode="auto">
          <a:xfrm>
            <a:off x="3575050" y="6509271"/>
            <a:ext cx="22907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>
                <a:solidFill>
                  <a:srgbClr val="001965"/>
                </a:solidFill>
                <a:latin typeface="Verdana" pitchFamily="34" charset="0"/>
              </a:rPr>
              <a:t>Day</a:t>
            </a:r>
          </a:p>
        </p:txBody>
      </p:sp>
      <p:sp>
        <p:nvSpPr>
          <p:cNvPr id="32840" name="TextBox 115"/>
          <p:cNvSpPr txBox="1">
            <a:spLocks noChangeArrowheads="1"/>
          </p:cNvSpPr>
          <p:nvPr/>
        </p:nvSpPr>
        <p:spPr bwMode="auto">
          <a:xfrm>
            <a:off x="641350" y="4867796"/>
            <a:ext cx="19192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sz="1100" b="1">
                <a:solidFill>
                  <a:srgbClr val="001965"/>
                </a:solidFill>
                <a:latin typeface="Verdana" pitchFamily="34" charset="0"/>
              </a:rPr>
              <a:t>Target zone</a:t>
            </a:r>
            <a:endParaRPr lang="en-US" sz="1100" b="1">
              <a:solidFill>
                <a:srgbClr val="001965"/>
              </a:solidFill>
              <a:latin typeface="Verdana" pitchFamily="34" charset="0"/>
            </a:endParaRP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ABA3A0-52DC-4B19-84E9-72B8F8E102AF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29844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52388" y="1556792"/>
            <a:ext cx="9023350" cy="56657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cs-CZ">
              <a:solidFill>
                <a:srgbClr val="FFFFFF"/>
              </a:solidFill>
            </a:endParaRPr>
          </a:p>
        </p:txBody>
      </p:sp>
      <p:sp>
        <p:nvSpPr>
          <p:cNvPr id="34819" name="Rectangle 131"/>
          <p:cNvSpPr>
            <a:spLocks noChangeArrowheads="1"/>
          </p:cNvSpPr>
          <p:nvPr/>
        </p:nvSpPr>
        <p:spPr bwMode="auto">
          <a:xfrm>
            <a:off x="7915275" y="6165304"/>
            <a:ext cx="1023938" cy="955675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bg1"/>
            </a:solidFill>
            <a:round/>
            <a:headEnd/>
            <a:tailEnd/>
          </a:ln>
        </p:spPr>
        <p:txBody>
          <a:bodyPr wrap="none" lIns="72000" tIns="72000" rIns="72000" bIns="72000" anchor="ctr"/>
          <a:lstStyle/>
          <a:p>
            <a:pPr algn="ctr" defTabSz="914400">
              <a:spcBef>
                <a:spcPct val="50000"/>
              </a:spcBef>
            </a:pPr>
            <a:endParaRPr lang="sk-SK" b="1">
              <a:solidFill>
                <a:srgbClr val="000000"/>
              </a:solidFill>
            </a:endParaRPr>
          </a:p>
        </p:txBody>
      </p:sp>
      <p:sp>
        <p:nvSpPr>
          <p:cNvPr id="4915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8689" y="1600126"/>
            <a:ext cx="8359775" cy="964778"/>
          </a:xfrm>
        </p:spPr>
        <p:txBody>
          <a:bodyPr lIns="91440" tIns="45720" rIns="91440" bIns="4572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cs-CZ" b="1" dirty="0" smtClean="0">
                <a:solidFill>
                  <a:srgbClr val="002060"/>
                </a:solidFill>
              </a:rPr>
              <a:t>Snížení FPG u pacientů léčených inzulinovými  analogy</a:t>
            </a:r>
            <a:endParaRPr lang="en-GB" b="1" dirty="0" smtClean="0">
              <a:solidFill>
                <a:srgbClr val="002060"/>
              </a:solidFill>
            </a:endParaRPr>
          </a:p>
        </p:txBody>
      </p:sp>
      <p:sp>
        <p:nvSpPr>
          <p:cNvPr id="34821" name="Rectangle 82"/>
          <p:cNvSpPr>
            <a:spLocks noChangeArrowheads="1"/>
          </p:cNvSpPr>
          <p:nvPr/>
        </p:nvSpPr>
        <p:spPr bwMode="auto">
          <a:xfrm>
            <a:off x="646113" y="5292179"/>
            <a:ext cx="7793037" cy="773113"/>
          </a:xfrm>
          <a:prstGeom prst="rect">
            <a:avLst/>
          </a:prstGeom>
          <a:solidFill>
            <a:srgbClr val="C00000">
              <a:alpha val="3019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2000" tIns="72000" rIns="72000" bIns="72000" anchor="ctr"/>
          <a:lstStyle/>
          <a:p>
            <a:pPr algn="ctr" defTabSz="914400">
              <a:spcBef>
                <a:spcPct val="50000"/>
              </a:spcBef>
            </a:pPr>
            <a:endParaRPr lang="sk-SK" b="1">
              <a:solidFill>
                <a:srgbClr val="000000"/>
              </a:solidFill>
            </a:endParaRPr>
          </a:p>
        </p:txBody>
      </p:sp>
      <p:sp>
        <p:nvSpPr>
          <p:cNvPr id="34822" name="Rectangle 81"/>
          <p:cNvSpPr>
            <a:spLocks noChangeArrowheads="1"/>
          </p:cNvSpPr>
          <p:nvPr/>
        </p:nvSpPr>
        <p:spPr bwMode="auto">
          <a:xfrm>
            <a:off x="646113" y="4401592"/>
            <a:ext cx="7793037" cy="693737"/>
          </a:xfrm>
          <a:prstGeom prst="rect">
            <a:avLst/>
          </a:prstGeom>
          <a:solidFill>
            <a:srgbClr val="92D050">
              <a:alpha val="7215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2000" tIns="72000" rIns="72000" bIns="72000" anchor="ctr"/>
          <a:lstStyle/>
          <a:p>
            <a:pPr algn="ctr" defTabSz="914400">
              <a:spcBef>
                <a:spcPct val="50000"/>
              </a:spcBef>
            </a:pPr>
            <a:endParaRPr lang="sk-SK" b="1">
              <a:solidFill>
                <a:srgbClr val="000000"/>
              </a:solidFill>
            </a:endParaRPr>
          </a:p>
        </p:txBody>
      </p:sp>
      <p:sp>
        <p:nvSpPr>
          <p:cNvPr id="34823" name="Line 8"/>
          <p:cNvSpPr>
            <a:spLocks noChangeShapeType="1"/>
          </p:cNvSpPr>
          <p:nvPr/>
        </p:nvSpPr>
        <p:spPr bwMode="auto">
          <a:xfrm flipH="1">
            <a:off x="633413" y="2366417"/>
            <a:ext cx="0" cy="38893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34824" name="Text Box 11"/>
          <p:cNvSpPr txBox="1">
            <a:spLocks noChangeArrowheads="1"/>
          </p:cNvSpPr>
          <p:nvPr/>
        </p:nvSpPr>
        <p:spPr bwMode="auto">
          <a:xfrm>
            <a:off x="52388" y="5241379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3.0</a:t>
            </a:r>
          </a:p>
        </p:txBody>
      </p:sp>
      <p:sp>
        <p:nvSpPr>
          <p:cNvPr id="34825" name="Text Box 11"/>
          <p:cNvSpPr txBox="1">
            <a:spLocks noChangeArrowheads="1"/>
          </p:cNvSpPr>
          <p:nvPr/>
        </p:nvSpPr>
        <p:spPr bwMode="auto">
          <a:xfrm>
            <a:off x="52388" y="4592092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5.0</a:t>
            </a:r>
          </a:p>
        </p:txBody>
      </p:sp>
      <p:sp>
        <p:nvSpPr>
          <p:cNvPr id="34826" name="Text Box 11"/>
          <p:cNvSpPr txBox="1">
            <a:spLocks noChangeArrowheads="1"/>
          </p:cNvSpPr>
          <p:nvPr/>
        </p:nvSpPr>
        <p:spPr bwMode="auto">
          <a:xfrm>
            <a:off x="52388" y="5566817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2.0</a:t>
            </a:r>
          </a:p>
        </p:txBody>
      </p:sp>
      <p:sp>
        <p:nvSpPr>
          <p:cNvPr id="34827" name="Text Box 11"/>
          <p:cNvSpPr txBox="1">
            <a:spLocks noChangeArrowheads="1"/>
          </p:cNvSpPr>
          <p:nvPr/>
        </p:nvSpPr>
        <p:spPr bwMode="auto">
          <a:xfrm>
            <a:off x="52388" y="5892254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1.0</a:t>
            </a:r>
          </a:p>
        </p:txBody>
      </p:sp>
      <p:sp>
        <p:nvSpPr>
          <p:cNvPr id="34828" name="Text Box 11"/>
          <p:cNvSpPr txBox="1">
            <a:spLocks noChangeArrowheads="1"/>
          </p:cNvSpPr>
          <p:nvPr/>
        </p:nvSpPr>
        <p:spPr bwMode="auto">
          <a:xfrm>
            <a:off x="52388" y="3617367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8.0</a:t>
            </a:r>
          </a:p>
        </p:txBody>
      </p:sp>
      <p:sp>
        <p:nvSpPr>
          <p:cNvPr id="34829" name="Text Box 11"/>
          <p:cNvSpPr txBox="1">
            <a:spLocks noChangeArrowheads="1"/>
          </p:cNvSpPr>
          <p:nvPr/>
        </p:nvSpPr>
        <p:spPr bwMode="auto">
          <a:xfrm>
            <a:off x="52388" y="4915942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4.0</a:t>
            </a:r>
          </a:p>
        </p:txBody>
      </p:sp>
      <p:sp>
        <p:nvSpPr>
          <p:cNvPr id="34830" name="Text Box 11"/>
          <p:cNvSpPr txBox="1">
            <a:spLocks noChangeArrowheads="1"/>
          </p:cNvSpPr>
          <p:nvPr/>
        </p:nvSpPr>
        <p:spPr bwMode="auto">
          <a:xfrm>
            <a:off x="52388" y="4266654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6.0</a:t>
            </a:r>
          </a:p>
        </p:txBody>
      </p:sp>
      <p:sp>
        <p:nvSpPr>
          <p:cNvPr id="34831" name="Text Box 11"/>
          <p:cNvSpPr txBox="1">
            <a:spLocks noChangeArrowheads="1"/>
          </p:cNvSpPr>
          <p:nvPr/>
        </p:nvSpPr>
        <p:spPr bwMode="auto">
          <a:xfrm>
            <a:off x="52388" y="3941217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7.0</a:t>
            </a:r>
          </a:p>
        </p:txBody>
      </p:sp>
      <p:sp>
        <p:nvSpPr>
          <p:cNvPr id="34832" name="Text Box 11"/>
          <p:cNvSpPr txBox="1">
            <a:spLocks noChangeArrowheads="1"/>
          </p:cNvSpPr>
          <p:nvPr/>
        </p:nvSpPr>
        <p:spPr bwMode="auto">
          <a:xfrm>
            <a:off x="52388" y="3291929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9.0</a:t>
            </a:r>
          </a:p>
        </p:txBody>
      </p:sp>
      <p:sp>
        <p:nvSpPr>
          <p:cNvPr id="34833" name="Text Box 11"/>
          <p:cNvSpPr txBox="1">
            <a:spLocks noChangeArrowheads="1"/>
          </p:cNvSpPr>
          <p:nvPr/>
        </p:nvSpPr>
        <p:spPr bwMode="auto">
          <a:xfrm>
            <a:off x="52388" y="2966492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10.0</a:t>
            </a:r>
          </a:p>
        </p:txBody>
      </p:sp>
      <p:sp>
        <p:nvSpPr>
          <p:cNvPr id="34834" name="Text Box 11"/>
          <p:cNvSpPr txBox="1">
            <a:spLocks noChangeArrowheads="1"/>
          </p:cNvSpPr>
          <p:nvPr/>
        </p:nvSpPr>
        <p:spPr bwMode="auto">
          <a:xfrm>
            <a:off x="52388" y="2641054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11.0</a:t>
            </a:r>
          </a:p>
        </p:txBody>
      </p:sp>
      <p:sp>
        <p:nvSpPr>
          <p:cNvPr id="34835" name="Text Box 11"/>
          <p:cNvSpPr txBox="1">
            <a:spLocks noChangeArrowheads="1"/>
          </p:cNvSpPr>
          <p:nvPr/>
        </p:nvSpPr>
        <p:spPr bwMode="auto">
          <a:xfrm>
            <a:off x="52388" y="2317204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12.0</a:t>
            </a:r>
          </a:p>
        </p:txBody>
      </p:sp>
      <p:grpSp>
        <p:nvGrpSpPr>
          <p:cNvPr id="34836" name="Group 118"/>
          <p:cNvGrpSpPr>
            <a:grpSpLocks/>
          </p:cNvGrpSpPr>
          <p:nvPr/>
        </p:nvGrpSpPr>
        <p:grpSpPr bwMode="auto">
          <a:xfrm>
            <a:off x="700088" y="3131592"/>
            <a:ext cx="1662112" cy="277812"/>
            <a:chOff x="6886259" y="1770380"/>
            <a:chExt cx="1662735" cy="276999"/>
          </a:xfrm>
        </p:grpSpPr>
        <p:sp>
          <p:nvSpPr>
            <p:cNvPr id="34890" name="TextBox 115"/>
            <p:cNvSpPr txBox="1">
              <a:spLocks noChangeArrowheads="1"/>
            </p:cNvSpPr>
            <p:nvPr/>
          </p:nvSpPr>
          <p:spPr bwMode="auto">
            <a:xfrm>
              <a:off x="6886259" y="1770380"/>
              <a:ext cx="1541462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 eaLnBrk="1" hangingPunct="1"/>
              <a:r>
                <a:rPr lang="en-GB" sz="1200" b="1">
                  <a:solidFill>
                    <a:srgbClr val="001965"/>
                  </a:solidFill>
                  <a:latin typeface="Verdana" pitchFamily="34" charset="0"/>
                </a:rPr>
                <a:t>Average FPG</a:t>
              </a:r>
              <a:endParaRPr lang="en-US" sz="1200" b="1">
                <a:solidFill>
                  <a:srgbClr val="001965"/>
                </a:solidFill>
                <a:latin typeface="Verdana" pitchFamily="34" charset="0"/>
              </a:endParaRPr>
            </a:p>
          </p:txBody>
        </p:sp>
        <p:cxnSp>
          <p:nvCxnSpPr>
            <p:cNvPr id="34891" name="Straight Connector 115"/>
            <p:cNvCxnSpPr>
              <a:cxnSpLocks noChangeShapeType="1"/>
            </p:cNvCxnSpPr>
            <p:nvPr/>
          </p:nvCxnSpPr>
          <p:spPr bwMode="auto">
            <a:xfrm flipV="1">
              <a:off x="8113815" y="1908264"/>
              <a:ext cx="435179" cy="2327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103"/>
          <p:cNvGrpSpPr>
            <a:grpSpLocks/>
          </p:cNvGrpSpPr>
          <p:nvPr/>
        </p:nvGrpSpPr>
        <p:grpSpPr bwMode="auto">
          <a:xfrm>
            <a:off x="636588" y="3620542"/>
            <a:ext cx="7781925" cy="1019175"/>
            <a:chOff x="636588" y="3255963"/>
            <a:chExt cx="7781925" cy="1019175"/>
          </a:xfrm>
        </p:grpSpPr>
        <p:cxnSp>
          <p:nvCxnSpPr>
            <p:cNvPr id="34887" name="Straight Connector 114"/>
            <p:cNvCxnSpPr>
              <a:cxnSpLocks noChangeShapeType="1"/>
            </p:cNvCxnSpPr>
            <p:nvPr/>
          </p:nvCxnSpPr>
          <p:spPr bwMode="auto">
            <a:xfrm>
              <a:off x="636588" y="3714750"/>
              <a:ext cx="7781925" cy="0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5" name="Group 117"/>
            <p:cNvGrpSpPr/>
            <p:nvPr/>
          </p:nvGrpSpPr>
          <p:grpSpPr>
            <a:xfrm>
              <a:off x="688420" y="3255963"/>
              <a:ext cx="7709644" cy="1008062"/>
              <a:chOff x="688420" y="2722563"/>
              <a:chExt cx="7709644" cy="1008062"/>
            </a:xfrm>
            <a:solidFill>
              <a:schemeClr val="accent1"/>
            </a:solidFill>
          </p:grpSpPr>
          <p:sp>
            <p:nvSpPr>
              <p:cNvPr id="47160" name="Oval 80"/>
              <p:cNvSpPr>
                <a:spLocks noChangeArrowheads="1"/>
              </p:cNvSpPr>
              <p:nvPr/>
            </p:nvSpPr>
            <p:spPr bwMode="auto">
              <a:xfrm>
                <a:off x="688420" y="3199714"/>
                <a:ext cx="142332" cy="136176"/>
              </a:xfrm>
              <a:prstGeom prst="ellipse">
                <a:avLst/>
              </a:prstGeom>
              <a:grpFill/>
              <a:ln w="3175" algn="ctr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 b="1">
                  <a:solidFill>
                    <a:srgbClr val="000000"/>
                  </a:solidFill>
                  <a:latin typeface="Arial" charset="0"/>
                  <a:cs typeface="MS PGothic"/>
                </a:endParaRPr>
              </a:p>
            </p:txBody>
          </p:sp>
          <p:sp>
            <p:nvSpPr>
              <p:cNvPr id="47161" name="Oval 83"/>
              <p:cNvSpPr>
                <a:spLocks noChangeArrowheads="1"/>
              </p:cNvSpPr>
              <p:nvPr/>
            </p:nvSpPr>
            <p:spPr bwMode="auto">
              <a:xfrm>
                <a:off x="949362" y="2722563"/>
                <a:ext cx="142332" cy="136176"/>
              </a:xfrm>
              <a:prstGeom prst="ellipse">
                <a:avLst/>
              </a:prstGeom>
              <a:grpFill/>
              <a:ln w="3175" algn="ctr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 b="1">
                  <a:solidFill>
                    <a:srgbClr val="000000"/>
                  </a:solidFill>
                  <a:latin typeface="Arial" charset="0"/>
                  <a:cs typeface="MS PGothic"/>
                </a:endParaRPr>
              </a:p>
            </p:txBody>
          </p:sp>
          <p:sp>
            <p:nvSpPr>
              <p:cNvPr id="47162" name="Oval 84"/>
              <p:cNvSpPr>
                <a:spLocks noChangeArrowheads="1"/>
              </p:cNvSpPr>
              <p:nvPr/>
            </p:nvSpPr>
            <p:spPr bwMode="auto">
              <a:xfrm>
                <a:off x="1210304" y="3129768"/>
                <a:ext cx="142332" cy="136176"/>
              </a:xfrm>
              <a:prstGeom prst="ellipse">
                <a:avLst/>
              </a:prstGeom>
              <a:grpFill/>
              <a:ln w="3175" algn="ctr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 b="1">
                  <a:solidFill>
                    <a:srgbClr val="000000"/>
                  </a:solidFill>
                  <a:latin typeface="Arial" charset="0"/>
                  <a:cs typeface="MS PGothic"/>
                </a:endParaRPr>
              </a:p>
            </p:txBody>
          </p:sp>
          <p:sp>
            <p:nvSpPr>
              <p:cNvPr id="47163" name="Oval 85"/>
              <p:cNvSpPr>
                <a:spLocks noChangeArrowheads="1"/>
              </p:cNvSpPr>
              <p:nvPr/>
            </p:nvSpPr>
            <p:spPr bwMode="auto">
              <a:xfrm>
                <a:off x="1471247" y="2982377"/>
                <a:ext cx="142332" cy="136176"/>
              </a:xfrm>
              <a:prstGeom prst="ellipse">
                <a:avLst/>
              </a:prstGeom>
              <a:grpFill/>
              <a:ln w="3175" algn="ctr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 b="1">
                  <a:solidFill>
                    <a:srgbClr val="000000"/>
                  </a:solidFill>
                  <a:latin typeface="Arial" charset="0"/>
                  <a:cs typeface="MS PGothic"/>
                </a:endParaRPr>
              </a:p>
            </p:txBody>
          </p:sp>
          <p:sp>
            <p:nvSpPr>
              <p:cNvPr id="47164" name="Oval 86"/>
              <p:cNvSpPr>
                <a:spLocks noChangeArrowheads="1"/>
              </p:cNvSpPr>
              <p:nvPr/>
            </p:nvSpPr>
            <p:spPr bwMode="auto">
              <a:xfrm>
                <a:off x="1732189" y="3389582"/>
                <a:ext cx="142332" cy="136176"/>
              </a:xfrm>
              <a:prstGeom prst="ellipse">
                <a:avLst/>
              </a:prstGeom>
              <a:grpFill/>
              <a:ln w="3175" algn="ctr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 b="1">
                  <a:solidFill>
                    <a:srgbClr val="000000"/>
                  </a:solidFill>
                  <a:latin typeface="Arial" charset="0"/>
                  <a:cs typeface="MS PGothic"/>
                </a:endParaRPr>
              </a:p>
            </p:txBody>
          </p:sp>
          <p:sp>
            <p:nvSpPr>
              <p:cNvPr id="47165" name="Oval 87"/>
              <p:cNvSpPr>
                <a:spLocks noChangeArrowheads="1"/>
              </p:cNvSpPr>
              <p:nvPr/>
            </p:nvSpPr>
            <p:spPr bwMode="auto">
              <a:xfrm>
                <a:off x="1993131" y="3242191"/>
                <a:ext cx="142332" cy="136176"/>
              </a:xfrm>
              <a:prstGeom prst="ellipse">
                <a:avLst/>
              </a:prstGeom>
              <a:grpFill/>
              <a:ln w="3175" algn="ctr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 b="1">
                  <a:solidFill>
                    <a:srgbClr val="000000"/>
                  </a:solidFill>
                  <a:latin typeface="Arial" charset="0"/>
                  <a:cs typeface="MS PGothic"/>
                </a:endParaRPr>
              </a:p>
            </p:txBody>
          </p:sp>
          <p:sp>
            <p:nvSpPr>
              <p:cNvPr id="47166" name="Oval 88"/>
              <p:cNvSpPr>
                <a:spLocks noChangeArrowheads="1"/>
              </p:cNvSpPr>
              <p:nvPr/>
            </p:nvSpPr>
            <p:spPr bwMode="auto">
              <a:xfrm>
                <a:off x="2254073" y="3349614"/>
                <a:ext cx="142332" cy="136176"/>
              </a:xfrm>
              <a:prstGeom prst="ellipse">
                <a:avLst/>
              </a:prstGeom>
              <a:grpFill/>
              <a:ln w="3175" algn="ctr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 b="1">
                  <a:solidFill>
                    <a:srgbClr val="000000"/>
                  </a:solidFill>
                  <a:latin typeface="Arial" charset="0"/>
                  <a:cs typeface="MS PGothic"/>
                </a:endParaRPr>
              </a:p>
            </p:txBody>
          </p:sp>
          <p:sp>
            <p:nvSpPr>
              <p:cNvPr id="47167" name="Oval 89"/>
              <p:cNvSpPr>
                <a:spLocks noChangeArrowheads="1"/>
              </p:cNvSpPr>
              <p:nvPr/>
            </p:nvSpPr>
            <p:spPr bwMode="auto">
              <a:xfrm>
                <a:off x="2515016" y="3427060"/>
                <a:ext cx="142332" cy="136176"/>
              </a:xfrm>
              <a:prstGeom prst="ellipse">
                <a:avLst/>
              </a:prstGeom>
              <a:grpFill/>
              <a:ln w="3175" algn="ctr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 b="1">
                  <a:solidFill>
                    <a:srgbClr val="000000"/>
                  </a:solidFill>
                  <a:latin typeface="Arial" charset="0"/>
                  <a:cs typeface="MS PGothic"/>
                </a:endParaRPr>
              </a:p>
            </p:txBody>
          </p:sp>
          <p:sp>
            <p:nvSpPr>
              <p:cNvPr id="47168" name="Oval 90"/>
              <p:cNvSpPr>
                <a:spLocks noChangeArrowheads="1"/>
              </p:cNvSpPr>
              <p:nvPr/>
            </p:nvSpPr>
            <p:spPr bwMode="auto">
              <a:xfrm>
                <a:off x="2775958" y="2919931"/>
                <a:ext cx="142332" cy="136176"/>
              </a:xfrm>
              <a:prstGeom prst="ellipse">
                <a:avLst/>
              </a:prstGeom>
              <a:grpFill/>
              <a:ln w="3175" algn="ctr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 b="1">
                  <a:solidFill>
                    <a:srgbClr val="000000"/>
                  </a:solidFill>
                  <a:latin typeface="Arial" charset="0"/>
                  <a:cs typeface="MS PGothic"/>
                </a:endParaRPr>
              </a:p>
            </p:txBody>
          </p:sp>
          <p:sp>
            <p:nvSpPr>
              <p:cNvPr id="47169" name="Oval 91"/>
              <p:cNvSpPr>
                <a:spLocks noChangeArrowheads="1"/>
              </p:cNvSpPr>
              <p:nvPr/>
            </p:nvSpPr>
            <p:spPr bwMode="auto">
              <a:xfrm>
                <a:off x="3036900" y="3297158"/>
                <a:ext cx="142332" cy="136176"/>
              </a:xfrm>
              <a:prstGeom prst="ellipse">
                <a:avLst/>
              </a:prstGeom>
              <a:grpFill/>
              <a:ln w="3175" algn="ctr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 b="1">
                  <a:solidFill>
                    <a:srgbClr val="000000"/>
                  </a:solidFill>
                  <a:latin typeface="Arial" charset="0"/>
                  <a:cs typeface="MS PGothic"/>
                </a:endParaRPr>
              </a:p>
            </p:txBody>
          </p:sp>
          <p:sp>
            <p:nvSpPr>
              <p:cNvPr id="47170" name="Oval 92"/>
              <p:cNvSpPr>
                <a:spLocks noChangeArrowheads="1"/>
              </p:cNvSpPr>
              <p:nvPr/>
            </p:nvSpPr>
            <p:spPr bwMode="auto">
              <a:xfrm>
                <a:off x="3297842" y="2820007"/>
                <a:ext cx="142332" cy="136176"/>
              </a:xfrm>
              <a:prstGeom prst="ellipse">
                <a:avLst/>
              </a:prstGeom>
              <a:grpFill/>
              <a:ln w="3175" algn="ctr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 b="1">
                  <a:solidFill>
                    <a:srgbClr val="000000"/>
                  </a:solidFill>
                  <a:latin typeface="Arial" charset="0"/>
                  <a:cs typeface="MS PGothic"/>
                </a:endParaRPr>
              </a:p>
            </p:txBody>
          </p:sp>
          <p:sp>
            <p:nvSpPr>
              <p:cNvPr id="47171" name="Oval 93"/>
              <p:cNvSpPr>
                <a:spLocks noChangeArrowheads="1"/>
              </p:cNvSpPr>
              <p:nvPr/>
            </p:nvSpPr>
            <p:spPr bwMode="auto">
              <a:xfrm>
                <a:off x="3558784" y="3152267"/>
                <a:ext cx="142332" cy="136176"/>
              </a:xfrm>
              <a:prstGeom prst="ellipse">
                <a:avLst/>
              </a:prstGeom>
              <a:grpFill/>
              <a:ln w="3175" algn="ctr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 b="1">
                  <a:solidFill>
                    <a:srgbClr val="000000"/>
                  </a:solidFill>
                  <a:latin typeface="Arial" charset="0"/>
                  <a:cs typeface="MS PGothic"/>
                </a:endParaRPr>
              </a:p>
            </p:txBody>
          </p:sp>
          <p:sp>
            <p:nvSpPr>
              <p:cNvPr id="47172" name="Oval 94"/>
              <p:cNvSpPr>
                <a:spLocks noChangeArrowheads="1"/>
              </p:cNvSpPr>
              <p:nvPr/>
            </p:nvSpPr>
            <p:spPr bwMode="auto">
              <a:xfrm>
                <a:off x="3819727" y="3499515"/>
                <a:ext cx="142332" cy="136176"/>
              </a:xfrm>
              <a:prstGeom prst="ellipse">
                <a:avLst/>
              </a:prstGeom>
              <a:grpFill/>
              <a:ln w="3175" algn="ctr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 b="1">
                  <a:solidFill>
                    <a:srgbClr val="000000"/>
                  </a:solidFill>
                  <a:latin typeface="Arial" charset="0"/>
                  <a:cs typeface="MS PGothic"/>
                </a:endParaRPr>
              </a:p>
            </p:txBody>
          </p:sp>
          <p:sp>
            <p:nvSpPr>
              <p:cNvPr id="47173" name="Oval 95"/>
              <p:cNvSpPr>
                <a:spLocks noChangeArrowheads="1"/>
              </p:cNvSpPr>
              <p:nvPr/>
            </p:nvSpPr>
            <p:spPr bwMode="auto">
              <a:xfrm>
                <a:off x="4080669" y="3082321"/>
                <a:ext cx="142332" cy="136176"/>
              </a:xfrm>
              <a:prstGeom prst="ellipse">
                <a:avLst/>
              </a:prstGeom>
              <a:grpFill/>
              <a:ln w="3175" algn="ctr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 b="1">
                  <a:solidFill>
                    <a:srgbClr val="000000"/>
                  </a:solidFill>
                  <a:latin typeface="Arial" charset="0"/>
                  <a:cs typeface="MS PGothic"/>
                </a:endParaRPr>
              </a:p>
            </p:txBody>
          </p:sp>
          <p:sp>
            <p:nvSpPr>
              <p:cNvPr id="47174" name="Oval 96"/>
              <p:cNvSpPr>
                <a:spLocks noChangeArrowheads="1"/>
              </p:cNvSpPr>
              <p:nvPr/>
            </p:nvSpPr>
            <p:spPr bwMode="auto">
              <a:xfrm>
                <a:off x="4341611" y="3594449"/>
                <a:ext cx="142332" cy="136176"/>
              </a:xfrm>
              <a:prstGeom prst="ellipse">
                <a:avLst/>
              </a:prstGeom>
              <a:grpFill/>
              <a:ln w="3175" algn="ctr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 b="1">
                  <a:solidFill>
                    <a:srgbClr val="000000"/>
                  </a:solidFill>
                  <a:latin typeface="Arial" charset="0"/>
                  <a:cs typeface="MS PGothic"/>
                </a:endParaRPr>
              </a:p>
            </p:txBody>
          </p:sp>
          <p:sp>
            <p:nvSpPr>
              <p:cNvPr id="47175" name="Oval 97"/>
              <p:cNvSpPr>
                <a:spLocks noChangeArrowheads="1"/>
              </p:cNvSpPr>
              <p:nvPr/>
            </p:nvSpPr>
            <p:spPr bwMode="auto">
              <a:xfrm>
                <a:off x="4602553" y="3512604"/>
                <a:ext cx="142332" cy="136176"/>
              </a:xfrm>
              <a:prstGeom prst="ellipse">
                <a:avLst/>
              </a:prstGeom>
              <a:grpFill/>
              <a:ln w="3175" algn="ctr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 b="1">
                  <a:solidFill>
                    <a:srgbClr val="000000"/>
                  </a:solidFill>
                  <a:latin typeface="Arial" charset="0"/>
                  <a:cs typeface="MS PGothic"/>
                </a:endParaRPr>
              </a:p>
            </p:txBody>
          </p:sp>
          <p:sp>
            <p:nvSpPr>
              <p:cNvPr id="47176" name="Oval 98"/>
              <p:cNvSpPr>
                <a:spLocks noChangeArrowheads="1"/>
              </p:cNvSpPr>
              <p:nvPr/>
            </p:nvSpPr>
            <p:spPr bwMode="auto">
              <a:xfrm>
                <a:off x="4863495" y="2847215"/>
                <a:ext cx="142332" cy="136176"/>
              </a:xfrm>
              <a:prstGeom prst="ellipse">
                <a:avLst/>
              </a:prstGeom>
              <a:grpFill/>
              <a:ln w="3175" algn="ctr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 b="1">
                  <a:solidFill>
                    <a:srgbClr val="000000"/>
                  </a:solidFill>
                  <a:latin typeface="Arial" charset="0"/>
                  <a:cs typeface="MS PGothic"/>
                </a:endParaRPr>
              </a:p>
            </p:txBody>
          </p:sp>
          <p:sp>
            <p:nvSpPr>
              <p:cNvPr id="47177" name="Oval 99"/>
              <p:cNvSpPr>
                <a:spLocks noChangeArrowheads="1"/>
              </p:cNvSpPr>
              <p:nvPr/>
            </p:nvSpPr>
            <p:spPr bwMode="auto">
              <a:xfrm>
                <a:off x="5124438" y="3209453"/>
                <a:ext cx="142332" cy="136176"/>
              </a:xfrm>
              <a:prstGeom prst="ellipse">
                <a:avLst/>
              </a:prstGeom>
              <a:grpFill/>
              <a:ln w="3175" algn="ctr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 b="1">
                  <a:solidFill>
                    <a:srgbClr val="000000"/>
                  </a:solidFill>
                  <a:latin typeface="Arial" charset="0"/>
                  <a:cs typeface="MS PGothic"/>
                </a:endParaRPr>
              </a:p>
            </p:txBody>
          </p:sp>
          <p:sp>
            <p:nvSpPr>
              <p:cNvPr id="47178" name="Oval 100"/>
              <p:cNvSpPr>
                <a:spLocks noChangeArrowheads="1"/>
              </p:cNvSpPr>
              <p:nvPr/>
            </p:nvSpPr>
            <p:spPr bwMode="auto">
              <a:xfrm>
                <a:off x="5458369" y="2807247"/>
                <a:ext cx="142332" cy="136176"/>
              </a:xfrm>
              <a:prstGeom prst="ellipse">
                <a:avLst/>
              </a:prstGeom>
              <a:grpFill/>
              <a:ln w="3175" algn="ctr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 b="1">
                  <a:solidFill>
                    <a:srgbClr val="000000"/>
                  </a:solidFill>
                  <a:latin typeface="Arial" charset="0"/>
                  <a:cs typeface="MS PGothic"/>
                </a:endParaRPr>
              </a:p>
            </p:txBody>
          </p:sp>
          <p:sp>
            <p:nvSpPr>
              <p:cNvPr id="47179" name="Oval 101"/>
              <p:cNvSpPr>
                <a:spLocks noChangeArrowheads="1"/>
              </p:cNvSpPr>
              <p:nvPr/>
            </p:nvSpPr>
            <p:spPr bwMode="auto">
              <a:xfrm>
                <a:off x="5646322" y="3424300"/>
                <a:ext cx="142332" cy="136176"/>
              </a:xfrm>
              <a:prstGeom prst="ellipse">
                <a:avLst/>
              </a:prstGeom>
              <a:grpFill/>
              <a:ln w="3175" algn="ctr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 b="1">
                  <a:solidFill>
                    <a:srgbClr val="000000"/>
                  </a:solidFill>
                  <a:latin typeface="Arial" charset="0"/>
                  <a:cs typeface="MS PGothic"/>
                </a:endParaRPr>
              </a:p>
            </p:txBody>
          </p:sp>
          <p:sp>
            <p:nvSpPr>
              <p:cNvPr id="47180" name="Oval 102"/>
              <p:cNvSpPr>
                <a:spLocks noChangeArrowheads="1"/>
              </p:cNvSpPr>
              <p:nvPr/>
            </p:nvSpPr>
            <p:spPr bwMode="auto">
              <a:xfrm>
                <a:off x="5907264" y="3171985"/>
                <a:ext cx="142332" cy="136176"/>
              </a:xfrm>
              <a:prstGeom prst="ellipse">
                <a:avLst/>
              </a:prstGeom>
              <a:grpFill/>
              <a:ln w="3175" algn="ctr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 b="1">
                  <a:solidFill>
                    <a:srgbClr val="000000"/>
                  </a:solidFill>
                  <a:latin typeface="Arial" charset="0"/>
                  <a:cs typeface="MS PGothic"/>
                </a:endParaRPr>
              </a:p>
            </p:txBody>
          </p:sp>
          <p:sp>
            <p:nvSpPr>
              <p:cNvPr id="47181" name="Oval 103"/>
              <p:cNvSpPr>
                <a:spLocks noChangeArrowheads="1"/>
              </p:cNvSpPr>
              <p:nvPr/>
            </p:nvSpPr>
            <p:spPr bwMode="auto">
              <a:xfrm>
                <a:off x="6168207" y="3024594"/>
                <a:ext cx="142332" cy="136176"/>
              </a:xfrm>
              <a:prstGeom prst="ellipse">
                <a:avLst/>
              </a:prstGeom>
              <a:grpFill/>
              <a:ln w="3175" algn="ctr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 b="1">
                  <a:solidFill>
                    <a:srgbClr val="000000"/>
                  </a:solidFill>
                  <a:latin typeface="Arial" charset="0"/>
                  <a:cs typeface="MS PGothic"/>
                </a:endParaRPr>
              </a:p>
            </p:txBody>
          </p:sp>
          <p:sp>
            <p:nvSpPr>
              <p:cNvPr id="47182" name="Oval 104"/>
              <p:cNvSpPr>
                <a:spLocks noChangeArrowheads="1"/>
              </p:cNvSpPr>
              <p:nvPr/>
            </p:nvSpPr>
            <p:spPr bwMode="auto">
              <a:xfrm>
                <a:off x="6429149" y="3012105"/>
                <a:ext cx="142332" cy="136176"/>
              </a:xfrm>
              <a:prstGeom prst="ellipse">
                <a:avLst/>
              </a:prstGeom>
              <a:grpFill/>
              <a:ln w="3175" algn="ctr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 b="1">
                  <a:solidFill>
                    <a:srgbClr val="000000"/>
                  </a:solidFill>
                  <a:latin typeface="Arial" charset="0"/>
                  <a:cs typeface="MS PGothic"/>
                </a:endParaRPr>
              </a:p>
            </p:txBody>
          </p:sp>
          <p:sp>
            <p:nvSpPr>
              <p:cNvPr id="47183" name="Oval 105"/>
              <p:cNvSpPr>
                <a:spLocks noChangeArrowheads="1"/>
              </p:cNvSpPr>
              <p:nvPr/>
            </p:nvSpPr>
            <p:spPr bwMode="auto">
              <a:xfrm>
                <a:off x="6690091" y="3209463"/>
                <a:ext cx="142332" cy="136176"/>
              </a:xfrm>
              <a:prstGeom prst="ellipse">
                <a:avLst/>
              </a:prstGeom>
              <a:grpFill/>
              <a:ln w="3175" algn="ctr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 b="1">
                  <a:solidFill>
                    <a:srgbClr val="000000"/>
                  </a:solidFill>
                  <a:latin typeface="Arial" charset="0"/>
                  <a:cs typeface="MS PGothic"/>
                </a:endParaRPr>
              </a:p>
            </p:txBody>
          </p:sp>
          <p:sp>
            <p:nvSpPr>
              <p:cNvPr id="47184" name="Oval 106"/>
              <p:cNvSpPr>
                <a:spLocks noChangeArrowheads="1"/>
              </p:cNvSpPr>
              <p:nvPr/>
            </p:nvSpPr>
            <p:spPr bwMode="auto">
              <a:xfrm>
                <a:off x="6951033" y="3496755"/>
                <a:ext cx="142332" cy="136176"/>
              </a:xfrm>
              <a:prstGeom prst="ellipse">
                <a:avLst/>
              </a:prstGeom>
              <a:grpFill/>
              <a:ln w="3175" algn="ctr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 b="1">
                  <a:solidFill>
                    <a:srgbClr val="000000"/>
                  </a:solidFill>
                  <a:latin typeface="Arial" charset="0"/>
                  <a:cs typeface="MS PGothic"/>
                </a:endParaRPr>
              </a:p>
            </p:txBody>
          </p:sp>
          <p:sp>
            <p:nvSpPr>
              <p:cNvPr id="47185" name="Oval 107"/>
              <p:cNvSpPr>
                <a:spLocks noChangeArrowheads="1"/>
              </p:cNvSpPr>
              <p:nvPr/>
            </p:nvSpPr>
            <p:spPr bwMode="auto">
              <a:xfrm>
                <a:off x="7211975" y="3229452"/>
                <a:ext cx="142332" cy="136176"/>
              </a:xfrm>
              <a:prstGeom prst="ellipse">
                <a:avLst/>
              </a:prstGeom>
              <a:grpFill/>
              <a:ln w="3175" algn="ctr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 b="1">
                  <a:solidFill>
                    <a:srgbClr val="000000"/>
                  </a:solidFill>
                  <a:latin typeface="Arial" charset="0"/>
                  <a:cs typeface="MS PGothic"/>
                </a:endParaRPr>
              </a:p>
            </p:txBody>
          </p:sp>
          <p:sp>
            <p:nvSpPr>
              <p:cNvPr id="47186" name="Oval 108"/>
              <p:cNvSpPr>
                <a:spLocks noChangeArrowheads="1"/>
              </p:cNvSpPr>
              <p:nvPr/>
            </p:nvSpPr>
            <p:spPr bwMode="auto">
              <a:xfrm>
                <a:off x="7472918" y="3366853"/>
                <a:ext cx="142332" cy="136176"/>
              </a:xfrm>
              <a:prstGeom prst="ellipse">
                <a:avLst/>
              </a:prstGeom>
              <a:grpFill/>
              <a:ln w="3175" algn="ctr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 b="1">
                  <a:solidFill>
                    <a:srgbClr val="000000"/>
                  </a:solidFill>
                  <a:latin typeface="Arial" charset="0"/>
                  <a:cs typeface="MS PGothic"/>
                </a:endParaRPr>
              </a:p>
            </p:txBody>
          </p:sp>
          <p:sp>
            <p:nvSpPr>
              <p:cNvPr id="47187" name="Oval 109"/>
              <p:cNvSpPr>
                <a:spLocks noChangeArrowheads="1"/>
              </p:cNvSpPr>
              <p:nvPr/>
            </p:nvSpPr>
            <p:spPr bwMode="auto">
              <a:xfrm>
                <a:off x="7733860" y="3159506"/>
                <a:ext cx="142332" cy="136176"/>
              </a:xfrm>
              <a:prstGeom prst="ellipse">
                <a:avLst/>
              </a:prstGeom>
              <a:grpFill/>
              <a:ln w="3175" algn="ctr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 b="1">
                  <a:solidFill>
                    <a:srgbClr val="000000"/>
                  </a:solidFill>
                  <a:latin typeface="Arial" charset="0"/>
                  <a:cs typeface="MS PGothic"/>
                </a:endParaRPr>
              </a:p>
            </p:txBody>
          </p:sp>
          <p:sp>
            <p:nvSpPr>
              <p:cNvPr id="47188" name="Oval 110"/>
              <p:cNvSpPr>
                <a:spLocks noChangeArrowheads="1"/>
              </p:cNvSpPr>
              <p:nvPr/>
            </p:nvSpPr>
            <p:spPr bwMode="auto">
              <a:xfrm>
                <a:off x="7994802" y="2892203"/>
                <a:ext cx="142332" cy="136176"/>
              </a:xfrm>
              <a:prstGeom prst="ellipse">
                <a:avLst/>
              </a:prstGeom>
              <a:grpFill/>
              <a:ln w="3175" algn="ctr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 b="1">
                  <a:solidFill>
                    <a:srgbClr val="000000"/>
                  </a:solidFill>
                  <a:latin typeface="Arial" charset="0"/>
                  <a:cs typeface="MS PGothic"/>
                </a:endParaRPr>
              </a:p>
            </p:txBody>
          </p:sp>
          <p:sp>
            <p:nvSpPr>
              <p:cNvPr id="47189" name="Oval 111"/>
              <p:cNvSpPr>
                <a:spLocks noChangeArrowheads="1"/>
              </p:cNvSpPr>
              <p:nvPr/>
            </p:nvSpPr>
            <p:spPr bwMode="auto">
              <a:xfrm>
                <a:off x="8255732" y="3089560"/>
                <a:ext cx="142332" cy="136176"/>
              </a:xfrm>
              <a:prstGeom prst="ellipse">
                <a:avLst/>
              </a:prstGeom>
              <a:grpFill/>
              <a:ln w="3175" algn="ctr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lIns="72000" tIns="72000" rIns="72000" bIns="72000" anchor="ctr"/>
              <a:lstStyle/>
              <a:p>
                <a:pPr algn="ctr" defTabSz="914400">
                  <a:spcBef>
                    <a:spcPct val="50000"/>
                  </a:spcBef>
                  <a:defRPr/>
                </a:pPr>
                <a:endParaRPr lang="en-GB" b="1">
                  <a:solidFill>
                    <a:srgbClr val="000000"/>
                  </a:solidFill>
                  <a:latin typeface="Arial" charset="0"/>
                  <a:cs typeface="MS PGothic"/>
                </a:endParaRPr>
              </a:p>
            </p:txBody>
          </p:sp>
        </p:grpSp>
        <p:sp>
          <p:nvSpPr>
            <p:cNvPr id="34889" name="Freeform 118"/>
            <p:cNvSpPr>
              <a:spLocks/>
            </p:cNvSpPr>
            <p:nvPr/>
          </p:nvSpPr>
          <p:spPr bwMode="auto">
            <a:xfrm>
              <a:off x="742950" y="3319463"/>
              <a:ext cx="7591425" cy="955675"/>
            </a:xfrm>
            <a:custGeom>
              <a:avLst/>
              <a:gdLst>
                <a:gd name="T0" fmla="*/ 0 w 7591425"/>
                <a:gd name="T1" fmla="*/ 490537 h 955675"/>
                <a:gd name="T2" fmla="*/ 257175 w 7591425"/>
                <a:gd name="T3" fmla="*/ 4762 h 955675"/>
                <a:gd name="T4" fmla="*/ 542925 w 7591425"/>
                <a:gd name="T5" fmla="*/ 461962 h 955675"/>
                <a:gd name="T6" fmla="*/ 781050 w 7591425"/>
                <a:gd name="T7" fmla="*/ 271462 h 955675"/>
                <a:gd name="T8" fmla="*/ 1047750 w 7591425"/>
                <a:gd name="T9" fmla="*/ 700087 h 955675"/>
                <a:gd name="T10" fmla="*/ 1314450 w 7591425"/>
                <a:gd name="T11" fmla="*/ 519112 h 955675"/>
                <a:gd name="T12" fmla="*/ 1571625 w 7591425"/>
                <a:gd name="T13" fmla="*/ 623887 h 955675"/>
                <a:gd name="T14" fmla="*/ 1838325 w 7591425"/>
                <a:gd name="T15" fmla="*/ 728662 h 955675"/>
                <a:gd name="T16" fmla="*/ 2105025 w 7591425"/>
                <a:gd name="T17" fmla="*/ 214312 h 955675"/>
                <a:gd name="T18" fmla="*/ 2381251 w 7591425"/>
                <a:gd name="T19" fmla="*/ 604837 h 955675"/>
                <a:gd name="T20" fmla="*/ 2619375 w 7591425"/>
                <a:gd name="T21" fmla="*/ 90487 h 955675"/>
                <a:gd name="T22" fmla="*/ 2895601 w 7591425"/>
                <a:gd name="T23" fmla="*/ 452437 h 955675"/>
                <a:gd name="T24" fmla="*/ 3152775 w 7591425"/>
                <a:gd name="T25" fmla="*/ 804862 h 955675"/>
                <a:gd name="T26" fmla="*/ 3409951 w 7591425"/>
                <a:gd name="T27" fmla="*/ 366712 h 955675"/>
                <a:gd name="T28" fmla="*/ 3676651 w 7591425"/>
                <a:gd name="T29" fmla="*/ 881062 h 955675"/>
                <a:gd name="T30" fmla="*/ 3924300 w 7591425"/>
                <a:gd name="T31" fmla="*/ 814387 h 955675"/>
                <a:gd name="T32" fmla="*/ 4200525 w 7591425"/>
                <a:gd name="T33" fmla="*/ 109537 h 955675"/>
                <a:gd name="T34" fmla="*/ 4467225 w 7591425"/>
                <a:gd name="T35" fmla="*/ 528637 h 955675"/>
                <a:gd name="T36" fmla="*/ 4810125 w 7591425"/>
                <a:gd name="T37" fmla="*/ 61912 h 955675"/>
                <a:gd name="T38" fmla="*/ 5000625 w 7591425"/>
                <a:gd name="T39" fmla="*/ 747712 h 955675"/>
                <a:gd name="T40" fmla="*/ 5248273 w 7591425"/>
                <a:gd name="T41" fmla="*/ 452437 h 955675"/>
                <a:gd name="T42" fmla="*/ 5505449 w 7591425"/>
                <a:gd name="T43" fmla="*/ 300037 h 955675"/>
                <a:gd name="T44" fmla="*/ 5772149 w 7591425"/>
                <a:gd name="T45" fmla="*/ 290512 h 955675"/>
                <a:gd name="T46" fmla="*/ 6029325 w 7591425"/>
                <a:gd name="T47" fmla="*/ 490537 h 955675"/>
                <a:gd name="T48" fmla="*/ 6276973 w 7591425"/>
                <a:gd name="T49" fmla="*/ 795337 h 955675"/>
                <a:gd name="T50" fmla="*/ 6524625 w 7591425"/>
                <a:gd name="T51" fmla="*/ 500062 h 955675"/>
                <a:gd name="T52" fmla="*/ 6810373 w 7591425"/>
                <a:gd name="T53" fmla="*/ 671512 h 955675"/>
                <a:gd name="T54" fmla="*/ 7077073 w 7591425"/>
                <a:gd name="T55" fmla="*/ 442912 h 955675"/>
                <a:gd name="T56" fmla="*/ 7324725 w 7591425"/>
                <a:gd name="T57" fmla="*/ 176212 h 955675"/>
                <a:gd name="T58" fmla="*/ 7591425 w 7591425"/>
                <a:gd name="T59" fmla="*/ 385762 h 9556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591425"/>
                <a:gd name="T91" fmla="*/ 0 h 955675"/>
                <a:gd name="T92" fmla="*/ 7591425 w 7591425"/>
                <a:gd name="T93" fmla="*/ 955675 h 955675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591425" h="955675">
                  <a:moveTo>
                    <a:pt x="0" y="490537"/>
                  </a:moveTo>
                  <a:cubicBezTo>
                    <a:pt x="83344" y="250030"/>
                    <a:pt x="166688" y="9524"/>
                    <a:pt x="257175" y="4762"/>
                  </a:cubicBezTo>
                  <a:cubicBezTo>
                    <a:pt x="347662" y="0"/>
                    <a:pt x="455613" y="417512"/>
                    <a:pt x="542925" y="461962"/>
                  </a:cubicBezTo>
                  <a:cubicBezTo>
                    <a:pt x="630237" y="506412"/>
                    <a:pt x="696913" y="231775"/>
                    <a:pt x="781050" y="271462"/>
                  </a:cubicBezTo>
                  <a:cubicBezTo>
                    <a:pt x="865187" y="311149"/>
                    <a:pt x="958850" y="658812"/>
                    <a:pt x="1047750" y="700087"/>
                  </a:cubicBezTo>
                  <a:cubicBezTo>
                    <a:pt x="1136650" y="741362"/>
                    <a:pt x="1227137" y="531812"/>
                    <a:pt x="1314450" y="519112"/>
                  </a:cubicBezTo>
                  <a:cubicBezTo>
                    <a:pt x="1401763" y="506412"/>
                    <a:pt x="1571625" y="623887"/>
                    <a:pt x="1571625" y="623887"/>
                  </a:cubicBezTo>
                  <a:cubicBezTo>
                    <a:pt x="1658937" y="658812"/>
                    <a:pt x="1749425" y="796924"/>
                    <a:pt x="1838325" y="728662"/>
                  </a:cubicBezTo>
                  <a:cubicBezTo>
                    <a:pt x="1927225" y="660400"/>
                    <a:pt x="2014538" y="234950"/>
                    <a:pt x="2105025" y="214312"/>
                  </a:cubicBezTo>
                  <a:cubicBezTo>
                    <a:pt x="2195513" y="193675"/>
                    <a:pt x="2295525" y="625474"/>
                    <a:pt x="2381250" y="604837"/>
                  </a:cubicBezTo>
                  <a:cubicBezTo>
                    <a:pt x="2466975" y="584200"/>
                    <a:pt x="2533650" y="115887"/>
                    <a:pt x="2619375" y="90487"/>
                  </a:cubicBezTo>
                  <a:cubicBezTo>
                    <a:pt x="2705100" y="65087"/>
                    <a:pt x="2806700" y="333375"/>
                    <a:pt x="2895600" y="452437"/>
                  </a:cubicBezTo>
                  <a:cubicBezTo>
                    <a:pt x="2984500" y="571499"/>
                    <a:pt x="3067050" y="819150"/>
                    <a:pt x="3152775" y="804862"/>
                  </a:cubicBezTo>
                  <a:cubicBezTo>
                    <a:pt x="3238500" y="790574"/>
                    <a:pt x="3322637" y="354012"/>
                    <a:pt x="3409950" y="366712"/>
                  </a:cubicBezTo>
                  <a:cubicBezTo>
                    <a:pt x="3497263" y="379412"/>
                    <a:pt x="3590925" y="806449"/>
                    <a:pt x="3676650" y="881062"/>
                  </a:cubicBezTo>
                  <a:cubicBezTo>
                    <a:pt x="3762375" y="955675"/>
                    <a:pt x="3836988" y="942974"/>
                    <a:pt x="3924300" y="814387"/>
                  </a:cubicBezTo>
                  <a:cubicBezTo>
                    <a:pt x="4011612" y="685800"/>
                    <a:pt x="4110038" y="157162"/>
                    <a:pt x="4200525" y="109537"/>
                  </a:cubicBezTo>
                  <a:cubicBezTo>
                    <a:pt x="4291012" y="61912"/>
                    <a:pt x="4365625" y="536575"/>
                    <a:pt x="4467225" y="528637"/>
                  </a:cubicBezTo>
                  <a:cubicBezTo>
                    <a:pt x="4568825" y="520700"/>
                    <a:pt x="4721225" y="25400"/>
                    <a:pt x="4810125" y="61912"/>
                  </a:cubicBezTo>
                  <a:cubicBezTo>
                    <a:pt x="4899025" y="98424"/>
                    <a:pt x="4927600" y="682625"/>
                    <a:pt x="5000625" y="747712"/>
                  </a:cubicBezTo>
                  <a:cubicBezTo>
                    <a:pt x="5073650" y="812799"/>
                    <a:pt x="5164138" y="527050"/>
                    <a:pt x="5248275" y="452437"/>
                  </a:cubicBezTo>
                  <a:cubicBezTo>
                    <a:pt x="5332413" y="377825"/>
                    <a:pt x="5418138" y="327025"/>
                    <a:pt x="5505450" y="300037"/>
                  </a:cubicBezTo>
                  <a:cubicBezTo>
                    <a:pt x="5592763" y="273050"/>
                    <a:pt x="5684838" y="258762"/>
                    <a:pt x="5772150" y="290512"/>
                  </a:cubicBezTo>
                  <a:cubicBezTo>
                    <a:pt x="5859462" y="322262"/>
                    <a:pt x="5945188" y="406400"/>
                    <a:pt x="6029325" y="490537"/>
                  </a:cubicBezTo>
                  <a:cubicBezTo>
                    <a:pt x="6113462" y="574674"/>
                    <a:pt x="6194425" y="793750"/>
                    <a:pt x="6276975" y="795337"/>
                  </a:cubicBezTo>
                  <a:cubicBezTo>
                    <a:pt x="6359525" y="796924"/>
                    <a:pt x="6435725" y="520699"/>
                    <a:pt x="6524625" y="500062"/>
                  </a:cubicBezTo>
                  <a:cubicBezTo>
                    <a:pt x="6613525" y="479425"/>
                    <a:pt x="6718300" y="681037"/>
                    <a:pt x="6810375" y="671512"/>
                  </a:cubicBezTo>
                  <a:cubicBezTo>
                    <a:pt x="6902450" y="661987"/>
                    <a:pt x="6991350" y="525462"/>
                    <a:pt x="7077075" y="442912"/>
                  </a:cubicBezTo>
                  <a:cubicBezTo>
                    <a:pt x="7162800" y="360362"/>
                    <a:pt x="7239000" y="185737"/>
                    <a:pt x="7324725" y="176212"/>
                  </a:cubicBezTo>
                  <a:cubicBezTo>
                    <a:pt x="7410450" y="166687"/>
                    <a:pt x="7500937" y="276224"/>
                    <a:pt x="7591425" y="385762"/>
                  </a:cubicBezTo>
                </a:path>
              </a:pathLst>
            </a:cu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72000" tIns="72000" rIns="72000" bIns="72000" anchor="ctr"/>
            <a:lstStyle/>
            <a:p>
              <a:endParaRPr lang="sk-SK"/>
            </a:p>
          </p:txBody>
        </p:sp>
      </p:grpSp>
      <p:sp>
        <p:nvSpPr>
          <p:cNvPr id="34838" name="Line 10"/>
          <p:cNvSpPr>
            <a:spLocks noChangeShapeType="1"/>
          </p:cNvSpPr>
          <p:nvPr/>
        </p:nvSpPr>
        <p:spPr bwMode="auto">
          <a:xfrm flipV="1">
            <a:off x="628650" y="6241504"/>
            <a:ext cx="78057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34839" name="Text Box 12"/>
          <p:cNvSpPr txBox="1">
            <a:spLocks noChangeArrowheads="1"/>
          </p:cNvSpPr>
          <p:nvPr/>
        </p:nvSpPr>
        <p:spPr bwMode="auto">
          <a:xfrm>
            <a:off x="998538" y="6301829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4</a:t>
            </a:r>
          </a:p>
        </p:txBody>
      </p:sp>
      <p:sp>
        <p:nvSpPr>
          <p:cNvPr id="34840" name="Text Box 12"/>
          <p:cNvSpPr txBox="1">
            <a:spLocks noChangeArrowheads="1"/>
          </p:cNvSpPr>
          <p:nvPr/>
        </p:nvSpPr>
        <p:spPr bwMode="auto">
          <a:xfrm>
            <a:off x="1539875" y="6301829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6</a:t>
            </a:r>
          </a:p>
        </p:txBody>
      </p:sp>
      <p:sp>
        <p:nvSpPr>
          <p:cNvPr id="34841" name="Text Box 12"/>
          <p:cNvSpPr txBox="1">
            <a:spLocks noChangeArrowheads="1"/>
          </p:cNvSpPr>
          <p:nvPr/>
        </p:nvSpPr>
        <p:spPr bwMode="auto">
          <a:xfrm>
            <a:off x="1268413" y="6301829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5</a:t>
            </a:r>
          </a:p>
        </p:txBody>
      </p:sp>
      <p:sp>
        <p:nvSpPr>
          <p:cNvPr id="34842" name="Text Box 12"/>
          <p:cNvSpPr txBox="1">
            <a:spLocks noChangeArrowheads="1"/>
          </p:cNvSpPr>
          <p:nvPr/>
        </p:nvSpPr>
        <p:spPr bwMode="auto">
          <a:xfrm>
            <a:off x="2079625" y="6301829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8</a:t>
            </a:r>
          </a:p>
        </p:txBody>
      </p:sp>
      <p:sp>
        <p:nvSpPr>
          <p:cNvPr id="34843" name="Text Box 12"/>
          <p:cNvSpPr txBox="1">
            <a:spLocks noChangeArrowheads="1"/>
          </p:cNvSpPr>
          <p:nvPr/>
        </p:nvSpPr>
        <p:spPr bwMode="auto">
          <a:xfrm>
            <a:off x="1809750" y="6301829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7</a:t>
            </a:r>
          </a:p>
        </p:txBody>
      </p:sp>
      <p:sp>
        <p:nvSpPr>
          <p:cNvPr id="34844" name="Text Box 12"/>
          <p:cNvSpPr txBox="1">
            <a:spLocks noChangeArrowheads="1"/>
          </p:cNvSpPr>
          <p:nvPr/>
        </p:nvSpPr>
        <p:spPr bwMode="auto">
          <a:xfrm>
            <a:off x="2619375" y="6301829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10</a:t>
            </a:r>
          </a:p>
        </p:txBody>
      </p:sp>
      <p:sp>
        <p:nvSpPr>
          <p:cNvPr id="34845" name="Text Box 12"/>
          <p:cNvSpPr txBox="1">
            <a:spLocks noChangeArrowheads="1"/>
          </p:cNvSpPr>
          <p:nvPr/>
        </p:nvSpPr>
        <p:spPr bwMode="auto">
          <a:xfrm>
            <a:off x="2349500" y="6301829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9</a:t>
            </a:r>
          </a:p>
        </p:txBody>
      </p:sp>
      <p:sp>
        <p:nvSpPr>
          <p:cNvPr id="34846" name="Text Box 11"/>
          <p:cNvSpPr txBox="1">
            <a:spLocks noChangeArrowheads="1"/>
          </p:cNvSpPr>
          <p:nvPr/>
        </p:nvSpPr>
        <p:spPr bwMode="auto">
          <a:xfrm>
            <a:off x="2890838" y="6301829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11</a:t>
            </a:r>
          </a:p>
        </p:txBody>
      </p:sp>
      <p:sp>
        <p:nvSpPr>
          <p:cNvPr id="34847" name="Text Box 12"/>
          <p:cNvSpPr txBox="1">
            <a:spLocks noChangeArrowheads="1"/>
          </p:cNvSpPr>
          <p:nvPr/>
        </p:nvSpPr>
        <p:spPr bwMode="auto">
          <a:xfrm>
            <a:off x="3700463" y="6301829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14</a:t>
            </a:r>
          </a:p>
        </p:txBody>
      </p:sp>
      <p:sp>
        <p:nvSpPr>
          <p:cNvPr id="34848" name="Text Box 11"/>
          <p:cNvSpPr txBox="1">
            <a:spLocks noChangeArrowheads="1"/>
          </p:cNvSpPr>
          <p:nvPr/>
        </p:nvSpPr>
        <p:spPr bwMode="auto">
          <a:xfrm>
            <a:off x="3160713" y="6301829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12</a:t>
            </a:r>
          </a:p>
        </p:txBody>
      </p:sp>
      <p:sp>
        <p:nvSpPr>
          <p:cNvPr id="34849" name="Text Box 11"/>
          <p:cNvSpPr txBox="1">
            <a:spLocks noChangeArrowheads="1"/>
          </p:cNvSpPr>
          <p:nvPr/>
        </p:nvSpPr>
        <p:spPr bwMode="auto">
          <a:xfrm>
            <a:off x="3430588" y="6301829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13</a:t>
            </a:r>
          </a:p>
        </p:txBody>
      </p:sp>
      <p:sp>
        <p:nvSpPr>
          <p:cNvPr id="34850" name="Text Box 12"/>
          <p:cNvSpPr txBox="1">
            <a:spLocks noChangeArrowheads="1"/>
          </p:cNvSpPr>
          <p:nvPr/>
        </p:nvSpPr>
        <p:spPr bwMode="auto">
          <a:xfrm>
            <a:off x="4241800" y="6301829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16</a:t>
            </a:r>
          </a:p>
        </p:txBody>
      </p:sp>
      <p:sp>
        <p:nvSpPr>
          <p:cNvPr id="34851" name="Text Box 12"/>
          <p:cNvSpPr txBox="1">
            <a:spLocks noChangeArrowheads="1"/>
          </p:cNvSpPr>
          <p:nvPr/>
        </p:nvSpPr>
        <p:spPr bwMode="auto">
          <a:xfrm>
            <a:off x="3971925" y="6301829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15</a:t>
            </a:r>
          </a:p>
        </p:txBody>
      </p:sp>
      <p:sp>
        <p:nvSpPr>
          <p:cNvPr id="34852" name="Text Box 12"/>
          <p:cNvSpPr txBox="1">
            <a:spLocks noChangeArrowheads="1"/>
          </p:cNvSpPr>
          <p:nvPr/>
        </p:nvSpPr>
        <p:spPr bwMode="auto">
          <a:xfrm>
            <a:off x="4781550" y="6301829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18</a:t>
            </a:r>
          </a:p>
        </p:txBody>
      </p:sp>
      <p:sp>
        <p:nvSpPr>
          <p:cNvPr id="34853" name="Text Box 12"/>
          <p:cNvSpPr txBox="1">
            <a:spLocks noChangeArrowheads="1"/>
          </p:cNvSpPr>
          <p:nvPr/>
        </p:nvSpPr>
        <p:spPr bwMode="auto">
          <a:xfrm>
            <a:off x="4511675" y="6301829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17</a:t>
            </a:r>
          </a:p>
        </p:txBody>
      </p:sp>
      <p:sp>
        <p:nvSpPr>
          <p:cNvPr id="34854" name="Text Box 12"/>
          <p:cNvSpPr txBox="1">
            <a:spLocks noChangeArrowheads="1"/>
          </p:cNvSpPr>
          <p:nvPr/>
        </p:nvSpPr>
        <p:spPr bwMode="auto">
          <a:xfrm>
            <a:off x="5322888" y="6301829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20</a:t>
            </a:r>
          </a:p>
        </p:txBody>
      </p:sp>
      <p:sp>
        <p:nvSpPr>
          <p:cNvPr id="34855" name="Text Box 12"/>
          <p:cNvSpPr txBox="1">
            <a:spLocks noChangeArrowheads="1"/>
          </p:cNvSpPr>
          <p:nvPr/>
        </p:nvSpPr>
        <p:spPr bwMode="auto">
          <a:xfrm>
            <a:off x="5051425" y="6301829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19</a:t>
            </a:r>
          </a:p>
        </p:txBody>
      </p:sp>
      <p:sp>
        <p:nvSpPr>
          <p:cNvPr id="34856" name="Text Box 11"/>
          <p:cNvSpPr txBox="1">
            <a:spLocks noChangeArrowheads="1"/>
          </p:cNvSpPr>
          <p:nvPr/>
        </p:nvSpPr>
        <p:spPr bwMode="auto">
          <a:xfrm>
            <a:off x="5592763" y="6301829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21</a:t>
            </a:r>
          </a:p>
        </p:txBody>
      </p:sp>
      <p:sp>
        <p:nvSpPr>
          <p:cNvPr id="34857" name="Text Box 12"/>
          <p:cNvSpPr txBox="1">
            <a:spLocks noChangeArrowheads="1"/>
          </p:cNvSpPr>
          <p:nvPr/>
        </p:nvSpPr>
        <p:spPr bwMode="auto">
          <a:xfrm>
            <a:off x="6403975" y="6301829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24</a:t>
            </a:r>
          </a:p>
        </p:txBody>
      </p:sp>
      <p:sp>
        <p:nvSpPr>
          <p:cNvPr id="34858" name="Text Box 11"/>
          <p:cNvSpPr txBox="1">
            <a:spLocks noChangeArrowheads="1"/>
          </p:cNvSpPr>
          <p:nvPr/>
        </p:nvSpPr>
        <p:spPr bwMode="auto">
          <a:xfrm>
            <a:off x="5862638" y="6301829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22</a:t>
            </a:r>
          </a:p>
        </p:txBody>
      </p:sp>
      <p:sp>
        <p:nvSpPr>
          <p:cNvPr id="34859" name="Text Box 11"/>
          <p:cNvSpPr txBox="1">
            <a:spLocks noChangeArrowheads="1"/>
          </p:cNvSpPr>
          <p:nvPr/>
        </p:nvSpPr>
        <p:spPr bwMode="auto">
          <a:xfrm>
            <a:off x="6132513" y="6301829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23</a:t>
            </a:r>
          </a:p>
        </p:txBody>
      </p:sp>
      <p:sp>
        <p:nvSpPr>
          <p:cNvPr id="34860" name="Text Box 12"/>
          <p:cNvSpPr txBox="1">
            <a:spLocks noChangeArrowheads="1"/>
          </p:cNvSpPr>
          <p:nvPr/>
        </p:nvSpPr>
        <p:spPr bwMode="auto">
          <a:xfrm>
            <a:off x="6943725" y="6301829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26</a:t>
            </a:r>
          </a:p>
        </p:txBody>
      </p:sp>
      <p:sp>
        <p:nvSpPr>
          <p:cNvPr id="34861" name="Text Box 12"/>
          <p:cNvSpPr txBox="1">
            <a:spLocks noChangeArrowheads="1"/>
          </p:cNvSpPr>
          <p:nvPr/>
        </p:nvSpPr>
        <p:spPr bwMode="auto">
          <a:xfrm>
            <a:off x="6673850" y="6301829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25</a:t>
            </a:r>
          </a:p>
        </p:txBody>
      </p:sp>
      <p:sp>
        <p:nvSpPr>
          <p:cNvPr id="34862" name="Text Box 12"/>
          <p:cNvSpPr txBox="1">
            <a:spLocks noChangeArrowheads="1"/>
          </p:cNvSpPr>
          <p:nvPr/>
        </p:nvSpPr>
        <p:spPr bwMode="auto">
          <a:xfrm>
            <a:off x="7483475" y="6301829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28</a:t>
            </a:r>
          </a:p>
        </p:txBody>
      </p:sp>
      <p:sp>
        <p:nvSpPr>
          <p:cNvPr id="34863" name="Text Box 12"/>
          <p:cNvSpPr txBox="1">
            <a:spLocks noChangeArrowheads="1"/>
          </p:cNvSpPr>
          <p:nvPr/>
        </p:nvSpPr>
        <p:spPr bwMode="auto">
          <a:xfrm>
            <a:off x="7213600" y="6301829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27</a:t>
            </a:r>
          </a:p>
        </p:txBody>
      </p:sp>
      <p:sp>
        <p:nvSpPr>
          <p:cNvPr id="34864" name="Text Box 12"/>
          <p:cNvSpPr txBox="1">
            <a:spLocks noChangeArrowheads="1"/>
          </p:cNvSpPr>
          <p:nvPr/>
        </p:nvSpPr>
        <p:spPr bwMode="auto">
          <a:xfrm>
            <a:off x="8013700" y="6301829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30</a:t>
            </a:r>
          </a:p>
        </p:txBody>
      </p:sp>
      <p:sp>
        <p:nvSpPr>
          <p:cNvPr id="34865" name="Text Box 12"/>
          <p:cNvSpPr txBox="1">
            <a:spLocks noChangeArrowheads="1"/>
          </p:cNvSpPr>
          <p:nvPr/>
        </p:nvSpPr>
        <p:spPr bwMode="auto">
          <a:xfrm>
            <a:off x="7754938" y="6301829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29</a:t>
            </a:r>
          </a:p>
        </p:txBody>
      </p:sp>
      <p:sp>
        <p:nvSpPr>
          <p:cNvPr id="34866" name="Line 8"/>
          <p:cNvSpPr>
            <a:spLocks noChangeShapeType="1"/>
          </p:cNvSpPr>
          <p:nvPr/>
        </p:nvSpPr>
        <p:spPr bwMode="auto">
          <a:xfrm flipH="1">
            <a:off x="8424863" y="2356892"/>
            <a:ext cx="0" cy="38893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34867" name="Text Box 11"/>
          <p:cNvSpPr txBox="1">
            <a:spLocks noChangeArrowheads="1"/>
          </p:cNvSpPr>
          <p:nvPr/>
        </p:nvSpPr>
        <p:spPr bwMode="auto">
          <a:xfrm>
            <a:off x="8396288" y="5260429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54</a:t>
            </a:r>
          </a:p>
        </p:txBody>
      </p:sp>
      <p:sp>
        <p:nvSpPr>
          <p:cNvPr id="34868" name="Text Box 11"/>
          <p:cNvSpPr txBox="1">
            <a:spLocks noChangeArrowheads="1"/>
          </p:cNvSpPr>
          <p:nvPr/>
        </p:nvSpPr>
        <p:spPr bwMode="auto">
          <a:xfrm>
            <a:off x="8396288" y="4611142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90</a:t>
            </a:r>
          </a:p>
        </p:txBody>
      </p:sp>
      <p:sp>
        <p:nvSpPr>
          <p:cNvPr id="34869" name="Text Box 11"/>
          <p:cNvSpPr txBox="1">
            <a:spLocks noChangeArrowheads="1"/>
          </p:cNvSpPr>
          <p:nvPr/>
        </p:nvSpPr>
        <p:spPr bwMode="auto">
          <a:xfrm>
            <a:off x="8396288" y="5585867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36</a:t>
            </a:r>
          </a:p>
        </p:txBody>
      </p:sp>
      <p:sp>
        <p:nvSpPr>
          <p:cNvPr id="34870" name="Text Box 11"/>
          <p:cNvSpPr txBox="1">
            <a:spLocks noChangeArrowheads="1"/>
          </p:cNvSpPr>
          <p:nvPr/>
        </p:nvSpPr>
        <p:spPr bwMode="auto">
          <a:xfrm>
            <a:off x="8396288" y="5911304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18</a:t>
            </a:r>
          </a:p>
        </p:txBody>
      </p:sp>
      <p:sp>
        <p:nvSpPr>
          <p:cNvPr id="34871" name="Text Box 11"/>
          <p:cNvSpPr txBox="1">
            <a:spLocks noChangeArrowheads="1"/>
          </p:cNvSpPr>
          <p:nvPr/>
        </p:nvSpPr>
        <p:spPr bwMode="auto">
          <a:xfrm>
            <a:off x="8396288" y="3636417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144</a:t>
            </a:r>
          </a:p>
        </p:txBody>
      </p:sp>
      <p:sp>
        <p:nvSpPr>
          <p:cNvPr id="34872" name="Text Box 11"/>
          <p:cNvSpPr txBox="1">
            <a:spLocks noChangeArrowheads="1"/>
          </p:cNvSpPr>
          <p:nvPr/>
        </p:nvSpPr>
        <p:spPr bwMode="auto">
          <a:xfrm>
            <a:off x="8396288" y="4285704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108</a:t>
            </a:r>
          </a:p>
        </p:txBody>
      </p:sp>
      <p:sp>
        <p:nvSpPr>
          <p:cNvPr id="34873" name="Text Box 11"/>
          <p:cNvSpPr txBox="1">
            <a:spLocks noChangeArrowheads="1"/>
          </p:cNvSpPr>
          <p:nvPr/>
        </p:nvSpPr>
        <p:spPr bwMode="auto">
          <a:xfrm>
            <a:off x="8396288" y="3960267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126</a:t>
            </a:r>
          </a:p>
        </p:txBody>
      </p:sp>
      <p:sp>
        <p:nvSpPr>
          <p:cNvPr id="34874" name="Text Box 11"/>
          <p:cNvSpPr txBox="1">
            <a:spLocks noChangeArrowheads="1"/>
          </p:cNvSpPr>
          <p:nvPr/>
        </p:nvSpPr>
        <p:spPr bwMode="auto">
          <a:xfrm>
            <a:off x="8396288" y="3310979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162</a:t>
            </a:r>
          </a:p>
        </p:txBody>
      </p:sp>
      <p:sp>
        <p:nvSpPr>
          <p:cNvPr id="34875" name="Text Box 11"/>
          <p:cNvSpPr txBox="1">
            <a:spLocks noChangeArrowheads="1"/>
          </p:cNvSpPr>
          <p:nvPr/>
        </p:nvSpPr>
        <p:spPr bwMode="auto">
          <a:xfrm>
            <a:off x="8396288" y="2985542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180</a:t>
            </a:r>
          </a:p>
        </p:txBody>
      </p:sp>
      <p:sp>
        <p:nvSpPr>
          <p:cNvPr id="34876" name="Text Box 11"/>
          <p:cNvSpPr txBox="1">
            <a:spLocks noChangeArrowheads="1"/>
          </p:cNvSpPr>
          <p:nvPr/>
        </p:nvSpPr>
        <p:spPr bwMode="auto">
          <a:xfrm>
            <a:off x="8396288" y="2660104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198</a:t>
            </a:r>
          </a:p>
        </p:txBody>
      </p:sp>
      <p:sp>
        <p:nvSpPr>
          <p:cNvPr id="34877" name="Text Box 11"/>
          <p:cNvSpPr txBox="1">
            <a:spLocks noChangeArrowheads="1"/>
          </p:cNvSpPr>
          <p:nvPr/>
        </p:nvSpPr>
        <p:spPr bwMode="auto">
          <a:xfrm>
            <a:off x="8396288" y="2336254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216</a:t>
            </a:r>
          </a:p>
        </p:txBody>
      </p:sp>
      <p:sp>
        <p:nvSpPr>
          <p:cNvPr id="34878" name="Text Box 11"/>
          <p:cNvSpPr txBox="1">
            <a:spLocks noChangeArrowheads="1"/>
          </p:cNvSpPr>
          <p:nvPr/>
        </p:nvSpPr>
        <p:spPr bwMode="auto">
          <a:xfrm>
            <a:off x="8396288" y="4915942"/>
            <a:ext cx="717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72</a:t>
            </a:r>
          </a:p>
        </p:txBody>
      </p:sp>
      <p:sp>
        <p:nvSpPr>
          <p:cNvPr id="34879" name="TextBox 117"/>
          <p:cNvSpPr txBox="1">
            <a:spLocks noChangeArrowheads="1"/>
          </p:cNvSpPr>
          <p:nvPr/>
        </p:nvSpPr>
        <p:spPr bwMode="auto">
          <a:xfrm>
            <a:off x="641350" y="5776367"/>
            <a:ext cx="192087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/>
            <a:r>
              <a:rPr lang="en-GB" sz="1100" b="1">
                <a:solidFill>
                  <a:srgbClr val="001965"/>
                </a:solidFill>
                <a:latin typeface="Verdana" pitchFamily="34" charset="0"/>
              </a:rPr>
              <a:t>Hypoglycaemia zone</a:t>
            </a:r>
            <a:endParaRPr lang="en-US" sz="1100" b="1">
              <a:solidFill>
                <a:srgbClr val="001965"/>
              </a:solidFill>
              <a:latin typeface="Verdana" pitchFamily="34" charset="0"/>
            </a:endParaRPr>
          </a:p>
        </p:txBody>
      </p:sp>
      <p:sp>
        <p:nvSpPr>
          <p:cNvPr id="34880" name="Text Box 11"/>
          <p:cNvSpPr txBox="1">
            <a:spLocks noChangeArrowheads="1"/>
          </p:cNvSpPr>
          <p:nvPr/>
        </p:nvSpPr>
        <p:spPr bwMode="auto">
          <a:xfrm>
            <a:off x="280988" y="6301829"/>
            <a:ext cx="717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34881" name="Text Box 11"/>
          <p:cNvSpPr txBox="1">
            <a:spLocks noChangeArrowheads="1"/>
          </p:cNvSpPr>
          <p:nvPr/>
        </p:nvSpPr>
        <p:spPr bwMode="auto">
          <a:xfrm>
            <a:off x="506413" y="6301829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2</a:t>
            </a:r>
          </a:p>
        </p:txBody>
      </p:sp>
      <p:sp>
        <p:nvSpPr>
          <p:cNvPr id="34882" name="Text Box 11"/>
          <p:cNvSpPr txBox="1">
            <a:spLocks noChangeArrowheads="1"/>
          </p:cNvSpPr>
          <p:nvPr/>
        </p:nvSpPr>
        <p:spPr bwMode="auto">
          <a:xfrm>
            <a:off x="720725" y="6301829"/>
            <a:ext cx="695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3</a:t>
            </a:r>
          </a:p>
        </p:txBody>
      </p:sp>
      <p:sp>
        <p:nvSpPr>
          <p:cNvPr id="34883" name="Text Box 11"/>
          <p:cNvSpPr txBox="1">
            <a:spLocks noChangeArrowheads="1"/>
          </p:cNvSpPr>
          <p:nvPr/>
        </p:nvSpPr>
        <p:spPr bwMode="auto">
          <a:xfrm>
            <a:off x="-53975" y="1806029"/>
            <a:ext cx="11461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FPG</a:t>
            </a:r>
            <a:br>
              <a:rPr lang="en-US" sz="1200">
                <a:solidFill>
                  <a:srgbClr val="001965"/>
                </a:solidFill>
                <a:latin typeface="Verdana" pitchFamily="34" charset="0"/>
              </a:rPr>
            </a:b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(mmol/L)</a:t>
            </a:r>
          </a:p>
        </p:txBody>
      </p:sp>
      <p:sp>
        <p:nvSpPr>
          <p:cNvPr id="34884" name="Text Box 11"/>
          <p:cNvSpPr txBox="1">
            <a:spLocks noChangeArrowheads="1"/>
          </p:cNvSpPr>
          <p:nvPr/>
        </p:nvSpPr>
        <p:spPr bwMode="auto">
          <a:xfrm>
            <a:off x="8047038" y="1847304"/>
            <a:ext cx="1028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FPG</a:t>
            </a:r>
            <a:br>
              <a:rPr lang="en-US" sz="1200">
                <a:solidFill>
                  <a:srgbClr val="001965"/>
                </a:solidFill>
                <a:latin typeface="Verdana" pitchFamily="34" charset="0"/>
              </a:rPr>
            </a:br>
            <a:r>
              <a:rPr lang="en-US" sz="1200">
                <a:solidFill>
                  <a:srgbClr val="001965"/>
                </a:solidFill>
                <a:latin typeface="Verdana" pitchFamily="34" charset="0"/>
              </a:rPr>
              <a:t>(mg/dL)</a:t>
            </a:r>
          </a:p>
        </p:txBody>
      </p:sp>
      <p:sp>
        <p:nvSpPr>
          <p:cNvPr id="34885" name="Text Box 11"/>
          <p:cNvSpPr txBox="1">
            <a:spLocks noChangeArrowheads="1"/>
          </p:cNvSpPr>
          <p:nvPr/>
        </p:nvSpPr>
        <p:spPr bwMode="auto">
          <a:xfrm>
            <a:off x="3575050" y="6528842"/>
            <a:ext cx="22907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US" sz="1400">
                <a:solidFill>
                  <a:srgbClr val="001965"/>
                </a:solidFill>
                <a:latin typeface="Verdana" pitchFamily="34" charset="0"/>
              </a:rPr>
              <a:t>Day</a:t>
            </a:r>
          </a:p>
        </p:txBody>
      </p:sp>
      <p:sp>
        <p:nvSpPr>
          <p:cNvPr id="34886" name="TextBox 115"/>
          <p:cNvSpPr txBox="1">
            <a:spLocks noChangeArrowheads="1"/>
          </p:cNvSpPr>
          <p:nvPr/>
        </p:nvSpPr>
        <p:spPr bwMode="auto">
          <a:xfrm>
            <a:off x="641350" y="4887367"/>
            <a:ext cx="19192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hangingPunct="1"/>
            <a:r>
              <a:rPr lang="en-GB" sz="1100" b="1">
                <a:solidFill>
                  <a:srgbClr val="001965"/>
                </a:solidFill>
                <a:latin typeface="Verdana" pitchFamily="34" charset="0"/>
              </a:rPr>
              <a:t>Target zone</a:t>
            </a:r>
            <a:endParaRPr lang="en-US" sz="1100" b="1">
              <a:solidFill>
                <a:srgbClr val="001965"/>
              </a:solidFill>
              <a:latin typeface="Verdana" pitchFamily="34" charset="0"/>
            </a:endParaRP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ABA3A0-52DC-4B19-84E9-72B8F8E102AF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41186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07407E-6 L 0.00069 0.093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318048" y="228600"/>
            <a:ext cx="7086600" cy="487363"/>
          </a:xfrm>
        </p:spPr>
        <p:txBody>
          <a:bodyPr/>
          <a:lstStyle/>
          <a:p>
            <a:pPr algn="l"/>
            <a:r>
              <a:rPr lang="cs-CZ" sz="2800" b="1" dirty="0">
                <a:solidFill>
                  <a:srgbClr val="FFFF00"/>
                </a:solidFill>
                <a:latin typeface="Verdana" pitchFamily="34" charset="0"/>
              </a:rPr>
              <a:t>Proč potřebujeme analoga?</a:t>
            </a:r>
          </a:p>
        </p:txBody>
      </p:sp>
      <p:sp>
        <p:nvSpPr>
          <p:cNvPr id="38916" name="AutoShape 4" descr="Jana_vlajka copy"/>
          <p:cNvSpPr>
            <a:spLocks noChangeArrowheads="1"/>
          </p:cNvSpPr>
          <p:nvPr/>
        </p:nvSpPr>
        <p:spPr bwMode="auto">
          <a:xfrm>
            <a:off x="5076056" y="2133054"/>
            <a:ext cx="3600450" cy="4032250"/>
          </a:xfrm>
          <a:prstGeom prst="roundRect">
            <a:avLst>
              <a:gd name="adj" fmla="val 16667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5338936" cy="4205288"/>
          </a:xfrm>
        </p:spPr>
        <p:txBody>
          <a:bodyPr/>
          <a:lstStyle/>
          <a:p>
            <a:pPr marL="285750" indent="-285750">
              <a:spcBef>
                <a:spcPts val="1200"/>
              </a:spcBef>
            </a:pPr>
            <a:r>
              <a:rPr lang="cs-CZ" sz="2400" b="1" dirty="0">
                <a:solidFill>
                  <a:srgbClr val="0000CC"/>
                </a:solidFill>
                <a:latin typeface="Verdana" pitchFamily="34" charset="0"/>
              </a:rPr>
              <a:t>Lepší kompenzace diabetu </a:t>
            </a:r>
          </a:p>
          <a:p>
            <a:pPr marL="285750" indent="-285750">
              <a:spcBef>
                <a:spcPts val="1200"/>
              </a:spcBef>
            </a:pPr>
            <a:r>
              <a:rPr lang="cs-CZ" sz="2400" b="1" dirty="0">
                <a:solidFill>
                  <a:srgbClr val="0000CC"/>
                </a:solidFill>
                <a:latin typeface="Verdana" pitchFamily="34" charset="0"/>
              </a:rPr>
              <a:t>Menší kolísání glykémií</a:t>
            </a:r>
            <a:endParaRPr lang="en-US" sz="2400" b="1" dirty="0">
              <a:solidFill>
                <a:srgbClr val="0000CC"/>
              </a:solidFill>
              <a:latin typeface="Verdana" pitchFamily="34" charset="0"/>
            </a:endParaRPr>
          </a:p>
          <a:p>
            <a:pPr marL="285750" indent="-285750">
              <a:spcBef>
                <a:spcPts val="1200"/>
              </a:spcBef>
            </a:pPr>
            <a:r>
              <a:rPr lang="cs-CZ" sz="2400" b="1" dirty="0">
                <a:solidFill>
                  <a:srgbClr val="0000CC"/>
                </a:solidFill>
                <a:latin typeface="Verdana" pitchFamily="34" charset="0"/>
              </a:rPr>
              <a:t>Snížené riziko hypoglykémií</a:t>
            </a:r>
            <a:endParaRPr lang="en-US" sz="2400" b="1" dirty="0">
              <a:solidFill>
                <a:srgbClr val="0000CC"/>
              </a:solidFill>
              <a:latin typeface="Verdana" pitchFamily="34" charset="0"/>
            </a:endParaRPr>
          </a:p>
          <a:p>
            <a:pPr marL="285750" indent="-285750">
              <a:spcBef>
                <a:spcPts val="1200"/>
              </a:spcBef>
            </a:pPr>
            <a:r>
              <a:rPr lang="cs-CZ" sz="2400" b="1" dirty="0">
                <a:solidFill>
                  <a:srgbClr val="0000CC"/>
                </a:solidFill>
                <a:latin typeface="Verdana" pitchFamily="34" charset="0"/>
              </a:rPr>
              <a:t>Snazší kontrola hmotnosti</a:t>
            </a:r>
            <a:endParaRPr lang="en-US" sz="2400" b="1" dirty="0">
              <a:solidFill>
                <a:srgbClr val="0000CC"/>
              </a:solidFill>
              <a:latin typeface="Verdana" pitchFamily="34" charset="0"/>
            </a:endParaRPr>
          </a:p>
          <a:p>
            <a:pPr marL="285750" indent="-285750">
              <a:spcBef>
                <a:spcPts val="1200"/>
              </a:spcBef>
            </a:pPr>
            <a:r>
              <a:rPr lang="cs-CZ" sz="2400" b="1" dirty="0">
                <a:solidFill>
                  <a:srgbClr val="0000CC"/>
                </a:solidFill>
                <a:latin typeface="Verdana" pitchFamily="34" charset="0"/>
              </a:rPr>
              <a:t>Zlepšená kvalita života</a:t>
            </a:r>
            <a:endParaRPr lang="en-GB" sz="2400" b="1" dirty="0">
              <a:solidFill>
                <a:srgbClr val="0000CC"/>
              </a:solidFill>
              <a:latin typeface="Verdana" pitchFamily="34" charset="0"/>
            </a:endParaRPr>
          </a:p>
        </p:txBody>
      </p:sp>
      <p:sp>
        <p:nvSpPr>
          <p:cNvPr id="3" name="Zástupný symbol čísla snímky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4EAEAF-3969-4726-90DE-5BF6BA723BD6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4833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FF00"/>
                </a:solidFill>
              </a:rPr>
              <a:t>Obsah</a:t>
            </a:r>
            <a:endParaRPr lang="en-US" dirty="0">
              <a:solidFill>
                <a:srgbClr val="FFFF00"/>
              </a:solidFill>
            </a:endParaRPr>
          </a:p>
        </p:txBody>
      </p:sp>
      <p:grpSp>
        <p:nvGrpSpPr>
          <p:cNvPr id="2" name="Group 40"/>
          <p:cNvGrpSpPr>
            <a:grpSpLocks/>
          </p:cNvGrpSpPr>
          <p:nvPr/>
        </p:nvGrpSpPr>
        <p:grpSpPr bwMode="auto">
          <a:xfrm>
            <a:off x="1828800" y="4745038"/>
            <a:ext cx="5410200" cy="665162"/>
            <a:chOff x="1152" y="2989"/>
            <a:chExt cx="3408" cy="419"/>
          </a:xfrm>
        </p:grpSpPr>
        <p:grpSp>
          <p:nvGrpSpPr>
            <p:cNvPr id="4" name="Group 21"/>
            <p:cNvGrpSpPr>
              <a:grpSpLocks/>
            </p:cNvGrpSpPr>
            <p:nvPr/>
          </p:nvGrpSpPr>
          <p:grpSpPr bwMode="auto">
            <a:xfrm>
              <a:off x="1152" y="2989"/>
              <a:ext cx="480" cy="419"/>
              <a:chOff x="3174" y="2656"/>
              <a:chExt cx="1549" cy="1351"/>
            </a:xfrm>
          </p:grpSpPr>
          <p:sp>
            <p:nvSpPr>
              <p:cNvPr id="40982" name="AutoShape 22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40983" name="AutoShape 23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40984" name="AutoShape 24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chemeClr val="tx2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40988" name="Line 28"/>
            <p:cNvSpPr>
              <a:spLocks noChangeShapeType="1"/>
            </p:cNvSpPr>
            <p:nvPr/>
          </p:nvSpPr>
          <p:spPr bwMode="auto">
            <a:xfrm>
              <a:off x="1536" y="3373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40989" name="Text Box 29"/>
            <p:cNvSpPr txBox="1">
              <a:spLocks noChangeArrowheads="1"/>
            </p:cNvSpPr>
            <p:nvPr/>
          </p:nvSpPr>
          <p:spPr bwMode="auto">
            <a:xfrm>
              <a:off x="1974" y="3018"/>
              <a:ext cx="2378" cy="291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cs-CZ" sz="2400" b="1" dirty="0" smtClean="0">
                  <a:solidFill>
                    <a:srgbClr val="FFFF00"/>
                  </a:solidFill>
                </a:rPr>
                <a:t>Otázky a omyly pacientů</a:t>
              </a:r>
              <a:endParaRPr lang="en-US" sz="2400" b="1" dirty="0">
                <a:solidFill>
                  <a:srgbClr val="FFFF00"/>
                </a:solidFill>
              </a:endParaRPr>
            </a:p>
          </p:txBody>
        </p:sp>
        <p:sp>
          <p:nvSpPr>
            <p:cNvPr id="40990" name="Text Box 30"/>
            <p:cNvSpPr txBox="1">
              <a:spLocks noChangeArrowheads="1"/>
            </p:cNvSpPr>
            <p:nvPr/>
          </p:nvSpPr>
          <p:spPr bwMode="gray">
            <a:xfrm>
              <a:off x="1276" y="3051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b="1" dirty="0">
                  <a:solidFill>
                    <a:schemeClr val="bg1"/>
                  </a:solidFill>
                </a:rPr>
                <a:t>4</a:t>
              </a:r>
            </a:p>
          </p:txBody>
        </p:sp>
      </p:grpSp>
      <p:sp>
        <p:nvSpPr>
          <p:cNvPr id="40992" name="Text Box 32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cs-CZ"/>
          </a:p>
        </p:txBody>
      </p:sp>
      <p:sp>
        <p:nvSpPr>
          <p:cNvPr id="3" name="Zástupný symbol čísla snímky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0F662F-9985-4D27-9948-2BCB754C3076}" type="slidenum">
              <a:rPr lang="en-US" smtClean="0"/>
              <a:pPr/>
              <a:t>33</a:t>
            </a:fld>
            <a:endParaRPr lang="en-US"/>
          </a:p>
        </p:txBody>
      </p:sp>
      <p:grpSp>
        <p:nvGrpSpPr>
          <p:cNvPr id="5" name="Group 40"/>
          <p:cNvGrpSpPr>
            <a:grpSpLocks/>
          </p:cNvGrpSpPr>
          <p:nvPr/>
        </p:nvGrpSpPr>
        <p:grpSpPr bwMode="auto">
          <a:xfrm>
            <a:off x="1835696" y="5661248"/>
            <a:ext cx="5410200" cy="665162"/>
            <a:chOff x="1152" y="2989"/>
            <a:chExt cx="3408" cy="419"/>
          </a:xfrm>
        </p:grpSpPr>
        <p:grpSp>
          <p:nvGrpSpPr>
            <p:cNvPr id="6" name="Group 21"/>
            <p:cNvGrpSpPr>
              <a:grpSpLocks/>
            </p:cNvGrpSpPr>
            <p:nvPr/>
          </p:nvGrpSpPr>
          <p:grpSpPr bwMode="auto">
            <a:xfrm>
              <a:off x="1152" y="2989"/>
              <a:ext cx="480" cy="419"/>
              <a:chOff x="3174" y="2656"/>
              <a:chExt cx="1549" cy="1351"/>
            </a:xfrm>
          </p:grpSpPr>
          <p:sp>
            <p:nvSpPr>
              <p:cNvPr id="51" name="AutoShape 22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52" name="AutoShape 23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53" name="AutoShape 24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48" name="Line 28"/>
            <p:cNvSpPr>
              <a:spLocks noChangeShapeType="1"/>
            </p:cNvSpPr>
            <p:nvPr/>
          </p:nvSpPr>
          <p:spPr bwMode="auto">
            <a:xfrm>
              <a:off x="1536" y="3373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49" name="Text Box 29"/>
            <p:cNvSpPr txBox="1">
              <a:spLocks noChangeArrowheads="1"/>
            </p:cNvSpPr>
            <p:nvPr/>
          </p:nvSpPr>
          <p:spPr bwMode="auto">
            <a:xfrm>
              <a:off x="1974" y="3018"/>
              <a:ext cx="1571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cs-CZ" sz="2400" b="1" dirty="0" smtClean="0">
                  <a:solidFill>
                    <a:schemeClr val="tx2"/>
                  </a:solidFill>
                </a:rPr>
                <a:t>Závěr a diskuse</a:t>
              </a:r>
              <a:endParaRPr lang="en-US" sz="2400" b="1" dirty="0">
                <a:solidFill>
                  <a:schemeClr val="tx2"/>
                </a:solidFill>
              </a:endParaRPr>
            </a:p>
          </p:txBody>
        </p:sp>
        <p:sp>
          <p:nvSpPr>
            <p:cNvPr id="50" name="Text Box 30"/>
            <p:cNvSpPr txBox="1">
              <a:spLocks noChangeArrowheads="1"/>
            </p:cNvSpPr>
            <p:nvPr/>
          </p:nvSpPr>
          <p:spPr bwMode="gray">
            <a:xfrm>
              <a:off x="1275" y="3051"/>
              <a:ext cx="22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cs-CZ" sz="2400" b="1" dirty="0" smtClean="0">
                  <a:solidFill>
                    <a:schemeClr val="bg1"/>
                  </a:solidFill>
                </a:rPr>
                <a:t>5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Group 40"/>
          <p:cNvGrpSpPr>
            <a:grpSpLocks/>
          </p:cNvGrpSpPr>
          <p:nvPr/>
        </p:nvGrpSpPr>
        <p:grpSpPr bwMode="auto">
          <a:xfrm>
            <a:off x="1835696" y="2132856"/>
            <a:ext cx="5410201" cy="665162"/>
            <a:chOff x="1152" y="2989"/>
            <a:chExt cx="3408" cy="419"/>
          </a:xfrm>
        </p:grpSpPr>
        <p:grpSp>
          <p:nvGrpSpPr>
            <p:cNvPr id="8" name="Group 21"/>
            <p:cNvGrpSpPr>
              <a:grpSpLocks/>
            </p:cNvGrpSpPr>
            <p:nvPr/>
          </p:nvGrpSpPr>
          <p:grpSpPr bwMode="auto">
            <a:xfrm>
              <a:off x="1152" y="2989"/>
              <a:ext cx="480" cy="419"/>
              <a:chOff x="3174" y="2656"/>
              <a:chExt cx="1549" cy="1351"/>
            </a:xfrm>
          </p:grpSpPr>
          <p:sp>
            <p:nvSpPr>
              <p:cNvPr id="59" name="AutoShape 22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0" name="AutoShape 23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1" name="AutoShape 24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56" name="Line 28"/>
            <p:cNvSpPr>
              <a:spLocks noChangeShapeType="1"/>
            </p:cNvSpPr>
            <p:nvPr/>
          </p:nvSpPr>
          <p:spPr bwMode="auto">
            <a:xfrm>
              <a:off x="1536" y="3373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57" name="Text Box 29"/>
            <p:cNvSpPr txBox="1">
              <a:spLocks noChangeArrowheads="1"/>
            </p:cNvSpPr>
            <p:nvPr/>
          </p:nvSpPr>
          <p:spPr bwMode="auto">
            <a:xfrm>
              <a:off x="1974" y="3018"/>
              <a:ext cx="256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cs-CZ" sz="2400" b="1" dirty="0" err="1" smtClean="0">
                  <a:solidFill>
                    <a:schemeClr val="tx2"/>
                  </a:solidFill>
                </a:rPr>
                <a:t>Inzulinoterapie</a:t>
              </a:r>
              <a:r>
                <a:rPr lang="cs-CZ" sz="2400" b="1" dirty="0" smtClean="0">
                  <a:solidFill>
                    <a:schemeClr val="tx2"/>
                  </a:solidFill>
                </a:rPr>
                <a:t> DM I , DM II</a:t>
              </a:r>
              <a:endParaRPr lang="en-US" sz="2400" b="1" dirty="0">
                <a:solidFill>
                  <a:schemeClr val="tx2"/>
                </a:solidFill>
              </a:endParaRPr>
            </a:p>
          </p:txBody>
        </p:sp>
        <p:sp>
          <p:nvSpPr>
            <p:cNvPr id="58" name="Text Box 30"/>
            <p:cNvSpPr txBox="1">
              <a:spLocks noChangeArrowheads="1"/>
            </p:cNvSpPr>
            <p:nvPr/>
          </p:nvSpPr>
          <p:spPr bwMode="gray">
            <a:xfrm>
              <a:off x="1275" y="3051"/>
              <a:ext cx="22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cs-CZ" sz="2400" b="1" dirty="0" smtClean="0">
                  <a:solidFill>
                    <a:schemeClr val="bg1"/>
                  </a:solidFill>
                </a:rPr>
                <a:t>1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40"/>
          <p:cNvGrpSpPr>
            <a:grpSpLocks/>
          </p:cNvGrpSpPr>
          <p:nvPr/>
        </p:nvGrpSpPr>
        <p:grpSpPr bwMode="auto">
          <a:xfrm>
            <a:off x="1835696" y="2852496"/>
            <a:ext cx="5543555" cy="830263"/>
            <a:chOff x="1152" y="2898"/>
            <a:chExt cx="3492" cy="523"/>
          </a:xfrm>
        </p:grpSpPr>
        <p:grpSp>
          <p:nvGrpSpPr>
            <p:cNvPr id="10" name="Group 21"/>
            <p:cNvGrpSpPr>
              <a:grpSpLocks/>
            </p:cNvGrpSpPr>
            <p:nvPr/>
          </p:nvGrpSpPr>
          <p:grpSpPr bwMode="auto">
            <a:xfrm>
              <a:off x="1152" y="2989"/>
              <a:ext cx="480" cy="419"/>
              <a:chOff x="3174" y="2656"/>
              <a:chExt cx="1549" cy="1351"/>
            </a:xfrm>
          </p:grpSpPr>
          <p:sp>
            <p:nvSpPr>
              <p:cNvPr id="67" name="AutoShape 22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8" name="AutoShape 23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9" name="AutoShape 24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64" name="Line 28"/>
            <p:cNvSpPr>
              <a:spLocks noChangeShapeType="1"/>
            </p:cNvSpPr>
            <p:nvPr/>
          </p:nvSpPr>
          <p:spPr bwMode="auto">
            <a:xfrm>
              <a:off x="1536" y="3373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65" name="Text Box 29"/>
            <p:cNvSpPr txBox="1">
              <a:spLocks noChangeArrowheads="1"/>
            </p:cNvSpPr>
            <p:nvPr/>
          </p:nvSpPr>
          <p:spPr bwMode="auto">
            <a:xfrm>
              <a:off x="1966" y="2898"/>
              <a:ext cx="2678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cs-CZ" sz="2400" b="1" dirty="0" smtClean="0">
                  <a:solidFill>
                    <a:schemeClr val="tx2"/>
                  </a:solidFill>
                </a:rPr>
                <a:t>Inzulínové režimy a výhody </a:t>
              </a:r>
            </a:p>
            <a:p>
              <a:pPr algn="ctr"/>
              <a:r>
                <a:rPr lang="cs-CZ" sz="2400" b="1" dirty="0" smtClean="0">
                  <a:solidFill>
                    <a:schemeClr val="tx2"/>
                  </a:solidFill>
                </a:rPr>
                <a:t>z časné </a:t>
              </a:r>
              <a:r>
                <a:rPr lang="cs-CZ" sz="2400" b="1" dirty="0" err="1" smtClean="0">
                  <a:solidFill>
                    <a:schemeClr val="tx2"/>
                  </a:solidFill>
                </a:rPr>
                <a:t>inzulinizace</a:t>
              </a:r>
              <a:endParaRPr lang="cs-CZ" sz="2400" b="1" dirty="0" smtClean="0">
                <a:solidFill>
                  <a:schemeClr val="tx2"/>
                </a:solidFill>
              </a:endParaRPr>
            </a:p>
          </p:txBody>
        </p:sp>
        <p:sp>
          <p:nvSpPr>
            <p:cNvPr id="66" name="Text Box 30"/>
            <p:cNvSpPr txBox="1">
              <a:spLocks noChangeArrowheads="1"/>
            </p:cNvSpPr>
            <p:nvPr/>
          </p:nvSpPr>
          <p:spPr bwMode="gray">
            <a:xfrm>
              <a:off x="1275" y="3051"/>
              <a:ext cx="22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cs-CZ" sz="2400" b="1" dirty="0" smtClean="0">
                  <a:solidFill>
                    <a:schemeClr val="bg1"/>
                  </a:solidFill>
                </a:rPr>
                <a:t>2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40"/>
          <p:cNvGrpSpPr>
            <a:grpSpLocks/>
          </p:cNvGrpSpPr>
          <p:nvPr/>
        </p:nvGrpSpPr>
        <p:grpSpPr bwMode="auto">
          <a:xfrm>
            <a:off x="1835696" y="3861048"/>
            <a:ext cx="5878514" cy="665162"/>
            <a:chOff x="1152" y="2989"/>
            <a:chExt cx="3703" cy="419"/>
          </a:xfrm>
        </p:grpSpPr>
        <p:grpSp>
          <p:nvGrpSpPr>
            <p:cNvPr id="12" name="Group 21"/>
            <p:cNvGrpSpPr>
              <a:grpSpLocks/>
            </p:cNvGrpSpPr>
            <p:nvPr/>
          </p:nvGrpSpPr>
          <p:grpSpPr bwMode="auto">
            <a:xfrm>
              <a:off x="1152" y="2989"/>
              <a:ext cx="480" cy="419"/>
              <a:chOff x="3174" y="2656"/>
              <a:chExt cx="1549" cy="1351"/>
            </a:xfrm>
          </p:grpSpPr>
          <p:sp>
            <p:nvSpPr>
              <p:cNvPr id="75" name="AutoShape 22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76" name="AutoShape 23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77" name="AutoShape 24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72" name="Line 28"/>
            <p:cNvSpPr>
              <a:spLocks noChangeShapeType="1"/>
            </p:cNvSpPr>
            <p:nvPr/>
          </p:nvSpPr>
          <p:spPr bwMode="auto">
            <a:xfrm>
              <a:off x="1536" y="3373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73" name="Text Box 29"/>
            <p:cNvSpPr txBox="1">
              <a:spLocks noChangeArrowheads="1"/>
            </p:cNvSpPr>
            <p:nvPr/>
          </p:nvSpPr>
          <p:spPr bwMode="auto">
            <a:xfrm>
              <a:off x="1974" y="3018"/>
              <a:ext cx="2881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cs-CZ" sz="2400" b="1" dirty="0" smtClean="0">
                  <a:solidFill>
                    <a:schemeClr val="tx2"/>
                  </a:solidFill>
                </a:rPr>
                <a:t>Inzulinový analog proč a kdy?</a:t>
              </a:r>
              <a:endParaRPr lang="en-US" sz="2400" b="1" dirty="0">
                <a:solidFill>
                  <a:schemeClr val="tx2"/>
                </a:solidFill>
              </a:endParaRPr>
            </a:p>
          </p:txBody>
        </p:sp>
        <p:sp>
          <p:nvSpPr>
            <p:cNvPr id="74" name="Text Box 30"/>
            <p:cNvSpPr txBox="1">
              <a:spLocks noChangeArrowheads="1"/>
            </p:cNvSpPr>
            <p:nvPr/>
          </p:nvSpPr>
          <p:spPr bwMode="gray">
            <a:xfrm>
              <a:off x="1275" y="3051"/>
              <a:ext cx="22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cs-CZ" sz="2400" b="1" smtClean="0">
                  <a:solidFill>
                    <a:schemeClr val="bg1"/>
                  </a:solidFill>
                </a:rPr>
                <a:t>3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FFFF00"/>
                </a:solidFill>
              </a:rPr>
              <a:t>Otázky a odpovědi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Kdy a kam se inzulín aplikuje</a:t>
            </a:r>
          </a:p>
          <a:p>
            <a:r>
              <a:rPr lang="cs-CZ" b="1" dirty="0" smtClean="0"/>
              <a:t>Dovolená</a:t>
            </a:r>
          </a:p>
          <a:p>
            <a:r>
              <a:rPr lang="cs-CZ" b="1" dirty="0" smtClean="0"/>
              <a:t>Nemoc</a:t>
            </a:r>
          </a:p>
          <a:p>
            <a:r>
              <a:rPr lang="cs-CZ" b="1" dirty="0" smtClean="0"/>
              <a:t>Sport</a:t>
            </a:r>
          </a:p>
          <a:p>
            <a:r>
              <a:rPr lang="cs-CZ" b="1" dirty="0" smtClean="0"/>
              <a:t>Mimořádné situace</a:t>
            </a:r>
          </a:p>
          <a:p>
            <a:r>
              <a:rPr lang="cs-CZ" b="1" dirty="0" err="1" smtClean="0"/>
              <a:t>Nějčastější</a:t>
            </a:r>
            <a:r>
              <a:rPr lang="cs-CZ" b="1" dirty="0" smtClean="0"/>
              <a:t> chyby</a:t>
            </a:r>
          </a:p>
          <a:p>
            <a:r>
              <a:rPr lang="cs-CZ" b="1" dirty="0" smtClean="0"/>
              <a:t>A něco navíc….</a:t>
            </a:r>
            <a:endParaRPr lang="cs-CZ" b="1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0F662F-9985-4D27-9948-2BCB754C3076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3651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FF00"/>
                </a:solidFill>
              </a:rPr>
              <a:t>Kam a jak aplikovat </a:t>
            </a:r>
            <a:r>
              <a:rPr lang="cs-CZ" dirty="0" err="1" smtClean="0">
                <a:solidFill>
                  <a:srgbClr val="FFFF00"/>
                </a:solidFill>
              </a:rPr>
              <a:t>insulín</a:t>
            </a:r>
            <a:endParaRPr lang="cs-CZ" dirty="0">
              <a:solidFill>
                <a:srgbClr val="FFFF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5008" y="1484784"/>
            <a:ext cx="9109520" cy="4953000"/>
          </a:xfrm>
        </p:spPr>
        <p:txBody>
          <a:bodyPr/>
          <a:lstStyle/>
          <a:p>
            <a:r>
              <a:rPr lang="cs-CZ" b="1" dirty="0" smtClean="0"/>
              <a:t>Břicho </a:t>
            </a:r>
            <a:r>
              <a:rPr lang="cs-CZ" dirty="0" smtClean="0"/>
              <a:t>(od žeber po stydké kosti)</a:t>
            </a:r>
          </a:p>
          <a:p>
            <a:r>
              <a:rPr lang="cs-CZ" b="1" dirty="0" smtClean="0"/>
              <a:t>Paže</a:t>
            </a:r>
            <a:r>
              <a:rPr lang="cs-CZ" dirty="0" smtClean="0"/>
              <a:t> (od lokte po rameno zevní strana dlaň od </a:t>
            </a:r>
            <a:r>
              <a:rPr lang="cs-CZ" sz="2400" dirty="0" smtClean="0"/>
              <a:t>kloubu)</a:t>
            </a:r>
          </a:p>
          <a:p>
            <a:r>
              <a:rPr lang="cs-CZ" b="1" dirty="0" smtClean="0"/>
              <a:t>Stehno</a:t>
            </a:r>
            <a:r>
              <a:rPr lang="cs-CZ" dirty="0" smtClean="0"/>
              <a:t> (přední plocha dlaň od třísla a kolena)</a:t>
            </a:r>
          </a:p>
          <a:p>
            <a:r>
              <a:rPr lang="cs-CZ" b="1" dirty="0" smtClean="0"/>
              <a:t>Hýždě</a:t>
            </a:r>
            <a:r>
              <a:rPr lang="cs-CZ" dirty="0" smtClean="0"/>
              <a:t> (zevní horní  kvadrant)</a:t>
            </a:r>
          </a:p>
          <a:p>
            <a:r>
              <a:rPr lang="cs-CZ" b="1" dirty="0" smtClean="0"/>
              <a:t>Podkožně</a:t>
            </a:r>
            <a:r>
              <a:rPr lang="cs-CZ" dirty="0" smtClean="0"/>
              <a:t> pod uhlem 45 stupňů</a:t>
            </a:r>
            <a:endParaRPr lang="cs-CZ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0F662F-9985-4D27-9948-2BCB754C3076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647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/>
          <p:cNvSpPr>
            <a:spLocks noChangeArrowheads="1"/>
          </p:cNvSpPr>
          <p:nvPr/>
        </p:nvSpPr>
        <p:spPr bwMode="auto">
          <a:xfrm>
            <a:off x="2124075" y="1196975"/>
            <a:ext cx="6408738" cy="4824413"/>
          </a:xfrm>
          <a:prstGeom prst="roundRect">
            <a:avLst>
              <a:gd name="adj" fmla="val 16667"/>
            </a:avLst>
          </a:prstGeom>
          <a:solidFill>
            <a:srgbClr val="0815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title"/>
          </p:nvPr>
        </p:nvSpPr>
        <p:spPr>
          <a:xfrm>
            <a:off x="1784275" y="44624"/>
            <a:ext cx="8188325" cy="801687"/>
          </a:xfrm>
          <a:noFill/>
          <a:ln/>
        </p:spPr>
        <p:txBody>
          <a:bodyPr lIns="90488" tIns="44450" rIns="90488" bIns="44450" anchor="t"/>
          <a:lstStyle/>
          <a:p>
            <a:pPr algn="l"/>
            <a:r>
              <a:rPr lang="cs-CZ" sz="2800" b="1" dirty="0">
                <a:solidFill>
                  <a:srgbClr val="FFFF00"/>
                </a:solidFill>
                <a:latin typeface="Verdana" pitchFamily="34" charset="0"/>
              </a:rPr>
              <a:t>I ten nejlepší inzulín je zatím třeba podávat podkožně</a:t>
            </a:r>
            <a:endParaRPr lang="da-DK" sz="2800" b="1" dirty="0">
              <a:solidFill>
                <a:srgbClr val="FFFF00"/>
              </a:solidFill>
              <a:latin typeface="Verdana" pitchFamily="34" charset="0"/>
            </a:endParaRPr>
          </a:p>
        </p:txBody>
      </p:sp>
      <p:pic>
        <p:nvPicPr>
          <p:cNvPr id="25604" name="Picture 4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4438" y="1341438"/>
            <a:ext cx="5843587" cy="475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885825" y="2649538"/>
            <a:ext cx="1862138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cs-CZ" sz="2000" b="1" dirty="0">
                <a:solidFill>
                  <a:schemeClr val="tx2"/>
                </a:solidFill>
              </a:rPr>
              <a:t>Podkoží</a:t>
            </a:r>
            <a:endParaRPr lang="da-DK" sz="2000" b="1" dirty="0">
              <a:solidFill>
                <a:schemeClr val="tx2"/>
              </a:solidFill>
            </a:endParaRP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920750" y="3433763"/>
            <a:ext cx="1735138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da-DK" sz="2000" b="1" dirty="0">
                <a:solidFill>
                  <a:schemeClr val="tx2"/>
                </a:solidFill>
              </a:rPr>
              <a:t>Mol/l</a:t>
            </a: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901700" y="4068763"/>
            <a:ext cx="1735138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cs-CZ" sz="2000" b="1" dirty="0">
                <a:solidFill>
                  <a:schemeClr val="tx2"/>
                </a:solidFill>
              </a:rPr>
              <a:t>Difúze</a:t>
            </a:r>
            <a:endParaRPr lang="da-DK" sz="2000" b="1" dirty="0">
              <a:solidFill>
                <a:schemeClr val="tx2"/>
              </a:solidFill>
            </a:endParaRPr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755576" y="5106764"/>
            <a:ext cx="1735138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cs-CZ" sz="2000" b="1" dirty="0">
                <a:solidFill>
                  <a:schemeClr val="tx2"/>
                </a:solidFill>
              </a:rPr>
              <a:t>K</a:t>
            </a:r>
            <a:r>
              <a:rPr lang="da-DK" sz="2000" b="1" dirty="0">
                <a:solidFill>
                  <a:schemeClr val="tx2"/>
                </a:solidFill>
              </a:rPr>
              <a:t>apil</a:t>
            </a:r>
            <a:r>
              <a:rPr lang="cs-CZ" sz="2000" b="1" dirty="0">
                <a:solidFill>
                  <a:schemeClr val="tx2"/>
                </a:solidFill>
              </a:rPr>
              <a:t>á</a:t>
            </a:r>
            <a:r>
              <a:rPr lang="da-DK" sz="2000" b="1" dirty="0">
                <a:solidFill>
                  <a:schemeClr val="tx2"/>
                </a:solidFill>
              </a:rPr>
              <a:t>r</a:t>
            </a:r>
            <a:r>
              <a:rPr lang="cs-CZ" sz="2000" b="1" dirty="0">
                <a:solidFill>
                  <a:schemeClr val="tx2"/>
                </a:solidFill>
              </a:rPr>
              <a:t>ní</a:t>
            </a:r>
            <a:r>
              <a:rPr lang="da-DK" sz="2000" b="1" dirty="0">
                <a:solidFill>
                  <a:schemeClr val="tx2"/>
                </a:solidFill>
              </a:rPr>
              <a:t> membr</a:t>
            </a:r>
            <a:r>
              <a:rPr lang="cs-CZ" sz="2000" b="1" dirty="0">
                <a:solidFill>
                  <a:schemeClr val="tx2"/>
                </a:solidFill>
              </a:rPr>
              <a:t>á</a:t>
            </a:r>
            <a:r>
              <a:rPr lang="da-DK" sz="2000" b="1" dirty="0">
                <a:solidFill>
                  <a:schemeClr val="tx2"/>
                </a:solidFill>
              </a:rPr>
              <a:t>n</a:t>
            </a:r>
            <a:r>
              <a:rPr lang="cs-CZ" sz="2000" b="1" dirty="0">
                <a:solidFill>
                  <a:schemeClr val="tx2"/>
                </a:solidFill>
              </a:rPr>
              <a:t>a</a:t>
            </a:r>
            <a:endParaRPr lang="da-DK" sz="2000" b="1" dirty="0">
              <a:solidFill>
                <a:schemeClr val="tx2"/>
              </a:solidFill>
            </a:endParaRPr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invGray">
          <a:xfrm>
            <a:off x="2940050" y="3519488"/>
            <a:ext cx="652463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da-DK">
                <a:solidFill>
                  <a:schemeClr val="bg1"/>
                </a:solidFill>
              </a:rPr>
              <a:t>10</a:t>
            </a:r>
            <a:r>
              <a:rPr lang="da-DK" baseline="30000">
                <a:solidFill>
                  <a:schemeClr val="bg1"/>
                </a:solidFill>
              </a:rPr>
              <a:t>-3</a:t>
            </a:r>
          </a:p>
        </p:txBody>
      </p:sp>
      <p:sp>
        <p:nvSpPr>
          <p:cNvPr id="25610" name="Rectangle 10"/>
          <p:cNvSpPr>
            <a:spLocks noChangeArrowheads="1"/>
          </p:cNvSpPr>
          <p:nvPr/>
        </p:nvSpPr>
        <p:spPr bwMode="invGray">
          <a:xfrm>
            <a:off x="3922713" y="3519488"/>
            <a:ext cx="652462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da-DK">
                <a:solidFill>
                  <a:schemeClr val="bg1"/>
                </a:solidFill>
              </a:rPr>
              <a:t>10</a:t>
            </a:r>
            <a:r>
              <a:rPr lang="da-DK" baseline="30000">
                <a:solidFill>
                  <a:schemeClr val="bg1"/>
                </a:solidFill>
              </a:rPr>
              <a:t>-4</a:t>
            </a:r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invGray">
          <a:xfrm>
            <a:off x="5057775" y="3500438"/>
            <a:ext cx="650875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da-DK">
                <a:solidFill>
                  <a:schemeClr val="bg1"/>
                </a:solidFill>
              </a:rPr>
              <a:t>10</a:t>
            </a:r>
            <a:r>
              <a:rPr lang="da-DK" baseline="30000">
                <a:solidFill>
                  <a:schemeClr val="bg1"/>
                </a:solidFill>
              </a:rPr>
              <a:t>-5</a:t>
            </a:r>
          </a:p>
        </p:txBody>
      </p:sp>
      <p:sp>
        <p:nvSpPr>
          <p:cNvPr id="25612" name="Rectangle 12"/>
          <p:cNvSpPr>
            <a:spLocks noChangeArrowheads="1"/>
          </p:cNvSpPr>
          <p:nvPr/>
        </p:nvSpPr>
        <p:spPr bwMode="invGray">
          <a:xfrm>
            <a:off x="7275513" y="3462338"/>
            <a:ext cx="652462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da-DK">
                <a:solidFill>
                  <a:schemeClr val="bg1"/>
                </a:solidFill>
              </a:rPr>
              <a:t>10</a:t>
            </a:r>
            <a:r>
              <a:rPr lang="da-DK" baseline="30000">
                <a:solidFill>
                  <a:schemeClr val="bg1"/>
                </a:solidFill>
              </a:rPr>
              <a:t>-8</a:t>
            </a:r>
          </a:p>
        </p:txBody>
      </p:sp>
      <p:sp>
        <p:nvSpPr>
          <p:cNvPr id="25613" name="Line 13"/>
          <p:cNvSpPr>
            <a:spLocks noChangeShapeType="1"/>
          </p:cNvSpPr>
          <p:nvPr/>
        </p:nvSpPr>
        <p:spPr bwMode="invGray">
          <a:xfrm>
            <a:off x="3216275" y="4657725"/>
            <a:ext cx="0" cy="536575"/>
          </a:xfrm>
          <a:prstGeom prst="line">
            <a:avLst/>
          </a:prstGeom>
          <a:noFill/>
          <a:ln w="25400">
            <a:solidFill>
              <a:srgbClr val="DF7C28"/>
            </a:solidFill>
            <a:round/>
            <a:headEnd type="none" w="sm" len="sm"/>
            <a:tailEnd type="stealth" w="med" len="med"/>
          </a:ln>
          <a:effectLst/>
        </p:spPr>
        <p:txBody>
          <a:bodyPr/>
          <a:lstStyle/>
          <a:p>
            <a:endParaRPr lang="cs-CZ"/>
          </a:p>
        </p:txBody>
      </p:sp>
      <p:sp>
        <p:nvSpPr>
          <p:cNvPr id="25614" name="Line 14"/>
          <p:cNvSpPr>
            <a:spLocks noChangeShapeType="1"/>
          </p:cNvSpPr>
          <p:nvPr/>
        </p:nvSpPr>
        <p:spPr bwMode="invGray">
          <a:xfrm>
            <a:off x="4232275" y="4657725"/>
            <a:ext cx="0" cy="536575"/>
          </a:xfrm>
          <a:prstGeom prst="line">
            <a:avLst/>
          </a:prstGeom>
          <a:noFill/>
          <a:ln w="50800">
            <a:solidFill>
              <a:srgbClr val="DF7C28"/>
            </a:solidFill>
            <a:round/>
            <a:headEnd type="none" w="sm" len="sm"/>
            <a:tailEnd type="stealth" w="med" len="med"/>
          </a:ln>
          <a:effectLst/>
        </p:spPr>
        <p:txBody>
          <a:bodyPr/>
          <a:lstStyle/>
          <a:p>
            <a:endParaRPr lang="cs-CZ"/>
          </a:p>
        </p:txBody>
      </p:sp>
      <p:sp>
        <p:nvSpPr>
          <p:cNvPr id="25615" name="Line 15"/>
          <p:cNvSpPr>
            <a:spLocks noChangeShapeType="1"/>
          </p:cNvSpPr>
          <p:nvPr/>
        </p:nvSpPr>
        <p:spPr bwMode="invGray">
          <a:xfrm>
            <a:off x="5332413" y="4657725"/>
            <a:ext cx="0" cy="536575"/>
          </a:xfrm>
          <a:prstGeom prst="line">
            <a:avLst/>
          </a:prstGeom>
          <a:noFill/>
          <a:ln w="76200">
            <a:solidFill>
              <a:srgbClr val="DF7C28"/>
            </a:solidFill>
            <a:round/>
            <a:headEnd type="none" w="sm" len="sm"/>
            <a:tailEnd type="stealth" w="med" len="med"/>
          </a:ln>
          <a:effectLst/>
        </p:spPr>
        <p:txBody>
          <a:bodyPr/>
          <a:lstStyle/>
          <a:p>
            <a:endParaRPr lang="cs-CZ"/>
          </a:p>
        </p:txBody>
      </p:sp>
      <p:sp>
        <p:nvSpPr>
          <p:cNvPr id="25616" name="Line 16"/>
          <p:cNvSpPr>
            <a:spLocks noChangeShapeType="1"/>
          </p:cNvSpPr>
          <p:nvPr/>
        </p:nvSpPr>
        <p:spPr bwMode="invGray">
          <a:xfrm>
            <a:off x="7439025" y="4676775"/>
            <a:ext cx="0" cy="539750"/>
          </a:xfrm>
          <a:prstGeom prst="line">
            <a:avLst/>
          </a:prstGeom>
          <a:noFill/>
          <a:ln w="101600">
            <a:solidFill>
              <a:srgbClr val="DF7C28"/>
            </a:solidFill>
            <a:round/>
            <a:headEnd type="none" w="sm" len="sm"/>
            <a:tailEnd type="stealth" w="med" len="med"/>
          </a:ln>
          <a:effectLst/>
        </p:spPr>
        <p:txBody>
          <a:bodyPr/>
          <a:lstStyle/>
          <a:p>
            <a:endParaRPr lang="cs-CZ"/>
          </a:p>
        </p:txBody>
      </p:sp>
      <p:sp>
        <p:nvSpPr>
          <p:cNvPr id="25617" name="Rectangle 17"/>
          <p:cNvSpPr>
            <a:spLocks noChangeArrowheads="1"/>
          </p:cNvSpPr>
          <p:nvPr/>
        </p:nvSpPr>
        <p:spPr bwMode="auto">
          <a:xfrm>
            <a:off x="0" y="6586538"/>
            <a:ext cx="5418138" cy="27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r>
              <a:rPr lang="en-GB" sz="1200" b="1"/>
              <a:t>Adapted from Brange J </a:t>
            </a:r>
            <a:r>
              <a:rPr lang="en-GB" sz="1200" b="1" i="1"/>
              <a:t>et al. Diabetes Care</a:t>
            </a:r>
            <a:r>
              <a:rPr lang="en-GB" sz="1200" b="1"/>
              <a:t> 1990;13:923</a:t>
            </a:r>
            <a:endParaRPr lang="da-DK" sz="1200" b="1"/>
          </a:p>
        </p:txBody>
      </p:sp>
      <p:sp>
        <p:nvSpPr>
          <p:cNvPr id="25618" name="Line 18"/>
          <p:cNvSpPr>
            <a:spLocks noChangeShapeType="1"/>
          </p:cNvSpPr>
          <p:nvPr/>
        </p:nvSpPr>
        <p:spPr bwMode="invGray">
          <a:xfrm>
            <a:off x="3217863" y="5845175"/>
            <a:ext cx="0" cy="536575"/>
          </a:xfrm>
          <a:prstGeom prst="line">
            <a:avLst/>
          </a:prstGeom>
          <a:noFill/>
          <a:ln w="25400">
            <a:solidFill>
              <a:srgbClr val="DF7C28"/>
            </a:solidFill>
            <a:prstDash val="sysDot"/>
            <a:round/>
            <a:headEnd type="none" w="sm" len="sm"/>
            <a:tailEnd type="stealth" w="med" len="med"/>
          </a:ln>
          <a:effectLst/>
        </p:spPr>
        <p:txBody>
          <a:bodyPr/>
          <a:lstStyle/>
          <a:p>
            <a:endParaRPr lang="cs-CZ"/>
          </a:p>
        </p:txBody>
      </p:sp>
      <p:sp>
        <p:nvSpPr>
          <p:cNvPr id="25619" name="Line 19"/>
          <p:cNvSpPr>
            <a:spLocks noChangeShapeType="1"/>
          </p:cNvSpPr>
          <p:nvPr/>
        </p:nvSpPr>
        <p:spPr bwMode="invGray">
          <a:xfrm>
            <a:off x="4233863" y="5845175"/>
            <a:ext cx="0" cy="536575"/>
          </a:xfrm>
          <a:prstGeom prst="line">
            <a:avLst/>
          </a:prstGeom>
          <a:noFill/>
          <a:ln w="50800">
            <a:solidFill>
              <a:srgbClr val="DF7C28"/>
            </a:solidFill>
            <a:prstDash val="sysDot"/>
            <a:round/>
            <a:headEnd type="none" w="sm" len="sm"/>
            <a:tailEnd type="stealth" w="med" len="med"/>
          </a:ln>
          <a:effectLst/>
        </p:spPr>
        <p:txBody>
          <a:bodyPr/>
          <a:lstStyle/>
          <a:p>
            <a:endParaRPr lang="cs-CZ"/>
          </a:p>
        </p:txBody>
      </p:sp>
      <p:sp>
        <p:nvSpPr>
          <p:cNvPr id="25620" name="Line 20"/>
          <p:cNvSpPr>
            <a:spLocks noChangeShapeType="1"/>
          </p:cNvSpPr>
          <p:nvPr/>
        </p:nvSpPr>
        <p:spPr bwMode="invGray">
          <a:xfrm>
            <a:off x="5334000" y="5845175"/>
            <a:ext cx="0" cy="536575"/>
          </a:xfrm>
          <a:prstGeom prst="line">
            <a:avLst/>
          </a:prstGeom>
          <a:noFill/>
          <a:ln w="76200">
            <a:solidFill>
              <a:srgbClr val="DF7C28"/>
            </a:solidFill>
            <a:prstDash val="sysDot"/>
            <a:round/>
            <a:headEnd type="none" w="sm" len="sm"/>
            <a:tailEnd type="stealth" w="med" len="med"/>
          </a:ln>
          <a:effectLst/>
        </p:spPr>
        <p:txBody>
          <a:bodyPr/>
          <a:lstStyle/>
          <a:p>
            <a:endParaRPr lang="cs-CZ"/>
          </a:p>
        </p:txBody>
      </p:sp>
      <p:sp>
        <p:nvSpPr>
          <p:cNvPr id="25621" name="Line 21"/>
          <p:cNvSpPr>
            <a:spLocks noChangeShapeType="1"/>
          </p:cNvSpPr>
          <p:nvPr/>
        </p:nvSpPr>
        <p:spPr bwMode="invGray">
          <a:xfrm>
            <a:off x="7440613" y="5864225"/>
            <a:ext cx="0" cy="539750"/>
          </a:xfrm>
          <a:prstGeom prst="line">
            <a:avLst/>
          </a:prstGeom>
          <a:noFill/>
          <a:ln w="101600">
            <a:solidFill>
              <a:srgbClr val="DF7C28"/>
            </a:solidFill>
            <a:prstDash val="sysDot"/>
            <a:round/>
            <a:headEnd type="none" w="sm" len="sm"/>
            <a:tailEnd type="stealth" w="med" len="med"/>
          </a:ln>
          <a:effectLst/>
        </p:spPr>
        <p:txBody>
          <a:bodyPr/>
          <a:lstStyle/>
          <a:p>
            <a:endParaRPr lang="cs-CZ"/>
          </a:p>
        </p:txBody>
      </p:sp>
      <p:sp>
        <p:nvSpPr>
          <p:cNvPr id="3" name="Zástupný symbol čísla snímky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1CCB4E-F61D-4BCE-9568-BC40D770DDB9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964722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FF00"/>
                </a:solidFill>
              </a:rPr>
              <a:t>Načasování aplikace inzulínu</a:t>
            </a:r>
            <a:endParaRPr lang="cs-CZ" dirty="0">
              <a:solidFill>
                <a:srgbClr val="FFFF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1572344"/>
            <a:ext cx="8964488" cy="4953000"/>
          </a:xfrm>
        </p:spPr>
        <p:txBody>
          <a:bodyPr/>
          <a:lstStyle/>
          <a:p>
            <a:r>
              <a:rPr lang="cs-CZ" b="1" dirty="0" smtClean="0"/>
              <a:t>Krátkodobý</a:t>
            </a:r>
            <a:r>
              <a:rPr lang="cs-CZ" dirty="0" smtClean="0"/>
              <a:t> humánní inzulín - 30 minut před jídlem</a:t>
            </a:r>
          </a:p>
          <a:p>
            <a:r>
              <a:rPr lang="cs-CZ" b="1" dirty="0" smtClean="0"/>
              <a:t>Krátkodobý</a:t>
            </a:r>
            <a:r>
              <a:rPr lang="cs-CZ" dirty="0" smtClean="0"/>
              <a:t> analogový inzulín </a:t>
            </a:r>
            <a:r>
              <a:rPr lang="cs-CZ" dirty="0"/>
              <a:t>- </a:t>
            </a:r>
            <a:r>
              <a:rPr lang="cs-CZ" dirty="0" smtClean="0"/>
              <a:t>15 minut před jídlem</a:t>
            </a:r>
          </a:p>
          <a:p>
            <a:r>
              <a:rPr lang="cs-CZ" b="1" dirty="0" smtClean="0"/>
              <a:t>Dlouhodobý</a:t>
            </a:r>
            <a:r>
              <a:rPr lang="cs-CZ" dirty="0" smtClean="0"/>
              <a:t> inzulín humánní většinou večer nezávisle na jídle</a:t>
            </a:r>
          </a:p>
          <a:p>
            <a:r>
              <a:rPr lang="cs-CZ" b="1" dirty="0" smtClean="0"/>
              <a:t>Analogový</a:t>
            </a:r>
            <a:r>
              <a:rPr lang="cs-CZ" dirty="0" smtClean="0"/>
              <a:t> dlouhodobý inzulín večer i v jinou denní dobu nezávisle na jídle</a:t>
            </a:r>
          </a:p>
          <a:p>
            <a:r>
              <a:rPr lang="cs-CZ" b="1" dirty="0" smtClean="0"/>
              <a:t>Mixované</a:t>
            </a:r>
            <a:r>
              <a:rPr lang="cs-CZ" dirty="0" smtClean="0"/>
              <a:t> inzulíny 1 až 3 x denně před jídlem protože obsahují i krátkodobou složku</a:t>
            </a:r>
            <a:endParaRPr lang="cs-CZ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0F662F-9985-4D27-9948-2BCB754C3076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1623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797" y="116632"/>
            <a:ext cx="8159824" cy="487363"/>
          </a:xfrm>
        </p:spPr>
        <p:txBody>
          <a:bodyPr/>
          <a:lstStyle/>
          <a:p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>
                <a:solidFill>
                  <a:srgbClr val="FFFF00"/>
                </a:solidFill>
              </a:rPr>
              <a:t>Otázky pacientů ohledně  aplikace</a:t>
            </a:r>
            <a:br>
              <a:rPr lang="cs-CZ" dirty="0" smtClean="0">
                <a:solidFill>
                  <a:srgbClr val="FFFF00"/>
                </a:solidFill>
              </a:rPr>
            </a:br>
            <a:endParaRPr lang="cs-CZ" dirty="0">
              <a:solidFill>
                <a:srgbClr val="FFFF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447800"/>
            <a:ext cx="8640960" cy="4953000"/>
          </a:xfrm>
        </p:spPr>
        <p:txBody>
          <a:bodyPr/>
          <a:lstStyle/>
          <a:p>
            <a:r>
              <a:rPr lang="cs-CZ" b="1" dirty="0" smtClean="0"/>
              <a:t>Nelze aplikovat </a:t>
            </a:r>
            <a:r>
              <a:rPr lang="cs-CZ" dirty="0" smtClean="0"/>
              <a:t>inzulín (95 % ucpaná jehla)</a:t>
            </a:r>
          </a:p>
          <a:p>
            <a:r>
              <a:rPr lang="cs-CZ" b="1" dirty="0" smtClean="0"/>
              <a:t>Po aplikaci mám modřinu </a:t>
            </a:r>
            <a:r>
              <a:rPr lang="cs-CZ" dirty="0" smtClean="0"/>
              <a:t>(poraněná podkožní cévka do místa neaplikovat do zhojení – není nebezpečné)</a:t>
            </a:r>
          </a:p>
          <a:p>
            <a:r>
              <a:rPr lang="cs-CZ" b="1" dirty="0" smtClean="0"/>
              <a:t>Po vytažení jehly je na konci kapka </a:t>
            </a:r>
            <a:r>
              <a:rPr lang="cs-CZ" dirty="0" smtClean="0"/>
              <a:t>inzulínu     (je to zbytek který vzlíná, dávka tím není narušena)</a:t>
            </a:r>
          </a:p>
          <a:p>
            <a:r>
              <a:rPr lang="cs-CZ" b="1" dirty="0" smtClean="0"/>
              <a:t>Aplikace je bolestivá </a:t>
            </a:r>
            <a:r>
              <a:rPr lang="cs-CZ" dirty="0" smtClean="0"/>
              <a:t>(měnit častěji jehly)</a:t>
            </a:r>
          </a:p>
          <a:p>
            <a:r>
              <a:rPr lang="cs-CZ" b="1" dirty="0" smtClean="0"/>
              <a:t>Je nutná dezinfekce kůže </a:t>
            </a:r>
            <a:r>
              <a:rPr lang="cs-CZ" dirty="0" smtClean="0"/>
              <a:t>před aplikací             (při dodržení hygienických opatření není)</a:t>
            </a:r>
          </a:p>
          <a:p>
            <a:r>
              <a:rPr lang="cs-CZ" dirty="0" smtClean="0"/>
              <a:t> </a:t>
            </a:r>
            <a:r>
              <a:rPr lang="cs-CZ" b="1" dirty="0" smtClean="0"/>
              <a:t>Mohu aplikovat </a:t>
            </a:r>
            <a:r>
              <a:rPr lang="cs-CZ" dirty="0" smtClean="0"/>
              <a:t>do stejného místa (nikoliv)</a:t>
            </a:r>
            <a:endParaRPr lang="cs-CZ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0F662F-9985-4D27-9948-2BCB754C3076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7722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FF00"/>
                </a:solidFill>
              </a:rPr>
              <a:t>Dovolená a skladování inzulínu</a:t>
            </a:r>
            <a:endParaRPr lang="cs-CZ" dirty="0">
              <a:solidFill>
                <a:srgbClr val="FFFF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1447800"/>
            <a:ext cx="8856984" cy="4953000"/>
          </a:xfrm>
        </p:spPr>
        <p:txBody>
          <a:bodyPr/>
          <a:lstStyle/>
          <a:p>
            <a:r>
              <a:rPr lang="cs-CZ" b="1" dirty="0" smtClean="0"/>
              <a:t>Inzulín </a:t>
            </a:r>
            <a:r>
              <a:rPr lang="cs-CZ" dirty="0" smtClean="0"/>
              <a:t>je optimálně uskladněn při teplotě 2 až 8 </a:t>
            </a:r>
            <a:r>
              <a:rPr lang="cs-CZ" baseline="30000" dirty="0" err="1" smtClean="0"/>
              <a:t>o</a:t>
            </a:r>
            <a:r>
              <a:rPr lang="cs-CZ" dirty="0" err="1" smtClean="0"/>
              <a:t>C</a:t>
            </a:r>
            <a:r>
              <a:rPr lang="cs-CZ" dirty="0" smtClean="0"/>
              <a:t> Nesmí zmrznout ani být vystaven vysokým teplotám</a:t>
            </a:r>
          </a:p>
          <a:p>
            <a:r>
              <a:rPr lang="cs-CZ" dirty="0" smtClean="0"/>
              <a:t>Při teplotě nižší než je teplota těla vydrží stabilní měsíc </a:t>
            </a:r>
          </a:p>
          <a:p>
            <a:r>
              <a:rPr lang="cs-CZ" dirty="0" smtClean="0"/>
              <a:t>Cestování letadlem - součást příručního zavazadla  nikoliv do kufru který je v zavazadlovém prostoru (nebezpečí zmrznutí)</a:t>
            </a:r>
          </a:p>
          <a:p>
            <a:r>
              <a:rPr lang="cs-CZ" dirty="0" smtClean="0"/>
              <a:t>Cestování autobusem, autem, vlakem do teplých krajin - chladící pouzdra (nebezpečí přehřátí)</a:t>
            </a:r>
          </a:p>
          <a:p>
            <a:r>
              <a:rPr lang="cs-CZ" dirty="0" smtClean="0"/>
              <a:t>V lednici nedávat do horních pater blízko mrazáku anebo do dveří naproti dvířek do mrazáku</a:t>
            </a:r>
            <a:endParaRPr lang="cs-CZ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0F662F-9985-4D27-9948-2BCB754C3076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0670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FF00"/>
                </a:solidFill>
              </a:rPr>
              <a:t>Otázky pacientů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556792"/>
            <a:ext cx="8712968" cy="4953000"/>
          </a:xfrm>
        </p:spPr>
        <p:txBody>
          <a:bodyPr/>
          <a:lstStyle/>
          <a:p>
            <a:r>
              <a:rPr lang="cs-CZ" b="1" dirty="0" smtClean="0"/>
              <a:t>Časový posun </a:t>
            </a:r>
            <a:r>
              <a:rPr lang="cs-CZ" dirty="0" smtClean="0"/>
              <a:t>(konzultovat s ošetřujícím lékařem)</a:t>
            </a:r>
          </a:p>
          <a:p>
            <a:r>
              <a:rPr lang="cs-CZ" b="1" dirty="0" smtClean="0"/>
              <a:t>Opomenutí </a:t>
            </a:r>
            <a:r>
              <a:rPr lang="cs-CZ" dirty="0" smtClean="0"/>
              <a:t>vzít si sebou inzulín (lze zakoupit           v lékárně)</a:t>
            </a:r>
          </a:p>
          <a:p>
            <a:r>
              <a:rPr lang="cs-CZ" b="1" dirty="0" smtClean="0"/>
              <a:t>Závada na aplikátoru </a:t>
            </a:r>
            <a:r>
              <a:rPr lang="cs-CZ" dirty="0" smtClean="0"/>
              <a:t>(pokud pacient aplikuje         2 druhy inzulínu a má 2 aplikátory, lze měnit náplně dávky a druh inzulínu musí být zachován, pokud má 1 aplikátor, pacient by měl mít, anebo lze  zakoupit injekční inzulínové stříkačky) - tento  problém řeším jednorázové aplikátory</a:t>
            </a:r>
          </a:p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0F662F-9985-4D27-9948-2BCB754C3076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8186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FF00"/>
                </a:solidFill>
              </a:rPr>
              <a:t>Nemoc</a:t>
            </a:r>
            <a:endParaRPr lang="cs-CZ" dirty="0">
              <a:solidFill>
                <a:srgbClr val="FFFF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628800"/>
            <a:ext cx="8791128" cy="4953000"/>
          </a:xfrm>
        </p:spPr>
        <p:txBody>
          <a:bodyPr/>
          <a:lstStyle/>
          <a:p>
            <a:r>
              <a:rPr lang="cs-CZ" b="1" dirty="0" smtClean="0"/>
              <a:t>Pozor na všechny nemoci ovlivňující příjem potravy</a:t>
            </a:r>
            <a:r>
              <a:rPr lang="cs-CZ" dirty="0" smtClean="0"/>
              <a:t> - průjem, zvracení</a:t>
            </a:r>
          </a:p>
          <a:p>
            <a:r>
              <a:rPr lang="cs-CZ" b="1" dirty="0" smtClean="0"/>
              <a:t>Akutní horečnaté onemocnění </a:t>
            </a:r>
            <a:r>
              <a:rPr lang="cs-CZ" dirty="0" smtClean="0"/>
              <a:t>- zvýšení glykemie</a:t>
            </a:r>
          </a:p>
          <a:p>
            <a:r>
              <a:rPr lang="cs-CZ" b="1" dirty="0" smtClean="0"/>
              <a:t>Stresové situace </a:t>
            </a:r>
            <a:r>
              <a:rPr lang="cs-CZ" dirty="0"/>
              <a:t>- </a:t>
            </a:r>
            <a:r>
              <a:rPr lang="cs-CZ" dirty="0" smtClean="0"/>
              <a:t>zvýšení glykemie</a:t>
            </a:r>
          </a:p>
          <a:p>
            <a:r>
              <a:rPr lang="cs-CZ" b="1" dirty="0" smtClean="0"/>
              <a:t>Léky zvyšující glykemii</a:t>
            </a:r>
          </a:p>
          <a:p>
            <a:r>
              <a:rPr lang="cs-CZ" b="1" dirty="0" smtClean="0"/>
              <a:t>Pokud</a:t>
            </a:r>
            <a:r>
              <a:rPr lang="cs-CZ" dirty="0" smtClean="0"/>
              <a:t> má pacient glukometr a je poučen podle </a:t>
            </a:r>
            <a:r>
              <a:rPr lang="cs-CZ" dirty="0" err="1" smtClean="0"/>
              <a:t>selfmonitoringu</a:t>
            </a:r>
            <a:r>
              <a:rPr lang="cs-CZ" dirty="0" smtClean="0"/>
              <a:t>, upravuje si glykemie, pokud si neví rady, anebo nemá možnost měření glykemie, </a:t>
            </a:r>
            <a:r>
              <a:rPr lang="cs-CZ" b="1" dirty="0" smtClean="0"/>
              <a:t>konzultovat s lékařem</a:t>
            </a:r>
            <a:endParaRPr lang="cs-CZ" b="1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0F662F-9985-4D27-9948-2BCB754C3076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672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FF00"/>
                </a:solidFill>
              </a:rPr>
              <a:t>Sport</a:t>
            </a:r>
            <a:endParaRPr lang="cs-CZ" dirty="0">
              <a:solidFill>
                <a:srgbClr val="FFFF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447800"/>
            <a:ext cx="8748464" cy="4953000"/>
          </a:xfrm>
        </p:spPr>
        <p:txBody>
          <a:bodyPr/>
          <a:lstStyle/>
          <a:p>
            <a:r>
              <a:rPr lang="cs-CZ" b="1" dirty="0" smtClean="0"/>
              <a:t>Bezpečností zásady</a:t>
            </a:r>
          </a:p>
          <a:p>
            <a:r>
              <a:rPr lang="cs-CZ" b="1" dirty="0" smtClean="0"/>
              <a:t>Volba</a:t>
            </a:r>
            <a:r>
              <a:rPr lang="cs-CZ" dirty="0" smtClean="0"/>
              <a:t>  </a:t>
            </a:r>
            <a:r>
              <a:rPr lang="cs-CZ" b="1" dirty="0" smtClean="0"/>
              <a:t>sportu, délka cvičení a intenzita     </a:t>
            </a:r>
            <a:r>
              <a:rPr lang="cs-CZ" dirty="0" smtClean="0"/>
              <a:t>ovlivňuje dávku inzulínu</a:t>
            </a:r>
          </a:p>
          <a:p>
            <a:r>
              <a:rPr lang="cs-CZ" b="1" dirty="0" smtClean="0"/>
              <a:t>Místo aplikace </a:t>
            </a:r>
            <a:r>
              <a:rPr lang="cs-CZ" dirty="0" smtClean="0"/>
              <a:t>- neaplikovat do cvičícího svalu</a:t>
            </a:r>
          </a:p>
          <a:p>
            <a:r>
              <a:rPr lang="cs-CZ" b="1" dirty="0" smtClean="0"/>
              <a:t>Nedoporučuje se </a:t>
            </a:r>
            <a:r>
              <a:rPr lang="cs-CZ" dirty="0" smtClean="0"/>
              <a:t>cvičit při glykemii nad 14 </a:t>
            </a:r>
            <a:r>
              <a:rPr lang="cs-CZ" dirty="0" err="1" smtClean="0"/>
              <a:t>mmol</a:t>
            </a:r>
            <a:r>
              <a:rPr lang="cs-CZ" dirty="0" smtClean="0"/>
              <a:t>/l</a:t>
            </a:r>
          </a:p>
          <a:p>
            <a:r>
              <a:rPr lang="cs-CZ" b="1" dirty="0" smtClean="0"/>
              <a:t>Při glykemii pod 5 </a:t>
            </a:r>
            <a:r>
              <a:rPr lang="cs-CZ" dirty="0" err="1" smtClean="0"/>
              <a:t>mmol</a:t>
            </a:r>
            <a:r>
              <a:rPr lang="cs-CZ" dirty="0" smtClean="0"/>
              <a:t> nejdříve 20 g sacharidů</a:t>
            </a:r>
          </a:p>
          <a:p>
            <a:r>
              <a:rPr lang="cs-CZ" b="1" dirty="0" smtClean="0"/>
              <a:t>Při intenzivním sportu </a:t>
            </a:r>
            <a:r>
              <a:rPr lang="cs-CZ" dirty="0" smtClean="0"/>
              <a:t>20 g sacharidů po 30 minutách</a:t>
            </a:r>
            <a:endParaRPr lang="cs-CZ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0F662F-9985-4D27-9948-2BCB754C3076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5041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23728" y="332656"/>
            <a:ext cx="6791672" cy="487363"/>
          </a:xfrm>
        </p:spPr>
        <p:txBody>
          <a:bodyPr/>
          <a:lstStyle/>
          <a:p>
            <a:r>
              <a:rPr lang="cs-CZ" dirty="0" smtClean="0">
                <a:solidFill>
                  <a:srgbClr val="FFFF00"/>
                </a:solidFill>
              </a:rPr>
              <a:t>Mimořádné situace a pracovní omezení</a:t>
            </a:r>
            <a:endParaRPr lang="cs-CZ" dirty="0">
              <a:solidFill>
                <a:srgbClr val="FFFF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Operace</a:t>
            </a:r>
          </a:p>
          <a:p>
            <a:r>
              <a:rPr lang="cs-CZ" b="1" dirty="0" smtClean="0"/>
              <a:t>Pracovní omezení </a:t>
            </a:r>
            <a:r>
              <a:rPr lang="cs-CZ" dirty="0" smtClean="0"/>
              <a:t>– není vhodná práce na směny, ve výškách v horkém provozu a tam, kde by mohlo dojít k poranění pacienta nebo spolupracovníků</a:t>
            </a:r>
          </a:p>
          <a:p>
            <a:r>
              <a:rPr lang="cs-CZ" b="1" dirty="0" smtClean="0"/>
              <a:t>Řízení motorových vozidel				</a:t>
            </a:r>
            <a:r>
              <a:rPr lang="cs-CZ" dirty="0" smtClean="0"/>
              <a:t>- vyhláška č. 72/2011Sb.</a:t>
            </a:r>
          </a:p>
          <a:p>
            <a:endParaRPr lang="cs-CZ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0F662F-9985-4D27-9948-2BCB754C3076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55513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FF00"/>
                </a:solidFill>
              </a:rPr>
              <a:t>Nejčastější chyby pacientů</a:t>
            </a:r>
            <a:endParaRPr lang="cs-CZ" dirty="0">
              <a:solidFill>
                <a:srgbClr val="FFFF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447800"/>
            <a:ext cx="8640960" cy="4953000"/>
          </a:xfrm>
        </p:spPr>
        <p:txBody>
          <a:bodyPr/>
          <a:lstStyle/>
          <a:p>
            <a:r>
              <a:rPr lang="cs-CZ" b="1" dirty="0" smtClean="0"/>
              <a:t>Výměna inzulinů !!!</a:t>
            </a:r>
          </a:p>
          <a:p>
            <a:pPr lvl="1">
              <a:buClr>
                <a:schemeClr val="tx1"/>
              </a:buClr>
            </a:pPr>
            <a:r>
              <a:rPr lang="cs-CZ" dirty="0" smtClean="0"/>
              <a:t>Nebezpečné především pokud pacient aplikuje krátkodobý inzulín na noc namísto dlouhodobého, riziko hypoglykemie</a:t>
            </a:r>
          </a:p>
          <a:p>
            <a:r>
              <a:rPr lang="cs-CZ" b="1" dirty="0" smtClean="0"/>
              <a:t>Nesprávné načasování</a:t>
            </a:r>
            <a:r>
              <a:rPr lang="cs-CZ" dirty="0" smtClean="0"/>
              <a:t> – aplikace po jídle anebo bez návaznosti na jídle (jedná se o krátkodobý bolusový inzulín)</a:t>
            </a:r>
          </a:p>
          <a:p>
            <a:r>
              <a:rPr lang="cs-CZ" b="1" dirty="0" smtClean="0"/>
              <a:t>Nerespektování dávky</a:t>
            </a:r>
            <a:r>
              <a:rPr lang="cs-CZ" dirty="0" smtClean="0"/>
              <a:t>, nekoordinované upravení dávky nebo šetření inzulínem (riziko </a:t>
            </a:r>
            <a:r>
              <a:rPr lang="cs-CZ" b="1" dirty="0" err="1" smtClean="0"/>
              <a:t>hypo</a:t>
            </a:r>
            <a:r>
              <a:rPr lang="cs-CZ" dirty="0" smtClean="0"/>
              <a:t> nebo </a:t>
            </a:r>
            <a:r>
              <a:rPr lang="cs-CZ" b="1" dirty="0" smtClean="0"/>
              <a:t>hyper</a:t>
            </a:r>
            <a:r>
              <a:rPr lang="cs-CZ" dirty="0" smtClean="0"/>
              <a:t>glykemie) </a:t>
            </a:r>
            <a:endParaRPr lang="cs-CZ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0F662F-9985-4D27-9948-2BCB754C3076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5155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FF00"/>
                </a:solidFill>
              </a:rPr>
              <a:t>Nejčastější chyby pacientů</a:t>
            </a:r>
            <a:endParaRPr lang="cs-CZ" dirty="0">
              <a:solidFill>
                <a:srgbClr val="FFFF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447800"/>
            <a:ext cx="8610600" cy="4953000"/>
          </a:xfrm>
        </p:spPr>
        <p:txBody>
          <a:bodyPr/>
          <a:lstStyle/>
          <a:p>
            <a:r>
              <a:rPr lang="cs-CZ" b="1" dirty="0" smtClean="0"/>
              <a:t>Nesprávná manipulace </a:t>
            </a:r>
            <a:r>
              <a:rPr lang="cs-CZ" dirty="0" smtClean="0"/>
              <a:t>s inzulínovým perem</a:t>
            </a:r>
          </a:p>
          <a:p>
            <a:r>
              <a:rPr lang="cs-CZ" b="1" dirty="0" smtClean="0"/>
              <a:t>Aplikace</a:t>
            </a:r>
            <a:r>
              <a:rPr lang="cs-CZ" dirty="0" smtClean="0"/>
              <a:t> </a:t>
            </a:r>
            <a:r>
              <a:rPr lang="cs-CZ" dirty="0" err="1" smtClean="0"/>
              <a:t>insulínu</a:t>
            </a:r>
            <a:r>
              <a:rPr lang="cs-CZ" dirty="0" smtClean="0"/>
              <a:t> </a:t>
            </a:r>
            <a:r>
              <a:rPr lang="cs-CZ" b="1" dirty="0" smtClean="0"/>
              <a:t>do nevhodného místa</a:t>
            </a:r>
            <a:endParaRPr lang="cs-CZ" dirty="0" smtClean="0"/>
          </a:p>
          <a:p>
            <a:r>
              <a:rPr lang="cs-CZ" b="1" dirty="0" smtClean="0"/>
              <a:t>Nereagování </a:t>
            </a:r>
            <a:r>
              <a:rPr lang="cs-CZ" dirty="0" smtClean="0"/>
              <a:t>na hodnoty měřené glukometrem (nerozumí značkám HI, nebo LO a záměna LO za 10 </a:t>
            </a:r>
            <a:r>
              <a:rPr lang="cs-CZ" dirty="0" err="1" smtClean="0"/>
              <a:t>mmol</a:t>
            </a:r>
            <a:r>
              <a:rPr lang="cs-CZ" dirty="0" smtClean="0"/>
              <a:t>/l)</a:t>
            </a:r>
          </a:p>
          <a:p>
            <a:r>
              <a:rPr lang="cs-CZ" b="1" dirty="0" smtClean="0"/>
              <a:t>Samovolné opravy </a:t>
            </a:r>
            <a:r>
              <a:rPr lang="cs-CZ" dirty="0" smtClean="0"/>
              <a:t>technických pomůcek, čištění a dezinfekce</a:t>
            </a:r>
          </a:p>
          <a:p>
            <a:r>
              <a:rPr lang="cs-CZ" b="1" dirty="0" smtClean="0"/>
              <a:t>Ucpaná jehla</a:t>
            </a:r>
          </a:p>
          <a:p>
            <a:r>
              <a:rPr lang="cs-CZ" b="1" dirty="0" smtClean="0"/>
              <a:t>Znehodnocení inzulínu </a:t>
            </a:r>
            <a:r>
              <a:rPr lang="cs-CZ" dirty="0" smtClean="0"/>
              <a:t>nesprávným skladováním</a:t>
            </a:r>
          </a:p>
          <a:p>
            <a:endParaRPr lang="cs-CZ" dirty="0" smtClean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0F662F-9985-4D27-9948-2BCB754C3076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6353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FF00"/>
                </a:solidFill>
              </a:rPr>
              <a:t>A něco navíc….</a:t>
            </a:r>
            <a:endParaRPr lang="cs-CZ" dirty="0">
              <a:solidFill>
                <a:srgbClr val="FFFF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3400" y="1447800"/>
            <a:ext cx="8431088" cy="4953000"/>
          </a:xfrm>
        </p:spPr>
        <p:txBody>
          <a:bodyPr/>
          <a:lstStyle/>
          <a:p>
            <a:r>
              <a:rPr lang="cs-CZ" b="1" dirty="0" err="1" smtClean="0"/>
              <a:t>Deglutec</a:t>
            </a:r>
            <a:r>
              <a:rPr lang="cs-CZ" dirty="0" smtClean="0"/>
              <a:t> – dlouhodobý inzulínový analog</a:t>
            </a:r>
          </a:p>
          <a:p>
            <a:r>
              <a:rPr lang="cs-CZ" b="1" dirty="0" smtClean="0"/>
              <a:t>Aplikace</a:t>
            </a:r>
            <a:r>
              <a:rPr lang="cs-CZ" dirty="0" smtClean="0"/>
              <a:t> 3x týdně, délka účinku 40 hodin (stávající analoga </a:t>
            </a:r>
            <a:r>
              <a:rPr lang="cs-CZ" dirty="0" err="1" smtClean="0"/>
              <a:t>levemir</a:t>
            </a:r>
            <a:r>
              <a:rPr lang="cs-CZ" dirty="0" smtClean="0"/>
              <a:t> a </a:t>
            </a:r>
            <a:r>
              <a:rPr lang="cs-CZ" dirty="0" err="1" smtClean="0"/>
              <a:t>glargin</a:t>
            </a:r>
            <a:r>
              <a:rPr lang="cs-CZ" dirty="0" smtClean="0"/>
              <a:t> délka účinku </a:t>
            </a:r>
            <a:r>
              <a:rPr lang="cs-CZ" dirty="0" smtClean="0">
                <a:latin typeface="Arial" pitchFamily="34" charset="0"/>
                <a:cs typeface="Arial" pitchFamily="34" charset="0"/>
              </a:rPr>
              <a:t>18 a 2</a:t>
            </a:r>
            <a:r>
              <a:rPr lang="cs-CZ" dirty="0" smtClean="0"/>
              <a:t>6 hodin)</a:t>
            </a:r>
          </a:p>
          <a:p>
            <a:r>
              <a:rPr lang="cs-CZ" b="1" dirty="0" smtClean="0"/>
              <a:t>Rovnoměrné vstřebávání </a:t>
            </a:r>
            <a:r>
              <a:rPr lang="cs-CZ" dirty="0" smtClean="0"/>
              <a:t>se zachováním vyrovnaného profilu (náhrada „bazální“ sekrece inzulínu)</a:t>
            </a:r>
          </a:p>
          <a:p>
            <a:r>
              <a:rPr lang="cs-CZ" dirty="0" smtClean="0"/>
              <a:t>Studie prokazují </a:t>
            </a:r>
            <a:r>
              <a:rPr lang="cs-CZ" b="1" dirty="0" smtClean="0"/>
              <a:t>srovnatelný efekt a menší výskyt  hypoglykemií</a:t>
            </a:r>
            <a:r>
              <a:rPr lang="cs-CZ" dirty="0" smtClean="0"/>
              <a:t> ve srovnání se stávajícími dlouhodobými analogy (</a:t>
            </a:r>
            <a:r>
              <a:rPr lang="cs-CZ" dirty="0" err="1" smtClean="0"/>
              <a:t>levemir</a:t>
            </a:r>
            <a:r>
              <a:rPr lang="cs-CZ" dirty="0" smtClean="0"/>
              <a:t>, </a:t>
            </a:r>
            <a:r>
              <a:rPr lang="cs-CZ" dirty="0" err="1" smtClean="0"/>
              <a:t>glargin</a:t>
            </a:r>
            <a:r>
              <a:rPr lang="cs-CZ" dirty="0" smtClean="0"/>
              <a:t>)</a:t>
            </a:r>
            <a:endParaRPr lang="cs-CZ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0F662F-9985-4D27-9948-2BCB754C3076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9317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55576" y="1988840"/>
            <a:ext cx="7086600" cy="1639491"/>
          </a:xfrm>
        </p:spPr>
        <p:txBody>
          <a:bodyPr/>
          <a:lstStyle/>
          <a:p>
            <a:pPr marL="0" indent="0" algn="l"/>
            <a:r>
              <a:rPr lang="cs-CZ" sz="7200" dirty="0" smtClean="0">
                <a:solidFill>
                  <a:schemeClr val="tx2"/>
                </a:solidFill>
                <a:latin typeface="Algerian" pitchFamily="82" charset="0"/>
              </a:rPr>
              <a:t>     mini </a:t>
            </a:r>
            <a:r>
              <a:rPr lang="cs-CZ" sz="9600" dirty="0" smtClean="0">
                <a:latin typeface="Algerian" pitchFamily="82" charset="0"/>
              </a:rPr>
              <a:t>    </a:t>
            </a:r>
            <a:endParaRPr lang="cs-CZ" sz="9600" dirty="0">
              <a:latin typeface="Algerian" pitchFamily="82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051720" y="2492896"/>
            <a:ext cx="5982816" cy="3816424"/>
          </a:xfrm>
        </p:spPr>
        <p:txBody>
          <a:bodyPr/>
          <a:lstStyle/>
          <a:p>
            <a:pPr marL="0" indent="0" algn="ctr">
              <a:buNone/>
            </a:pPr>
            <a:r>
              <a:rPr lang="cs-CZ" sz="19900" dirty="0" smtClean="0">
                <a:latin typeface="Algerian" pitchFamily="82" charset="0"/>
              </a:rPr>
              <a:t>Kvíz</a:t>
            </a:r>
            <a:endParaRPr lang="cs-CZ" sz="19900" dirty="0">
              <a:latin typeface="Algerian" pitchFamily="82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0F662F-9985-4D27-9948-2BCB754C3076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FF00"/>
                </a:solidFill>
              </a:rPr>
              <a:t>Co je to hypoglykemie ?</a:t>
            </a:r>
            <a:endParaRPr lang="cs-CZ" dirty="0">
              <a:solidFill>
                <a:srgbClr val="FFFF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1484784"/>
            <a:ext cx="8191500" cy="4953000"/>
          </a:xfrm>
        </p:spPr>
        <p:txBody>
          <a:bodyPr/>
          <a:lstStyle/>
          <a:p>
            <a:pPr marL="742950" indent="-742950">
              <a:buFont typeface="+mj-lt"/>
              <a:buAutoNum type="alphaUcPeriod"/>
            </a:pPr>
            <a:r>
              <a:rPr lang="cs-CZ" sz="4400" b="1" dirty="0" smtClean="0"/>
              <a:t>Zvýšená hladina cukru</a:t>
            </a:r>
          </a:p>
          <a:p>
            <a:pPr marL="742950" indent="-742950">
              <a:buFont typeface="+mj-lt"/>
              <a:buAutoNum type="alphaUcPeriod"/>
            </a:pPr>
            <a:r>
              <a:rPr lang="cs-CZ" sz="4400" b="1" dirty="0"/>
              <a:t>Snížená hladina </a:t>
            </a:r>
            <a:r>
              <a:rPr lang="cs-CZ" sz="4400" b="1" dirty="0" smtClean="0"/>
              <a:t>cukru</a:t>
            </a:r>
          </a:p>
          <a:p>
            <a:pPr marL="742950" indent="-742950">
              <a:buFont typeface="+mj-lt"/>
              <a:buAutoNum type="alphaUcPeriod"/>
            </a:pPr>
            <a:r>
              <a:rPr lang="cs-CZ" sz="4400" b="1" dirty="0"/>
              <a:t>Normální hladina </a:t>
            </a:r>
            <a:r>
              <a:rPr lang="cs-CZ" sz="4400" b="1" dirty="0" smtClean="0"/>
              <a:t>cukru</a:t>
            </a:r>
            <a:endParaRPr lang="cs-CZ" sz="4400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0F662F-9985-4D27-9948-2BCB754C3076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dvAuto="100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FF00"/>
                </a:solidFill>
              </a:rPr>
              <a:t>Co je to hypoglykemie ?</a:t>
            </a:r>
            <a:endParaRPr lang="cs-CZ" dirty="0">
              <a:solidFill>
                <a:srgbClr val="FFFF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1484784"/>
            <a:ext cx="8191500" cy="4953000"/>
          </a:xfrm>
        </p:spPr>
        <p:txBody>
          <a:bodyPr/>
          <a:lstStyle/>
          <a:p>
            <a:pPr marL="0" indent="0">
              <a:buNone/>
            </a:pPr>
            <a:endParaRPr lang="cs-CZ" sz="4400" b="1" dirty="0" smtClean="0"/>
          </a:p>
          <a:p>
            <a:pPr marL="0" indent="0">
              <a:buNone/>
            </a:pPr>
            <a:r>
              <a:rPr lang="cs-CZ" sz="4400" b="1" dirty="0" smtClean="0"/>
              <a:t>Snížená </a:t>
            </a:r>
            <a:r>
              <a:rPr lang="cs-CZ" sz="4400" b="1" dirty="0"/>
              <a:t>hladina </a:t>
            </a:r>
            <a:r>
              <a:rPr lang="cs-CZ" sz="4400" b="1" dirty="0" smtClean="0"/>
              <a:t>cukru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0F662F-9985-4D27-9948-2BCB754C3076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92776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FF00"/>
                </a:solidFill>
              </a:rPr>
              <a:t>Příznaky hypoglykemie</a:t>
            </a:r>
            <a:endParaRPr lang="cs-CZ" dirty="0">
              <a:solidFill>
                <a:srgbClr val="FFFF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lphaUcPeriod"/>
            </a:pPr>
            <a:r>
              <a:rPr lang="cs-CZ" sz="4400" b="1" dirty="0" smtClean="0"/>
              <a:t>Zvýšená  teplota </a:t>
            </a:r>
          </a:p>
          <a:p>
            <a:pPr marL="742950" indent="-742950">
              <a:buFont typeface="+mj-lt"/>
              <a:buAutoNum type="alphaUcPeriod"/>
            </a:pPr>
            <a:r>
              <a:rPr lang="cs-CZ" sz="4400" b="1" dirty="0" smtClean="0"/>
              <a:t>Zvracení a průjem</a:t>
            </a:r>
          </a:p>
          <a:p>
            <a:pPr marL="742950" indent="-742950">
              <a:buFont typeface="+mj-lt"/>
              <a:buAutoNum type="alphaUcPeriod"/>
            </a:pPr>
            <a:r>
              <a:rPr lang="cs-CZ" sz="4400" b="1" dirty="0" smtClean="0"/>
              <a:t>Pocení, slabost a třes </a:t>
            </a:r>
            <a:endParaRPr lang="cs-CZ" sz="4400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0F662F-9985-4D27-9948-2BCB754C3076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dvAuto="100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FF00"/>
                </a:solidFill>
              </a:rPr>
              <a:t>Příznaky hypoglykemie</a:t>
            </a:r>
            <a:endParaRPr lang="cs-CZ" dirty="0">
              <a:solidFill>
                <a:srgbClr val="FFFF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lphaUcPeriod"/>
            </a:pPr>
            <a:endParaRPr lang="cs-CZ" sz="4400" b="1" dirty="0" smtClean="0"/>
          </a:p>
          <a:p>
            <a:pPr marL="742950" indent="-742950">
              <a:buFont typeface="+mj-lt"/>
              <a:buAutoNum type="alphaUcPeriod"/>
            </a:pPr>
            <a:endParaRPr lang="cs-CZ" sz="4400" b="1" dirty="0"/>
          </a:p>
          <a:p>
            <a:pPr marL="0" indent="0">
              <a:buNone/>
            </a:pPr>
            <a:r>
              <a:rPr lang="cs-CZ" sz="4400" b="1" dirty="0" smtClean="0"/>
              <a:t>   Pocení, slabost a třes </a:t>
            </a:r>
            <a:endParaRPr lang="cs-CZ" sz="4400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0F662F-9985-4D27-9948-2BCB754C3076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50676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p" advAuto="100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FF00"/>
                </a:solidFill>
              </a:rPr>
              <a:t>Pomoc při hypoglykemii</a:t>
            </a:r>
            <a:endParaRPr lang="cs-CZ" dirty="0">
              <a:solidFill>
                <a:srgbClr val="FFFF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lphaUcPeriod"/>
            </a:pPr>
            <a:r>
              <a:rPr lang="cs-CZ" sz="4400" b="1" dirty="0" smtClean="0"/>
              <a:t>Džus nebo ovoce</a:t>
            </a:r>
          </a:p>
          <a:p>
            <a:pPr marL="742950" indent="-742950">
              <a:buFont typeface="+mj-lt"/>
              <a:buAutoNum type="alphaUcPeriod"/>
            </a:pPr>
            <a:r>
              <a:rPr lang="cs-CZ" sz="4400" b="1" dirty="0" smtClean="0"/>
              <a:t>Mléko nebo pečivo</a:t>
            </a:r>
          </a:p>
          <a:p>
            <a:pPr marL="742950" indent="-742950">
              <a:buFont typeface="+mj-lt"/>
              <a:buAutoNum type="alphaUcPeriod"/>
            </a:pPr>
            <a:r>
              <a:rPr lang="cs-CZ" sz="4400" b="1" dirty="0" smtClean="0"/>
              <a:t>Hroznový cukr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0F662F-9985-4D27-9948-2BCB754C3076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dvAuto="100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FF00"/>
                </a:solidFill>
              </a:rPr>
              <a:t>Pomoc při hypoglykemii</a:t>
            </a:r>
            <a:endParaRPr lang="cs-CZ" dirty="0">
              <a:solidFill>
                <a:srgbClr val="FFFF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4400" b="1" dirty="0" smtClean="0"/>
              <a:t>   Džus nebo ovoce</a:t>
            </a:r>
          </a:p>
          <a:p>
            <a:pPr marL="0" indent="0">
              <a:buNone/>
            </a:pPr>
            <a:r>
              <a:rPr lang="cs-CZ" sz="4400" b="1" dirty="0" smtClean="0"/>
              <a:t>   Mléko nebo pečivo</a:t>
            </a:r>
          </a:p>
          <a:p>
            <a:pPr marL="0" indent="0">
              <a:buNone/>
            </a:pPr>
            <a:r>
              <a:rPr lang="cs-CZ" sz="4400" b="1" dirty="0" smtClean="0"/>
              <a:t>   Hroznový cukr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0F662F-9985-4D27-9948-2BCB754C3076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05068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rev="1" advAuto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28800" y="332656"/>
            <a:ext cx="7086600" cy="487363"/>
          </a:xfrm>
        </p:spPr>
        <p:txBody>
          <a:bodyPr/>
          <a:lstStyle/>
          <a:p>
            <a:r>
              <a:rPr lang="cs-CZ" dirty="0" smtClean="0">
                <a:solidFill>
                  <a:srgbClr val="FFFF00"/>
                </a:solidFill>
              </a:rPr>
              <a:t>Rychle  působící humánní inzulín podáváme</a:t>
            </a:r>
            <a:endParaRPr lang="cs-CZ" dirty="0">
              <a:solidFill>
                <a:srgbClr val="FFFF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lphaUcPeriod"/>
            </a:pPr>
            <a:r>
              <a:rPr lang="cs-CZ" sz="4400" b="1" dirty="0" smtClean="0"/>
              <a:t>20-30 minut před jídlem</a:t>
            </a:r>
          </a:p>
          <a:p>
            <a:pPr marL="742950" indent="-742950">
              <a:buFont typeface="+mj-lt"/>
              <a:buAutoNum type="alphaUcPeriod"/>
            </a:pPr>
            <a:r>
              <a:rPr lang="cs-CZ" sz="4400" b="1" dirty="0" smtClean="0"/>
              <a:t>10-15 minut před jídlem</a:t>
            </a:r>
          </a:p>
          <a:p>
            <a:pPr marL="742950" indent="-742950">
              <a:buFont typeface="+mj-lt"/>
              <a:buAutoNum type="alphaUcPeriod"/>
            </a:pPr>
            <a:r>
              <a:rPr lang="cs-CZ" sz="4400" b="1" dirty="0" smtClean="0"/>
              <a:t>0-5 minut před jídlem</a:t>
            </a:r>
            <a:endParaRPr lang="cs-CZ" sz="4400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0F662F-9985-4D27-9948-2BCB754C3076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dvAuto="100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28800" y="332656"/>
            <a:ext cx="7086600" cy="487363"/>
          </a:xfrm>
        </p:spPr>
        <p:txBody>
          <a:bodyPr/>
          <a:lstStyle/>
          <a:p>
            <a:r>
              <a:rPr lang="cs-CZ" dirty="0" smtClean="0">
                <a:solidFill>
                  <a:srgbClr val="FFFF00"/>
                </a:solidFill>
              </a:rPr>
              <a:t>Rychle  působící humánní inzulín podáváme</a:t>
            </a:r>
            <a:endParaRPr lang="cs-CZ" dirty="0">
              <a:solidFill>
                <a:srgbClr val="FFFF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4400" b="1" dirty="0" smtClean="0"/>
              <a:t>   20-30 minut před jídlem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0F662F-9985-4D27-9948-2BCB754C3076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33673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dvAuto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28800" y="277341"/>
            <a:ext cx="7086600" cy="487363"/>
          </a:xfrm>
        </p:spPr>
        <p:txBody>
          <a:bodyPr/>
          <a:lstStyle/>
          <a:p>
            <a:r>
              <a:rPr lang="cs-CZ" dirty="0" smtClean="0">
                <a:solidFill>
                  <a:srgbClr val="FFFF00"/>
                </a:solidFill>
              </a:rPr>
              <a:t>Rychle působící analogový inzulín podáváme</a:t>
            </a:r>
            <a:endParaRPr lang="cs-CZ" dirty="0">
              <a:solidFill>
                <a:srgbClr val="FFFF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lphaUcPeriod"/>
            </a:pPr>
            <a:r>
              <a:rPr lang="cs-CZ" sz="4400" b="1" dirty="0" smtClean="0"/>
              <a:t>20-30 minut před jídlem</a:t>
            </a:r>
          </a:p>
          <a:p>
            <a:pPr marL="742950" indent="-742950">
              <a:buFont typeface="+mj-lt"/>
              <a:buAutoNum type="alphaUcPeriod"/>
            </a:pPr>
            <a:r>
              <a:rPr lang="cs-CZ" sz="4400" b="1" dirty="0" smtClean="0"/>
              <a:t>10-15 minut před jídlem</a:t>
            </a:r>
          </a:p>
          <a:p>
            <a:pPr marL="742950" indent="-742950">
              <a:buFont typeface="+mj-lt"/>
              <a:buAutoNum type="alphaUcPeriod"/>
            </a:pPr>
            <a:r>
              <a:rPr lang="cs-CZ" sz="4400" b="1" dirty="0" smtClean="0"/>
              <a:t>0-5 minut před jídlem</a:t>
            </a:r>
            <a:endParaRPr lang="cs-CZ" sz="4400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0F662F-9985-4D27-9948-2BCB754C3076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dvAuto="100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28800" y="277341"/>
            <a:ext cx="7086600" cy="487363"/>
          </a:xfrm>
        </p:spPr>
        <p:txBody>
          <a:bodyPr/>
          <a:lstStyle/>
          <a:p>
            <a:r>
              <a:rPr lang="cs-CZ" dirty="0" smtClean="0">
                <a:solidFill>
                  <a:srgbClr val="FFFF00"/>
                </a:solidFill>
              </a:rPr>
              <a:t>Rychle působící analogový inzulín podáváme</a:t>
            </a:r>
            <a:endParaRPr lang="cs-CZ" dirty="0">
              <a:solidFill>
                <a:srgbClr val="FFFF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sz="4400" b="1" dirty="0" smtClean="0"/>
          </a:p>
          <a:p>
            <a:pPr marL="0" indent="0">
              <a:buNone/>
            </a:pPr>
            <a:r>
              <a:rPr lang="cs-CZ" sz="4400" b="1" dirty="0" smtClean="0"/>
              <a:t>   10-15 minut před jídlem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0F662F-9985-4D27-9948-2BCB754C3076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09769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dvAuto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28800" y="277341"/>
            <a:ext cx="7086600" cy="487363"/>
          </a:xfrm>
        </p:spPr>
        <p:txBody>
          <a:bodyPr/>
          <a:lstStyle/>
          <a:p>
            <a:r>
              <a:rPr lang="cs-CZ" dirty="0" smtClean="0">
                <a:solidFill>
                  <a:srgbClr val="FFFF00"/>
                </a:solidFill>
              </a:rPr>
              <a:t>Nejvhodnější místa aplikace inzulínu</a:t>
            </a:r>
            <a:endParaRPr lang="cs-CZ" dirty="0">
              <a:solidFill>
                <a:srgbClr val="FFFF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lphaUcPeriod"/>
            </a:pPr>
            <a:r>
              <a:rPr lang="cs-CZ" sz="4400" b="1" dirty="0" smtClean="0"/>
              <a:t>Břicho</a:t>
            </a:r>
          </a:p>
          <a:p>
            <a:pPr marL="742950" indent="-742950">
              <a:buFont typeface="+mj-lt"/>
              <a:buAutoNum type="alphaUcPeriod"/>
            </a:pPr>
            <a:r>
              <a:rPr lang="cs-CZ" sz="4400" b="1" dirty="0" smtClean="0"/>
              <a:t>Přední plocha stehna</a:t>
            </a:r>
          </a:p>
          <a:p>
            <a:pPr marL="742950" indent="-742950">
              <a:buFont typeface="+mj-lt"/>
              <a:buAutoNum type="alphaUcPeriod"/>
            </a:pPr>
            <a:r>
              <a:rPr lang="cs-CZ" sz="4400" b="1" dirty="0" smtClean="0"/>
              <a:t>Zevní horní kvadrant hýždě</a:t>
            </a:r>
            <a:endParaRPr lang="cs-CZ" sz="4400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0F662F-9985-4D27-9948-2BCB754C3076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dvAuto="100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28800" y="277341"/>
            <a:ext cx="7086600" cy="487363"/>
          </a:xfrm>
        </p:spPr>
        <p:txBody>
          <a:bodyPr/>
          <a:lstStyle/>
          <a:p>
            <a:r>
              <a:rPr lang="cs-CZ" dirty="0" smtClean="0">
                <a:solidFill>
                  <a:srgbClr val="FFFF00"/>
                </a:solidFill>
              </a:rPr>
              <a:t>Nejvhodnější místa aplikace inzulínu</a:t>
            </a:r>
            <a:endParaRPr lang="cs-CZ" dirty="0">
              <a:solidFill>
                <a:srgbClr val="FFFF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4400" b="1" dirty="0" smtClean="0"/>
              <a:t>   Břicho</a:t>
            </a:r>
          </a:p>
          <a:p>
            <a:pPr marL="0" indent="0">
              <a:buNone/>
            </a:pPr>
            <a:r>
              <a:rPr lang="cs-CZ" sz="4400" b="1" dirty="0" smtClean="0"/>
              <a:t>   Přední plocha stehna</a:t>
            </a:r>
          </a:p>
          <a:p>
            <a:pPr marL="0" indent="0">
              <a:buNone/>
            </a:pPr>
            <a:r>
              <a:rPr lang="cs-CZ" sz="4400" b="1" dirty="0" smtClean="0"/>
              <a:t>   Zevní horní kvadrant hýždě</a:t>
            </a:r>
            <a:endParaRPr lang="cs-CZ" sz="4400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0F662F-9985-4D27-9948-2BCB754C3076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416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rev="1" advAuto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0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3033000" y="6165304"/>
            <a:ext cx="3915264" cy="457200"/>
          </a:xfrm>
        </p:spPr>
        <p:txBody>
          <a:bodyPr/>
          <a:lstStyle/>
          <a:p>
            <a:r>
              <a:rPr lang="cs-CZ" sz="2800" i="1" dirty="0" smtClean="0">
                <a:solidFill>
                  <a:srgbClr val="002060"/>
                </a:solidFill>
              </a:rPr>
              <a:t>Děkuji za pozornost</a:t>
            </a:r>
          </a:p>
          <a:p>
            <a:endParaRPr lang="cs-CZ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1872"/>
            <a:ext cx="1224136" cy="897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9"/>
          <p:cNvSpPr txBox="1">
            <a:spLocks noChangeArrowheads="1"/>
          </p:cNvSpPr>
          <p:nvPr/>
        </p:nvSpPr>
        <p:spPr bwMode="gray">
          <a:xfrm>
            <a:off x="451654" y="4002904"/>
            <a:ext cx="5791200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None/>
              <a:defRPr sz="2400" b="1">
                <a:solidFill>
                  <a:schemeClr val="hlink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6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cs-CZ" sz="3600" i="1" dirty="0" smtClean="0">
                <a:solidFill>
                  <a:srgbClr val="002060"/>
                </a:solidFill>
              </a:rPr>
              <a:t>Zmešká ten kdo spěchá,</a:t>
            </a:r>
          </a:p>
          <a:p>
            <a:r>
              <a:rPr lang="cs-CZ" sz="3600" i="1" dirty="0" smtClean="0">
                <a:solidFill>
                  <a:srgbClr val="002060"/>
                </a:solidFill>
              </a:rPr>
              <a:t>anebo váhá</a:t>
            </a:r>
          </a:p>
          <a:p>
            <a:r>
              <a:rPr lang="cs-CZ" i="1" dirty="0">
                <a:solidFill>
                  <a:srgbClr val="002060"/>
                </a:solidFill>
              </a:rPr>
              <a:t>	</a:t>
            </a:r>
            <a:r>
              <a:rPr lang="cs-CZ" i="1" dirty="0" smtClean="0">
                <a:solidFill>
                  <a:srgbClr val="002060"/>
                </a:solidFill>
              </a:rPr>
              <a:t>		Shakespeare</a:t>
            </a:r>
            <a:endParaRPr lang="en-US" i="1" dirty="0">
              <a:solidFill>
                <a:srgbClr val="002060"/>
              </a:solidFill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gray">
          <a:xfrm>
            <a:off x="835968" y="692696"/>
            <a:ext cx="5791200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None/>
              <a:defRPr sz="2400" b="1">
                <a:solidFill>
                  <a:schemeClr val="hlink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6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6000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Obdĺžnik 1"/>
          <p:cNvSpPr/>
          <p:nvPr/>
        </p:nvSpPr>
        <p:spPr>
          <a:xfrm>
            <a:off x="626525" y="2939010"/>
            <a:ext cx="272072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cs-CZ" sz="6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Motto:</a:t>
            </a:r>
            <a:endParaRPr lang="en-US" sz="6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E3026B9-928F-465D-B012-0B02B35CD867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5152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042TGp">
  <a:themeElements>
    <a:clrScheme name="Motív Office 1">
      <a:dk1>
        <a:srgbClr val="2B166E"/>
      </a:dk1>
      <a:lt1>
        <a:srgbClr val="FFFFFF"/>
      </a:lt1>
      <a:dk2>
        <a:srgbClr val="003366"/>
      </a:dk2>
      <a:lt2>
        <a:srgbClr val="B2B2B2"/>
      </a:lt2>
      <a:accent1>
        <a:srgbClr val="4BAFB9"/>
      </a:accent1>
      <a:accent2>
        <a:srgbClr val="FFCC66"/>
      </a:accent2>
      <a:accent3>
        <a:srgbClr val="FFFFFF"/>
      </a:accent3>
      <a:accent4>
        <a:srgbClr val="23115D"/>
      </a:accent4>
      <a:accent5>
        <a:srgbClr val="B1D4D9"/>
      </a:accent5>
      <a:accent6>
        <a:srgbClr val="E7B95C"/>
      </a:accent6>
      <a:hlink>
        <a:srgbClr val="0066CC"/>
      </a:hlink>
      <a:folHlink>
        <a:srgbClr val="8C71B9"/>
      </a:folHlink>
    </a:clrScheme>
    <a:fontScheme name="Motív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otív Office 1">
        <a:dk1>
          <a:srgbClr val="2B166E"/>
        </a:dk1>
        <a:lt1>
          <a:srgbClr val="FFFFFF"/>
        </a:lt1>
        <a:dk2>
          <a:srgbClr val="003366"/>
        </a:dk2>
        <a:lt2>
          <a:srgbClr val="B2B2B2"/>
        </a:lt2>
        <a:accent1>
          <a:srgbClr val="4BAFB9"/>
        </a:accent1>
        <a:accent2>
          <a:srgbClr val="FFCC66"/>
        </a:accent2>
        <a:accent3>
          <a:srgbClr val="FFFFFF"/>
        </a:accent3>
        <a:accent4>
          <a:srgbClr val="23115D"/>
        </a:accent4>
        <a:accent5>
          <a:srgbClr val="B1D4D9"/>
        </a:accent5>
        <a:accent6>
          <a:srgbClr val="E7B95C"/>
        </a:accent6>
        <a:hlink>
          <a:srgbClr val="0066CC"/>
        </a:hlink>
        <a:folHlink>
          <a:srgbClr val="8C71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ív Office 2">
        <a:dk1>
          <a:srgbClr val="223F72"/>
        </a:dk1>
        <a:lt1>
          <a:srgbClr val="FFFFFF"/>
        </a:lt1>
        <a:dk2>
          <a:srgbClr val="000066"/>
        </a:dk2>
        <a:lt2>
          <a:srgbClr val="DDDDDD"/>
        </a:lt2>
        <a:accent1>
          <a:srgbClr val="AC6DE5"/>
        </a:accent1>
        <a:accent2>
          <a:srgbClr val="FF9900"/>
        </a:accent2>
        <a:accent3>
          <a:srgbClr val="FFFFFF"/>
        </a:accent3>
        <a:accent4>
          <a:srgbClr val="1B3460"/>
        </a:accent4>
        <a:accent5>
          <a:srgbClr val="D2BAF0"/>
        </a:accent5>
        <a:accent6>
          <a:srgbClr val="E78A00"/>
        </a:accent6>
        <a:hlink>
          <a:srgbClr val="0099CC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ív Office 3">
        <a:dk1>
          <a:srgbClr val="000066"/>
        </a:dk1>
        <a:lt1>
          <a:srgbClr val="FFFFFF"/>
        </a:lt1>
        <a:dk2>
          <a:srgbClr val="006600"/>
        </a:dk2>
        <a:lt2>
          <a:srgbClr val="DDDDDD"/>
        </a:lt2>
        <a:accent1>
          <a:srgbClr val="C58023"/>
        </a:accent1>
        <a:accent2>
          <a:srgbClr val="1D8FCF"/>
        </a:accent2>
        <a:accent3>
          <a:srgbClr val="FFFFFF"/>
        </a:accent3>
        <a:accent4>
          <a:srgbClr val="000056"/>
        </a:accent4>
        <a:accent5>
          <a:srgbClr val="DFC0AC"/>
        </a:accent5>
        <a:accent6>
          <a:srgbClr val="1981BB"/>
        </a:accent6>
        <a:hlink>
          <a:srgbClr val="5D4BC7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1937</TotalTime>
  <Words>4695</Words>
  <Application>Microsoft Office PowerPoint</Application>
  <PresentationFormat>Předvádění na obrazovce (4:3)</PresentationFormat>
  <Paragraphs>804</Paragraphs>
  <Slides>60</Slides>
  <Notes>23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60</vt:i4>
      </vt:variant>
    </vt:vector>
  </HeadingPairs>
  <TitlesOfParts>
    <vt:vector size="61" baseType="lpstr">
      <vt:lpstr>F042TGp</vt:lpstr>
      <vt:lpstr>Trendy a omyly v inzulinoterapii</vt:lpstr>
      <vt:lpstr>Obsah</vt:lpstr>
      <vt:lpstr>Obsah</vt:lpstr>
      <vt:lpstr>         Potřeba inzulínu</vt:lpstr>
      <vt:lpstr>Co je normální    u zdravého člověka?</vt:lpstr>
      <vt:lpstr>Co se děje u diabetika?</vt:lpstr>
      <vt:lpstr>Doporučení  EASD / ADA pro léčbu DMT2   preferovaná volba (efektivní a ověřená) </vt:lpstr>
      <vt:lpstr>Snímek 8</vt:lpstr>
      <vt:lpstr>Obsah</vt:lpstr>
      <vt:lpstr>1981: humánní inzulín</vt:lpstr>
      <vt:lpstr>I ten nejlepší inzulín je zatím třeba podávat podkožně</vt:lpstr>
      <vt:lpstr>Doporučení  EASD / ADA pro léčbu DMT2   preferovaná volba (efektivní a ověřená) </vt:lpstr>
      <vt:lpstr>Proč inzulín při léčbě DM2T?</vt:lpstr>
      <vt:lpstr>Proč inzulín při léčbě DM2T?</vt:lpstr>
      <vt:lpstr>Benefit z časné inzulinizace </vt:lpstr>
      <vt:lpstr>Snímek 16</vt:lpstr>
      <vt:lpstr>Doporučení  EASD / ADA pro léčbu DMT2   preferovaná volba (efektivní a ověřená) </vt:lpstr>
      <vt:lpstr>Koncept Bazál Plus:   Kdy a jak přidat první prandiální inzulín?</vt:lpstr>
      <vt:lpstr>Režim „Bazál Bolus“ </vt:lpstr>
      <vt:lpstr>Fyziologický přístup k terapii</vt:lpstr>
      <vt:lpstr>Profil humánního inzulínu</vt:lpstr>
      <vt:lpstr>Omezení humánních inzulinů</vt:lpstr>
      <vt:lpstr>Omezení humánních inzulínů</vt:lpstr>
      <vt:lpstr>Obsah</vt:lpstr>
      <vt:lpstr>Profil analoga inzulínu</vt:lpstr>
      <vt:lpstr>Inzulinová analoga napodobují fyziologický inzulinový profil </vt:lpstr>
      <vt:lpstr>Nízké riziko hypoglykémií inzulinových analog umožňují dosáhnout cílových hodnot</vt:lpstr>
      <vt:lpstr>Variabilita inzulinu zřetelně ovlivňuje proměnlivost glykémií u DM 2</vt:lpstr>
      <vt:lpstr>Snížení FPG u pacientů léčených NPH insulinem</vt:lpstr>
      <vt:lpstr>Snížení glukózové variability                 u pacientů léčených dlouhodobými inzulinovými analogy</vt:lpstr>
      <vt:lpstr>Snížení FPG u pacientů léčených inzulinovými  analogy</vt:lpstr>
      <vt:lpstr>Proč potřebujeme analoga?</vt:lpstr>
      <vt:lpstr>Obsah</vt:lpstr>
      <vt:lpstr>Otázky a odpovědi</vt:lpstr>
      <vt:lpstr>Kam a jak aplikovat insulín</vt:lpstr>
      <vt:lpstr>I ten nejlepší inzulín je zatím třeba podávat podkožně</vt:lpstr>
      <vt:lpstr>Načasování aplikace inzulínu</vt:lpstr>
      <vt:lpstr> Otázky pacientů ohledně  aplikace </vt:lpstr>
      <vt:lpstr>Dovolená a skladování inzulínu</vt:lpstr>
      <vt:lpstr>Otázky pacientů</vt:lpstr>
      <vt:lpstr>Nemoc</vt:lpstr>
      <vt:lpstr>Sport</vt:lpstr>
      <vt:lpstr>Mimořádné situace a pracovní omezení</vt:lpstr>
      <vt:lpstr>Nejčastější chyby pacientů</vt:lpstr>
      <vt:lpstr>Nejčastější chyby pacientů</vt:lpstr>
      <vt:lpstr>A něco navíc….</vt:lpstr>
      <vt:lpstr>     mini     </vt:lpstr>
      <vt:lpstr>Co je to hypoglykemie ?</vt:lpstr>
      <vt:lpstr>Co je to hypoglykemie ?</vt:lpstr>
      <vt:lpstr>Příznaky hypoglykemie</vt:lpstr>
      <vt:lpstr>Příznaky hypoglykemie</vt:lpstr>
      <vt:lpstr>Pomoc při hypoglykemii</vt:lpstr>
      <vt:lpstr>Pomoc při hypoglykemii</vt:lpstr>
      <vt:lpstr>Rychle  působící humánní inzulín podáváme</vt:lpstr>
      <vt:lpstr>Rychle  působící humánní inzulín podáváme</vt:lpstr>
      <vt:lpstr>Rychle působící analogový inzulín podáváme</vt:lpstr>
      <vt:lpstr>Rychle působící analogový inzulín podáváme</vt:lpstr>
      <vt:lpstr>Nejvhodnější místa aplikace inzulínu</vt:lpstr>
      <vt:lpstr>Nejvhodnější místa aplikace inzulínu</vt:lpstr>
      <vt:lpstr>Snímek 60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ThemeGallery  Power Template</dc:title>
  <dc:creator>JK</dc:creator>
  <cp:lastModifiedBy>Katerina</cp:lastModifiedBy>
  <cp:revision>192</cp:revision>
  <dcterms:created xsi:type="dcterms:W3CDTF">2012-04-07T20:26:22Z</dcterms:created>
  <dcterms:modified xsi:type="dcterms:W3CDTF">2013-01-27T12:00:20Z</dcterms:modified>
</cp:coreProperties>
</file>